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4" r:id="rId1"/>
  </p:sldMasterIdLst>
  <p:sldIdLst>
    <p:sldId id="259" r:id="rId2"/>
    <p:sldId id="260" r:id="rId3"/>
    <p:sldId id="262" r:id="rId4"/>
    <p:sldId id="284" r:id="rId5"/>
    <p:sldId id="282" r:id="rId6"/>
    <p:sldId id="283" r:id="rId7"/>
    <p:sldId id="261" r:id="rId8"/>
    <p:sldId id="263" r:id="rId9"/>
    <p:sldId id="265" r:id="rId10"/>
    <p:sldId id="266" r:id="rId11"/>
    <p:sldId id="273" r:id="rId12"/>
    <p:sldId id="267" r:id="rId13"/>
    <p:sldId id="268" r:id="rId14"/>
    <p:sldId id="275" r:id="rId15"/>
    <p:sldId id="276" r:id="rId16"/>
    <p:sldId id="264" r:id="rId17"/>
    <p:sldId id="277" r:id="rId18"/>
    <p:sldId id="278" r:id="rId19"/>
    <p:sldId id="272" r:id="rId20"/>
    <p:sldId id="270" r:id="rId21"/>
    <p:sldId id="271" r:id="rId22"/>
    <p:sldId id="279" r:id="rId23"/>
    <p:sldId id="280" r:id="rId24"/>
    <p:sldId id="281"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94434" autoAdjust="0"/>
  </p:normalViewPr>
  <p:slideViewPr>
    <p:cSldViewPr snapToGrid="0">
      <p:cViewPr varScale="1">
        <p:scale>
          <a:sx n="64" d="100"/>
          <a:sy n="64" d="100"/>
        </p:scale>
        <p:origin x="-108" y="-22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147890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782414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3115853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548922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4000690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424296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 xmlns:p14="http://schemas.microsoft.com/office/powerpoint/2010/main" val="1618129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699604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446551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254930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pPr/>
              <a:t>‹#›</a:t>
            </a:fld>
            <a:endParaRPr lang="en-US" dirty="0"/>
          </a:p>
        </p:txBody>
      </p:sp>
    </p:spTree>
    <p:extLst>
      <p:ext uri="{BB962C8B-B14F-4D97-AF65-F5344CB8AC3E}">
        <p14:creationId xmlns="" xmlns:p14="http://schemas.microsoft.com/office/powerpoint/2010/main" val="3876164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975254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65092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1227735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 xmlns:p14="http://schemas.microsoft.com/office/powerpoint/2010/main" val="1344636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smtClean="0"/>
              <a:pPr/>
              <a:t>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8100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1/13/2015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55619202"/>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 id="2147483747" r:id="rId13"/>
    <p:sldLayoutId id="2147483748" r:id="rId14"/>
    <p:sldLayoutId id="2147483749" r:id="rId15"/>
    <p:sldLayoutId id="214748375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pPr eaLnBrk="1" hangingPunct="1"/>
            <a:r>
              <a:rPr lang="ru-RU" sz="4000" b="1" dirty="0" smtClean="0"/>
              <a:t>Презентация к уроку русского языка в 5- м классе по теме «Чередование </a:t>
            </a:r>
            <a:r>
              <a:rPr lang="ru-RU" sz="4000" b="1" dirty="0"/>
              <a:t>гласных в корнях </a:t>
            </a:r>
            <a:r>
              <a:rPr lang="ru-RU" sz="4000" b="1" dirty="0" smtClean="0"/>
              <a:t>слов»</a:t>
            </a:r>
            <a:br>
              <a:rPr lang="ru-RU" sz="4000" b="1" dirty="0" smtClean="0"/>
            </a:br>
            <a:r>
              <a:rPr lang="ru-RU" sz="4000" dirty="0" smtClean="0"/>
              <a:t/>
            </a:r>
            <a:br>
              <a:rPr lang="ru-RU" sz="4000" dirty="0" smtClean="0"/>
            </a:br>
            <a:r>
              <a:rPr lang="ru-RU" sz="3600" dirty="0" smtClean="0"/>
              <a:t>  </a:t>
            </a:r>
            <a:r>
              <a:rPr lang="ru-RU" sz="3600" dirty="0"/>
              <a:t/>
            </a:r>
            <a:br>
              <a:rPr lang="ru-RU" sz="3600" dirty="0"/>
            </a:br>
            <a:r>
              <a:rPr lang="ru-RU" sz="3600" b="1" dirty="0" smtClean="0">
                <a:solidFill>
                  <a:srgbClr val="FF0000"/>
                </a:solidFill>
              </a:rPr>
              <a:t>« В мире чередующихся гласных</a:t>
            </a:r>
            <a:r>
              <a:rPr lang="en-US" sz="3600" b="1" dirty="0" smtClean="0">
                <a:solidFill>
                  <a:srgbClr val="FF0000"/>
                </a:solidFill>
              </a:rPr>
              <a:t> </a:t>
            </a:r>
            <a:r>
              <a:rPr lang="ru-RU" sz="3600" b="1" dirty="0" smtClean="0">
                <a:solidFill>
                  <a:srgbClr val="FF0000"/>
                </a:solidFill>
              </a:rPr>
              <a:t>»</a:t>
            </a:r>
            <a:endParaRPr lang="ru-RU" sz="3600" b="1" dirty="0">
              <a:solidFill>
                <a:srgbClr val="FF0000"/>
              </a:solidFill>
            </a:endParaRPr>
          </a:p>
        </p:txBody>
      </p:sp>
      <p:sp>
        <p:nvSpPr>
          <p:cNvPr id="3075" name="Rectangle 3"/>
          <p:cNvSpPr>
            <a:spLocks noGrp="1" noChangeArrowheads="1"/>
          </p:cNvSpPr>
          <p:nvPr>
            <p:ph type="subTitle" idx="1"/>
          </p:nvPr>
        </p:nvSpPr>
        <p:spPr/>
        <p:txBody>
          <a:bodyPr/>
          <a:lstStyle/>
          <a:p>
            <a:pPr marL="0" indent="0" eaLnBrk="1" hangingPunct="1">
              <a:buNone/>
            </a:pPr>
            <a:r>
              <a:rPr lang="ru-RU" b="1" i="1" dirty="0" smtClean="0"/>
              <a:t>Выполнила: </a:t>
            </a:r>
            <a:r>
              <a:rPr lang="ru-RU" b="1" i="1" dirty="0" smtClean="0"/>
              <a:t>учитель русского языка и литературы ГБОУ СОШ № 337 </a:t>
            </a:r>
            <a:r>
              <a:rPr lang="ru-RU" b="1" i="1" dirty="0" err="1" smtClean="0"/>
              <a:t>Кобиль</a:t>
            </a:r>
            <a:r>
              <a:rPr lang="ru-RU" b="1" i="1" dirty="0" smtClean="0"/>
              <a:t> Татьяна Леонидовна. </a:t>
            </a:r>
            <a:endParaRPr lang="en-US" b="1" i="1" dirty="0" smtClean="0"/>
          </a:p>
          <a:p>
            <a:pPr marL="0" indent="0" eaLnBrk="1" hangingPunct="1">
              <a:buNone/>
            </a:pPr>
            <a:r>
              <a:rPr lang="ru-RU" dirty="0" smtClean="0"/>
              <a:t>                                          </a:t>
            </a:r>
            <a:r>
              <a:rPr lang="ru-RU" b="1" dirty="0" smtClean="0"/>
              <a:t>Санкт –Петербург   2015 г</a:t>
            </a:r>
          </a:p>
        </p:txBody>
      </p:sp>
    </p:spTree>
    <p:extLst>
      <p:ext uri="{BB962C8B-B14F-4D97-AF65-F5344CB8AC3E}">
        <p14:creationId xmlns="" xmlns:p14="http://schemas.microsoft.com/office/powerpoint/2010/main" val="5358881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08214" y="188913"/>
            <a:ext cx="8269287" cy="1079500"/>
          </a:xfrm>
        </p:spPr>
        <p:txBody>
          <a:bodyPr/>
          <a:lstStyle/>
          <a:p>
            <a:pPr eaLnBrk="1" hangingPunct="1">
              <a:defRPr/>
            </a:pPr>
            <a:r>
              <a:rPr lang="ru-RU" sz="3000" dirty="0"/>
              <a:t> </a:t>
            </a:r>
            <a:r>
              <a:rPr lang="ru-RU" sz="3200" b="1" dirty="0">
                <a:effectLst>
                  <a:outerShdw blurRad="38100" dist="38100" dir="2700000" algn="tl">
                    <a:srgbClr val="000000"/>
                  </a:outerShdw>
                </a:effectLst>
              </a:rPr>
              <a:t>Корни, выбор гласной в которых зависит от</a:t>
            </a:r>
            <a:r>
              <a:rPr lang="ru-RU" sz="3200" b="1" dirty="0">
                <a:solidFill>
                  <a:srgbClr val="0000FF"/>
                </a:solidFill>
                <a:effectLst>
                  <a:outerShdw blurRad="38100" dist="38100" dir="2700000" algn="tl">
                    <a:srgbClr val="000000"/>
                  </a:outerShdw>
                </a:effectLst>
              </a:rPr>
              <a:t> </a:t>
            </a:r>
            <a:r>
              <a:rPr lang="ru-RU" sz="3200" b="1" dirty="0">
                <a:solidFill>
                  <a:srgbClr val="FF0000"/>
                </a:solidFill>
                <a:effectLst>
                  <a:outerShdw blurRad="38100" dist="38100" dir="2700000" algn="tl">
                    <a:srgbClr val="000000"/>
                  </a:outerShdw>
                </a:effectLst>
              </a:rPr>
              <a:t>суффикса</a:t>
            </a:r>
            <a:r>
              <a:rPr lang="ru-RU" sz="3200" b="1" dirty="0">
                <a:solidFill>
                  <a:srgbClr val="0000FF"/>
                </a:solidFill>
                <a:effectLst>
                  <a:outerShdw blurRad="38100" dist="38100" dir="2700000" algn="tl">
                    <a:srgbClr val="000000"/>
                  </a:outerShdw>
                </a:effectLst>
              </a:rPr>
              <a:t>  </a:t>
            </a:r>
            <a:r>
              <a:rPr lang="ru-RU" sz="3200" b="1" dirty="0">
                <a:solidFill>
                  <a:srgbClr val="FF0000"/>
                </a:solidFill>
                <a:effectLst>
                  <a:outerShdw blurRad="38100" dist="38100" dir="2700000" algn="tl">
                    <a:srgbClr val="000000"/>
                  </a:outerShdw>
                </a:effectLst>
              </a:rPr>
              <a:t>А</a:t>
            </a:r>
            <a:r>
              <a:rPr lang="ru-RU" sz="3000" dirty="0"/>
              <a:t> </a:t>
            </a:r>
          </a:p>
        </p:txBody>
      </p:sp>
      <p:sp>
        <p:nvSpPr>
          <p:cNvPr id="9219" name="Rectangle 3"/>
          <p:cNvSpPr>
            <a:spLocks noGrp="1" noChangeArrowheads="1"/>
          </p:cNvSpPr>
          <p:nvPr>
            <p:ph idx="1"/>
          </p:nvPr>
        </p:nvSpPr>
        <p:spPr>
          <a:xfrm>
            <a:off x="2606721" y="1570598"/>
            <a:ext cx="4626591" cy="4530725"/>
          </a:xfrm>
          <a:ln w="38100">
            <a:solidFill>
              <a:schemeClr val="tx2"/>
            </a:solidFill>
            <a:miter lim="800000"/>
            <a:headEnd/>
            <a:tailEnd/>
          </a:ln>
        </p:spPr>
        <p:txBody>
          <a:bodyPr/>
          <a:lstStyle/>
          <a:p>
            <a:pPr eaLnBrk="1" hangingPunct="1">
              <a:buFont typeface="Wingdings" panose="05000000000000000000" pitchFamily="2" charset="2"/>
              <a:buNone/>
            </a:pPr>
            <a:r>
              <a:rPr lang="ru-RU" sz="2400" b="1" u="sng"/>
              <a:t>Примеры</a:t>
            </a:r>
          </a:p>
          <a:p>
            <a:pPr eaLnBrk="1" hangingPunct="1">
              <a:buFont typeface="Wingdings" panose="05000000000000000000" pitchFamily="2" charset="2"/>
              <a:buNone/>
            </a:pPr>
            <a:r>
              <a:rPr lang="ru-RU" sz="2000" b="1" i="1"/>
              <a:t>у</a:t>
            </a:r>
            <a:r>
              <a:rPr lang="ru-RU" sz="2000" b="1" i="1">
                <a:solidFill>
                  <a:schemeClr val="accent2"/>
                </a:solidFill>
              </a:rPr>
              <a:t>б</a:t>
            </a:r>
            <a:r>
              <a:rPr lang="ru-RU" sz="2000" b="1" i="1">
                <a:solidFill>
                  <a:srgbClr val="FF0000"/>
                </a:solidFill>
              </a:rPr>
              <a:t>е</a:t>
            </a:r>
            <a:r>
              <a:rPr lang="ru-RU" sz="2000" b="1" i="1">
                <a:solidFill>
                  <a:schemeClr val="accent2"/>
                </a:solidFill>
              </a:rPr>
              <a:t>р</a:t>
            </a:r>
            <a:r>
              <a:rPr lang="ru-RU" sz="2000" b="1" i="1"/>
              <a:t>у                          у</a:t>
            </a:r>
            <a:r>
              <a:rPr lang="ru-RU" sz="2000" b="1" i="1">
                <a:solidFill>
                  <a:schemeClr val="accent2"/>
                </a:solidFill>
              </a:rPr>
              <a:t>б</a:t>
            </a:r>
            <a:r>
              <a:rPr lang="ru-RU" sz="2000" b="1" i="1">
                <a:solidFill>
                  <a:srgbClr val="FF0000"/>
                </a:solidFill>
              </a:rPr>
              <a:t>и</a:t>
            </a:r>
            <a:r>
              <a:rPr lang="ru-RU" sz="2000" b="1" i="1">
                <a:solidFill>
                  <a:schemeClr val="accent2"/>
                </a:solidFill>
              </a:rPr>
              <a:t>р</a:t>
            </a:r>
            <a:r>
              <a:rPr lang="ru-RU" sz="2000" b="1" i="1" u="sng">
                <a:solidFill>
                  <a:srgbClr val="FF0000"/>
                </a:solidFill>
              </a:rPr>
              <a:t>а</a:t>
            </a:r>
            <a:r>
              <a:rPr lang="ru-RU" sz="2000" b="1" i="1"/>
              <a:t>ю</a:t>
            </a:r>
          </a:p>
          <a:p>
            <a:pPr eaLnBrk="1" hangingPunct="1">
              <a:buFont typeface="Wingdings" panose="05000000000000000000" pitchFamily="2" charset="2"/>
              <a:buNone/>
            </a:pPr>
            <a:r>
              <a:rPr lang="ru-RU" sz="2000" b="1" i="1"/>
              <a:t>от</a:t>
            </a:r>
            <a:r>
              <a:rPr lang="ru-RU" sz="2000" b="1" i="1">
                <a:solidFill>
                  <a:schemeClr val="accent2"/>
                </a:solidFill>
              </a:rPr>
              <a:t>п</a:t>
            </a:r>
            <a:r>
              <a:rPr lang="ru-RU" sz="2000" b="1" i="1">
                <a:solidFill>
                  <a:srgbClr val="FF0000"/>
                </a:solidFill>
              </a:rPr>
              <a:t>е</a:t>
            </a:r>
            <a:r>
              <a:rPr lang="ru-RU" sz="2000" b="1" i="1">
                <a:solidFill>
                  <a:schemeClr val="accent2"/>
                </a:solidFill>
              </a:rPr>
              <a:t>р</a:t>
            </a:r>
            <a:r>
              <a:rPr lang="ru-RU" sz="2000" b="1" i="1"/>
              <a:t>еть                от</a:t>
            </a:r>
            <a:r>
              <a:rPr lang="ru-RU" sz="2000" b="1" i="1">
                <a:solidFill>
                  <a:schemeClr val="accent2"/>
                </a:solidFill>
              </a:rPr>
              <a:t>п</a:t>
            </a:r>
            <a:r>
              <a:rPr lang="ru-RU" sz="2000" b="1" i="1">
                <a:solidFill>
                  <a:srgbClr val="FF0000"/>
                </a:solidFill>
              </a:rPr>
              <a:t>и</a:t>
            </a:r>
            <a:r>
              <a:rPr lang="ru-RU" sz="2000" b="1" i="1">
                <a:solidFill>
                  <a:schemeClr val="accent2"/>
                </a:solidFill>
              </a:rPr>
              <a:t>р</a:t>
            </a:r>
            <a:r>
              <a:rPr lang="ru-RU" sz="2000" b="1" i="1" u="sng">
                <a:solidFill>
                  <a:srgbClr val="FF0000"/>
                </a:solidFill>
              </a:rPr>
              <a:t>а</a:t>
            </a:r>
            <a:r>
              <a:rPr lang="ru-RU" sz="2000" b="1" i="1"/>
              <a:t>ть</a:t>
            </a:r>
          </a:p>
          <a:p>
            <a:pPr eaLnBrk="1" hangingPunct="1">
              <a:buFont typeface="Wingdings" panose="05000000000000000000" pitchFamily="2" charset="2"/>
              <a:buNone/>
            </a:pPr>
            <a:r>
              <a:rPr lang="ru-RU" sz="2000" b="1" i="1"/>
              <a:t>за</a:t>
            </a:r>
            <a:r>
              <a:rPr lang="ru-RU" sz="2000" b="1" i="1">
                <a:solidFill>
                  <a:schemeClr val="accent2"/>
                </a:solidFill>
              </a:rPr>
              <a:t>д</a:t>
            </a:r>
            <a:r>
              <a:rPr lang="ru-RU" sz="2000" b="1" i="1">
                <a:solidFill>
                  <a:srgbClr val="FF0000"/>
                </a:solidFill>
              </a:rPr>
              <a:t>е</a:t>
            </a:r>
            <a:r>
              <a:rPr lang="ru-RU" sz="2000" b="1" i="1">
                <a:solidFill>
                  <a:schemeClr val="accent2"/>
                </a:solidFill>
              </a:rPr>
              <a:t>р</a:t>
            </a:r>
            <a:r>
              <a:rPr lang="ru-RU" sz="2000" b="1" i="1"/>
              <a:t>у                       за</a:t>
            </a:r>
            <a:r>
              <a:rPr lang="ru-RU" sz="2000" b="1" i="1">
                <a:solidFill>
                  <a:schemeClr val="accent2"/>
                </a:solidFill>
              </a:rPr>
              <a:t>д</a:t>
            </a:r>
            <a:r>
              <a:rPr lang="ru-RU" sz="2000" b="1" i="1">
                <a:solidFill>
                  <a:srgbClr val="FF0000"/>
                </a:solidFill>
              </a:rPr>
              <a:t>и</a:t>
            </a:r>
            <a:r>
              <a:rPr lang="ru-RU" sz="2000" b="1" i="1">
                <a:solidFill>
                  <a:schemeClr val="accent2"/>
                </a:solidFill>
              </a:rPr>
              <a:t>р</a:t>
            </a:r>
            <a:r>
              <a:rPr lang="ru-RU" sz="2000" b="1" i="1" u="sng">
                <a:solidFill>
                  <a:srgbClr val="FF0000"/>
                </a:solidFill>
              </a:rPr>
              <a:t>а</a:t>
            </a:r>
            <a:r>
              <a:rPr lang="ru-RU" sz="2000" b="1" i="1"/>
              <a:t>ю</a:t>
            </a:r>
          </a:p>
          <a:p>
            <a:pPr eaLnBrk="1" hangingPunct="1">
              <a:buFont typeface="Wingdings" panose="05000000000000000000" pitchFamily="2" charset="2"/>
              <a:buNone/>
            </a:pPr>
            <a:r>
              <a:rPr lang="ru-RU" sz="2000" b="1" i="1"/>
              <a:t>от</a:t>
            </a:r>
            <a:r>
              <a:rPr lang="ru-RU" sz="2000" b="1" i="1">
                <a:solidFill>
                  <a:schemeClr val="accent2"/>
                </a:solidFill>
              </a:rPr>
              <a:t>т</a:t>
            </a:r>
            <a:r>
              <a:rPr lang="ru-RU" sz="2000" b="1" i="1">
                <a:solidFill>
                  <a:srgbClr val="FF0000"/>
                </a:solidFill>
              </a:rPr>
              <a:t>е</a:t>
            </a:r>
            <a:r>
              <a:rPr lang="ru-RU" sz="2000" b="1" i="1">
                <a:solidFill>
                  <a:schemeClr val="accent2"/>
                </a:solidFill>
              </a:rPr>
              <a:t>р</a:t>
            </a:r>
            <a:r>
              <a:rPr lang="ru-RU" sz="2000" b="1" i="1"/>
              <a:t>еть               от</a:t>
            </a:r>
            <a:r>
              <a:rPr lang="ru-RU" sz="2000" b="1" i="1">
                <a:solidFill>
                  <a:schemeClr val="accent2"/>
                </a:solidFill>
              </a:rPr>
              <a:t>т</a:t>
            </a:r>
            <a:r>
              <a:rPr lang="ru-RU" sz="2000" b="1" i="1">
                <a:solidFill>
                  <a:srgbClr val="FF0000"/>
                </a:solidFill>
              </a:rPr>
              <a:t>и</a:t>
            </a:r>
            <a:r>
              <a:rPr lang="ru-RU" sz="2000" b="1" i="1">
                <a:solidFill>
                  <a:schemeClr val="accent2"/>
                </a:solidFill>
              </a:rPr>
              <a:t>р</a:t>
            </a:r>
            <a:r>
              <a:rPr lang="ru-RU" sz="2000" b="1" i="1" u="sng">
                <a:solidFill>
                  <a:srgbClr val="FF0000"/>
                </a:solidFill>
              </a:rPr>
              <a:t>а</a:t>
            </a:r>
            <a:r>
              <a:rPr lang="ru-RU" sz="2000" b="1" i="1"/>
              <a:t>ю</a:t>
            </a:r>
          </a:p>
          <a:p>
            <a:pPr eaLnBrk="1" hangingPunct="1">
              <a:buFont typeface="Wingdings" panose="05000000000000000000" pitchFamily="2" charset="2"/>
              <a:buNone/>
            </a:pPr>
            <a:r>
              <a:rPr lang="ru-RU" sz="2000" b="1" i="1"/>
              <a:t>вы</a:t>
            </a:r>
            <a:r>
              <a:rPr lang="ru-RU" sz="2000" b="1" i="1">
                <a:solidFill>
                  <a:schemeClr val="accent2"/>
                </a:solidFill>
              </a:rPr>
              <a:t>ж</a:t>
            </a:r>
            <a:r>
              <a:rPr lang="ru-RU" sz="2000" b="1" i="1">
                <a:solidFill>
                  <a:srgbClr val="FF0000"/>
                </a:solidFill>
              </a:rPr>
              <a:t>е</a:t>
            </a:r>
            <a:r>
              <a:rPr lang="ru-RU" sz="2000" b="1" i="1">
                <a:solidFill>
                  <a:schemeClr val="accent2"/>
                </a:solidFill>
              </a:rPr>
              <a:t>г</a:t>
            </a:r>
            <a:r>
              <a:rPr lang="ru-RU" sz="2000" b="1" i="1"/>
              <a:t>                        вы</a:t>
            </a:r>
            <a:r>
              <a:rPr lang="ru-RU" sz="2000" b="1" i="1">
                <a:solidFill>
                  <a:schemeClr val="accent2"/>
                </a:solidFill>
              </a:rPr>
              <a:t>ж</a:t>
            </a:r>
            <a:r>
              <a:rPr lang="ru-RU" sz="2000" b="1" i="1">
                <a:solidFill>
                  <a:srgbClr val="FF0000"/>
                </a:solidFill>
              </a:rPr>
              <a:t>и</a:t>
            </a:r>
            <a:r>
              <a:rPr lang="ru-RU" sz="2000" b="1" i="1">
                <a:solidFill>
                  <a:schemeClr val="accent2"/>
                </a:solidFill>
              </a:rPr>
              <a:t>г</a:t>
            </a:r>
            <a:r>
              <a:rPr lang="ru-RU" sz="2000" b="1" i="1" u="sng">
                <a:solidFill>
                  <a:srgbClr val="FF0000"/>
                </a:solidFill>
              </a:rPr>
              <a:t>а</a:t>
            </a:r>
            <a:r>
              <a:rPr lang="ru-RU" sz="2000" b="1" i="1"/>
              <a:t>ю</a:t>
            </a:r>
          </a:p>
          <a:p>
            <a:pPr eaLnBrk="1" hangingPunct="1">
              <a:buFont typeface="Wingdings" panose="05000000000000000000" pitchFamily="2" charset="2"/>
              <a:buNone/>
            </a:pPr>
            <a:r>
              <a:rPr lang="ru-RU" sz="2000" b="1" i="1">
                <a:solidFill>
                  <a:schemeClr val="accent2"/>
                </a:solidFill>
              </a:rPr>
              <a:t>бл</a:t>
            </a:r>
            <a:r>
              <a:rPr lang="ru-RU" sz="2000" b="1" i="1">
                <a:solidFill>
                  <a:srgbClr val="FF0000"/>
                </a:solidFill>
              </a:rPr>
              <a:t>е</a:t>
            </a:r>
            <a:r>
              <a:rPr lang="ru-RU" sz="2000" b="1" i="1">
                <a:solidFill>
                  <a:schemeClr val="accent2"/>
                </a:solidFill>
              </a:rPr>
              <a:t>ст</a:t>
            </a:r>
            <a:r>
              <a:rPr lang="ru-RU" sz="2000" b="1" i="1"/>
              <a:t>еть                </a:t>
            </a:r>
            <a:r>
              <a:rPr lang="ru-RU" sz="2000" b="1" i="1">
                <a:solidFill>
                  <a:schemeClr val="accent2"/>
                </a:solidFill>
              </a:rPr>
              <a:t>бл</a:t>
            </a:r>
            <a:r>
              <a:rPr lang="ru-RU" sz="2000" b="1" i="1">
                <a:solidFill>
                  <a:srgbClr val="FF0000"/>
                </a:solidFill>
              </a:rPr>
              <a:t>и</a:t>
            </a:r>
            <a:r>
              <a:rPr lang="ru-RU" sz="2000" b="1" i="1">
                <a:solidFill>
                  <a:schemeClr val="accent2"/>
                </a:solidFill>
              </a:rPr>
              <a:t>ст</a:t>
            </a:r>
            <a:r>
              <a:rPr lang="ru-RU" sz="2000" b="1" i="1" u="sng">
                <a:solidFill>
                  <a:srgbClr val="FF0000"/>
                </a:solidFill>
              </a:rPr>
              <a:t>а</a:t>
            </a:r>
            <a:r>
              <a:rPr lang="ru-RU" sz="2000" b="1" i="1"/>
              <a:t>ть</a:t>
            </a:r>
          </a:p>
          <a:p>
            <a:pPr eaLnBrk="1" hangingPunct="1">
              <a:buFont typeface="Wingdings" panose="05000000000000000000" pitchFamily="2" charset="2"/>
              <a:buNone/>
            </a:pPr>
            <a:r>
              <a:rPr lang="ru-RU" sz="2000" b="1" i="1"/>
              <a:t>за</a:t>
            </a:r>
            <a:r>
              <a:rPr lang="ru-RU" sz="2000" b="1" i="1">
                <a:solidFill>
                  <a:schemeClr val="accent2"/>
                </a:solidFill>
              </a:rPr>
              <a:t>м</a:t>
            </a:r>
            <a:r>
              <a:rPr lang="ru-RU" sz="2000" b="1" i="1">
                <a:solidFill>
                  <a:srgbClr val="FF0000"/>
                </a:solidFill>
              </a:rPr>
              <a:t>е</a:t>
            </a:r>
            <a:r>
              <a:rPr lang="ru-RU" sz="2000" b="1" i="1">
                <a:solidFill>
                  <a:schemeClr val="accent2"/>
                </a:solidFill>
              </a:rPr>
              <a:t>р</a:t>
            </a:r>
            <a:r>
              <a:rPr lang="ru-RU" sz="2000" b="1" i="1"/>
              <a:t>еть                 за</a:t>
            </a:r>
            <a:r>
              <a:rPr lang="ru-RU" sz="2000" b="1" i="1">
                <a:solidFill>
                  <a:schemeClr val="accent2"/>
                </a:solidFill>
              </a:rPr>
              <a:t>м</a:t>
            </a:r>
            <a:r>
              <a:rPr lang="ru-RU" sz="2000" b="1" i="1">
                <a:solidFill>
                  <a:srgbClr val="FF0000"/>
                </a:solidFill>
              </a:rPr>
              <a:t>и</a:t>
            </a:r>
            <a:r>
              <a:rPr lang="ru-RU" sz="2000" b="1" i="1">
                <a:solidFill>
                  <a:schemeClr val="accent2"/>
                </a:solidFill>
              </a:rPr>
              <a:t>р</a:t>
            </a:r>
            <a:r>
              <a:rPr lang="ru-RU" sz="2000" b="1" i="1" u="sng">
                <a:solidFill>
                  <a:srgbClr val="FF0000"/>
                </a:solidFill>
              </a:rPr>
              <a:t>а</a:t>
            </a:r>
            <a:r>
              <a:rPr lang="ru-RU" sz="2000" b="1" i="1"/>
              <a:t>ть</a:t>
            </a:r>
          </a:p>
          <a:p>
            <a:pPr eaLnBrk="1" hangingPunct="1">
              <a:buFont typeface="Wingdings" panose="05000000000000000000" pitchFamily="2" charset="2"/>
              <a:buNone/>
            </a:pPr>
            <a:r>
              <a:rPr lang="ru-RU" sz="2000" b="1" i="1"/>
              <a:t>рас</a:t>
            </a:r>
            <a:r>
              <a:rPr lang="ru-RU" sz="2000" b="1" i="1">
                <a:solidFill>
                  <a:schemeClr val="accent2"/>
                </a:solidFill>
              </a:rPr>
              <a:t>ст</a:t>
            </a:r>
            <a:r>
              <a:rPr lang="ru-RU" sz="2000" b="1" i="1">
                <a:solidFill>
                  <a:srgbClr val="FF0000"/>
                </a:solidFill>
              </a:rPr>
              <a:t>е</a:t>
            </a:r>
            <a:r>
              <a:rPr lang="ru-RU" sz="2000" b="1" i="1">
                <a:solidFill>
                  <a:schemeClr val="accent2"/>
                </a:solidFill>
              </a:rPr>
              <a:t>л</a:t>
            </a:r>
            <a:r>
              <a:rPr lang="ru-RU" sz="2000" b="1" i="1"/>
              <a:t>ить         рас</a:t>
            </a:r>
            <a:r>
              <a:rPr lang="ru-RU" sz="2000" b="1" i="1">
                <a:solidFill>
                  <a:schemeClr val="accent2"/>
                </a:solidFill>
              </a:rPr>
              <a:t>ст</a:t>
            </a:r>
            <a:r>
              <a:rPr lang="ru-RU" sz="2000" b="1" i="1">
                <a:solidFill>
                  <a:srgbClr val="FF0000"/>
                </a:solidFill>
              </a:rPr>
              <a:t>и</a:t>
            </a:r>
            <a:r>
              <a:rPr lang="ru-RU" sz="2000" b="1" i="1">
                <a:solidFill>
                  <a:schemeClr val="accent2"/>
                </a:solidFill>
              </a:rPr>
              <a:t>л</a:t>
            </a:r>
            <a:r>
              <a:rPr lang="ru-RU" sz="2000" b="1" i="1" u="sng">
                <a:solidFill>
                  <a:srgbClr val="FF0000"/>
                </a:solidFill>
              </a:rPr>
              <a:t>а</a:t>
            </a:r>
            <a:r>
              <a:rPr lang="ru-RU" sz="2000" b="1" i="1"/>
              <a:t>ть</a:t>
            </a:r>
          </a:p>
          <a:p>
            <a:pPr eaLnBrk="1" hangingPunct="1">
              <a:buFont typeface="Wingdings" panose="05000000000000000000" pitchFamily="2" charset="2"/>
              <a:buNone/>
            </a:pPr>
            <a:r>
              <a:rPr lang="ru-RU" sz="2000" b="1" i="1"/>
              <a:t>вы</a:t>
            </a:r>
            <a:r>
              <a:rPr lang="ru-RU" sz="2000" b="1" i="1">
                <a:solidFill>
                  <a:schemeClr val="accent2"/>
                </a:solidFill>
              </a:rPr>
              <a:t>ч</a:t>
            </a:r>
            <a:r>
              <a:rPr lang="ru-RU" sz="2000" b="1" i="1">
                <a:solidFill>
                  <a:srgbClr val="FF0000"/>
                </a:solidFill>
              </a:rPr>
              <a:t>е</a:t>
            </a:r>
            <a:r>
              <a:rPr lang="ru-RU" sz="2000" b="1" i="1">
                <a:solidFill>
                  <a:schemeClr val="accent2"/>
                </a:solidFill>
              </a:rPr>
              <a:t>сть</a:t>
            </a:r>
            <a:r>
              <a:rPr lang="ru-RU" sz="2000" b="1" i="1"/>
              <a:t>                 вы</a:t>
            </a:r>
            <a:r>
              <a:rPr lang="ru-RU" sz="2000" b="1" i="1">
                <a:solidFill>
                  <a:schemeClr val="accent2"/>
                </a:solidFill>
              </a:rPr>
              <a:t>ч</a:t>
            </a:r>
            <a:r>
              <a:rPr lang="ru-RU" sz="2000" b="1" i="1">
                <a:solidFill>
                  <a:srgbClr val="FF0000"/>
                </a:solidFill>
              </a:rPr>
              <a:t>и</a:t>
            </a:r>
            <a:r>
              <a:rPr lang="ru-RU" sz="2000" b="1" i="1">
                <a:solidFill>
                  <a:schemeClr val="accent2"/>
                </a:solidFill>
              </a:rPr>
              <a:t>т</a:t>
            </a:r>
            <a:r>
              <a:rPr lang="ru-RU" sz="2000" b="1" i="1" u="sng">
                <a:solidFill>
                  <a:srgbClr val="FF0000"/>
                </a:solidFill>
              </a:rPr>
              <a:t>а</a:t>
            </a:r>
            <a:r>
              <a:rPr lang="ru-RU" sz="2000" b="1" i="1"/>
              <a:t>ть</a:t>
            </a:r>
          </a:p>
        </p:txBody>
      </p:sp>
      <p:graphicFrame>
        <p:nvGraphicFramePr>
          <p:cNvPr id="9220" name="Group 4"/>
          <p:cNvGraphicFramePr>
            <a:graphicFrameLocks noGrp="1"/>
          </p:cNvGraphicFramePr>
          <p:nvPr>
            <p:extLst>
              <p:ext uri="{D42A27DB-BD31-4B8C-83A1-F6EECF244321}">
                <p14:modId xmlns="" xmlns:p14="http://schemas.microsoft.com/office/powerpoint/2010/main" val="110363904"/>
              </p:ext>
            </p:extLst>
          </p:nvPr>
        </p:nvGraphicFramePr>
        <p:xfrm>
          <a:off x="7656393" y="1628775"/>
          <a:ext cx="3493828" cy="4464050"/>
        </p:xfrm>
        <a:graphic>
          <a:graphicData uri="http://schemas.openxmlformats.org/drawingml/2006/table">
            <a:tbl>
              <a:tblPr/>
              <a:tblGrid>
                <a:gridCol w="3493828"/>
              </a:tblGrid>
              <a:tr h="446405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000" b="1" i="0" u="none" strike="noStrike" cap="none" normalizeH="0" baseline="0" dirty="0" smtClean="0">
                          <a:ln>
                            <a:noFill/>
                          </a:ln>
                          <a:solidFill>
                            <a:srgbClr val="FF0000"/>
                          </a:solidFill>
                          <a:effectLst/>
                          <a:latin typeface="Arial" charset="0"/>
                        </a:rPr>
                        <a:t> </a:t>
                      </a:r>
                    </a:p>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000" b="1" i="0" u="none" strike="noStrike" cap="none" normalizeH="0" baseline="0" dirty="0" smtClean="0">
                        <a:ln>
                          <a:noFill/>
                        </a:ln>
                        <a:solidFill>
                          <a:srgbClr val="FF0000"/>
                        </a:solidFill>
                        <a:effectLst/>
                        <a:latin typeface="Arial" charset="0"/>
                      </a:endParaRPr>
                    </a:p>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2000" b="1" i="0" u="none" strike="noStrike" cap="none" normalizeH="0" baseline="0" dirty="0" smtClean="0">
                        <a:ln>
                          <a:noFill/>
                        </a:ln>
                        <a:solidFill>
                          <a:srgbClr val="FF0000"/>
                        </a:solidFill>
                        <a:effectLst/>
                        <a:latin typeface="Arial" charset="0"/>
                      </a:endParaRPr>
                    </a:p>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2400" b="1" i="0" u="sng" strike="noStrike" cap="none" normalizeH="0" baseline="0" dirty="0" smtClean="0">
                          <a:ln>
                            <a:noFill/>
                          </a:ln>
                          <a:solidFill>
                            <a:schemeClr val="tx2"/>
                          </a:solidFill>
                          <a:effectLst>
                            <a:outerShdw blurRad="38100" dist="38100" dir="2700000" algn="tl">
                              <a:srgbClr val="000000"/>
                            </a:outerShdw>
                          </a:effectLst>
                          <a:latin typeface="Arial" charset="0"/>
                        </a:rPr>
                        <a:t>Исключения:</a:t>
                      </a:r>
                    </a:p>
                    <a:p>
                      <a:pPr marL="0" marR="0" lvl="0" indent="0" algn="ctr" defTabSz="914400" rtl="0" eaLnBrk="1" fontAlgn="base" latinLnBrk="0" hangingPunct="1">
                        <a:lnSpc>
                          <a:spcPct val="100000"/>
                        </a:lnSpc>
                        <a:spcBef>
                          <a:spcPct val="20000"/>
                        </a:spcBef>
                        <a:spcAft>
                          <a:spcPct val="0"/>
                        </a:spcAft>
                        <a:buClr>
                          <a:schemeClr val="tx1"/>
                        </a:buClr>
                        <a:buSzPct val="90000"/>
                        <a:buFont typeface="Wingdings" pitchFamily="2" charset="2"/>
                        <a:buNone/>
                        <a:tabLst/>
                      </a:pPr>
                      <a:r>
                        <a:rPr kumimoji="0" lang="ru-RU" sz="2400" b="1" i="1" u="none" strike="noStrike" cap="none" normalizeH="0" baseline="0" dirty="0" smtClean="0">
                          <a:ln>
                            <a:noFill/>
                          </a:ln>
                          <a:solidFill>
                            <a:srgbClr val="FF0000"/>
                          </a:solidFill>
                          <a:effectLst/>
                          <a:latin typeface="Arial" charset="0"/>
                        </a:rPr>
                        <a:t>сочет</a:t>
                      </a:r>
                      <a:r>
                        <a:rPr kumimoji="0" lang="ru-RU" sz="2400" b="1" i="1" u="sng" strike="noStrike" cap="none" normalizeH="0" baseline="0" dirty="0" smtClean="0">
                          <a:ln>
                            <a:noFill/>
                          </a:ln>
                          <a:solidFill>
                            <a:srgbClr val="FF0000"/>
                          </a:solidFill>
                          <a:effectLst/>
                          <a:latin typeface="Arial" charset="0"/>
                        </a:rPr>
                        <a:t>а</a:t>
                      </a:r>
                      <a:r>
                        <a:rPr kumimoji="0" lang="ru-RU" sz="2400" b="1" i="1" u="none" strike="noStrike" cap="none" normalizeH="0" baseline="0" dirty="0" smtClean="0">
                          <a:ln>
                            <a:noFill/>
                          </a:ln>
                          <a:solidFill>
                            <a:srgbClr val="FF0000"/>
                          </a:solidFill>
                          <a:effectLst/>
                          <a:latin typeface="Arial" charset="0"/>
                        </a:rPr>
                        <a:t>ть</a:t>
                      </a:r>
                    </a:p>
                    <a:p>
                      <a:pPr marL="0" marR="0" lvl="0" indent="0" algn="ctr" defTabSz="914400" rtl="0" eaLnBrk="1" fontAlgn="base" latinLnBrk="0" hangingPunct="1">
                        <a:lnSpc>
                          <a:spcPct val="100000"/>
                        </a:lnSpc>
                        <a:spcBef>
                          <a:spcPct val="20000"/>
                        </a:spcBef>
                        <a:spcAft>
                          <a:spcPct val="0"/>
                        </a:spcAft>
                        <a:buClr>
                          <a:schemeClr val="tx1"/>
                        </a:buClr>
                        <a:buSzPct val="90000"/>
                        <a:buFont typeface="Wingdings" pitchFamily="2" charset="2"/>
                        <a:buNone/>
                        <a:tabLst/>
                      </a:pPr>
                      <a:r>
                        <a:rPr kumimoji="0" lang="ru-RU" sz="2400" b="0" i="0" u="none" strike="noStrike" cap="none" normalizeH="0" baseline="0" dirty="0" smtClean="0">
                          <a:ln>
                            <a:noFill/>
                          </a:ln>
                          <a:solidFill>
                            <a:srgbClr val="FF0000"/>
                          </a:solidFill>
                          <a:effectLst>
                            <a:outerShdw blurRad="38100" dist="38100" dir="2700000" algn="tl">
                              <a:srgbClr val="000000"/>
                            </a:outerShdw>
                          </a:effectLst>
                          <a:latin typeface="Arial" charset="0"/>
                        </a:rPr>
                        <a:t> </a:t>
                      </a:r>
                      <a:r>
                        <a:rPr kumimoji="0" lang="ru-RU" sz="2400" b="1" i="1" u="none" strike="noStrike" cap="none" normalizeH="0" baseline="0" dirty="0" smtClean="0">
                          <a:ln>
                            <a:noFill/>
                          </a:ln>
                          <a:solidFill>
                            <a:srgbClr val="FF0000"/>
                          </a:solidFill>
                          <a:effectLst/>
                          <a:latin typeface="Arial" charset="0"/>
                        </a:rPr>
                        <a:t>сочет</a:t>
                      </a:r>
                      <a:r>
                        <a:rPr kumimoji="0" lang="ru-RU" sz="2400" b="1" i="1" u="sng" strike="noStrike" cap="none" normalizeH="0" baseline="0" dirty="0" smtClean="0">
                          <a:ln>
                            <a:noFill/>
                          </a:ln>
                          <a:solidFill>
                            <a:srgbClr val="FF0000"/>
                          </a:solidFill>
                          <a:effectLst/>
                          <a:latin typeface="Arial" charset="0"/>
                        </a:rPr>
                        <a:t>а</a:t>
                      </a:r>
                      <a:r>
                        <a:rPr kumimoji="0" lang="ru-RU" sz="2400" b="1" i="1" u="none" strike="noStrike" cap="none" normalizeH="0" baseline="0" dirty="0" smtClean="0">
                          <a:ln>
                            <a:noFill/>
                          </a:ln>
                          <a:solidFill>
                            <a:srgbClr val="FF0000"/>
                          </a:solidFill>
                          <a:effectLst/>
                          <a:latin typeface="Arial" charset="0"/>
                        </a:rPr>
                        <a:t>ние</a:t>
                      </a:r>
                      <a:r>
                        <a:rPr kumimoji="0" lang="ru-RU" sz="2400" b="1" i="1" u="none" strike="noStrike" cap="none" normalizeH="0" baseline="0" dirty="0" smtClean="0">
                          <a:ln>
                            <a:noFill/>
                          </a:ln>
                          <a:solidFill>
                            <a:srgbClr val="FF0000"/>
                          </a:solidFill>
                          <a:effectLst>
                            <a:outerShdw blurRad="38100" dist="38100" dir="2700000" algn="tl">
                              <a:srgbClr val="000000"/>
                            </a:outerShdw>
                          </a:effectLst>
                          <a:latin typeface="Arial" charset="0"/>
                        </a:rPr>
                        <a:t> </a:t>
                      </a:r>
                      <a:r>
                        <a:rPr kumimoji="0" lang="ru-RU" sz="2400" b="1" i="1" u="none" strike="noStrike" cap="none" normalizeH="0" baseline="0" dirty="0" smtClean="0">
                          <a:ln>
                            <a:noFill/>
                          </a:ln>
                          <a:solidFill>
                            <a:srgbClr val="FF0000"/>
                          </a:solidFill>
                          <a:effectLst/>
                          <a:latin typeface="Arial" charset="0"/>
                        </a:rPr>
                        <a:t>чет</a:t>
                      </a:r>
                      <a:r>
                        <a:rPr kumimoji="0" lang="ru-RU" sz="2400" b="1" i="1" u="sng" strike="noStrike" cap="none" normalizeH="0" baseline="0" dirty="0" smtClean="0">
                          <a:ln>
                            <a:noFill/>
                          </a:ln>
                          <a:solidFill>
                            <a:srgbClr val="FF0000"/>
                          </a:solidFill>
                          <a:effectLst/>
                          <a:latin typeface="Arial" charset="0"/>
                        </a:rPr>
                        <a:t>а</a:t>
                      </a:r>
                    </a:p>
                  </a:txBody>
                  <a:tcPr horzOverflow="overflow">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a:noFill/>
                    </a:lnTlToBr>
                    <a:lnBlToTr>
                      <a:noFill/>
                    </a:lnBlToTr>
                    <a:solidFill>
                      <a:srgbClr val="FF5050">
                        <a:alpha val="17000"/>
                      </a:srgbClr>
                    </a:solidFill>
                  </a:tcPr>
                </a:tc>
              </a:tr>
            </a:tbl>
          </a:graphicData>
        </a:graphic>
      </p:graphicFrame>
    </p:spTree>
    <p:extLst>
      <p:ext uri="{BB962C8B-B14F-4D97-AF65-F5344CB8AC3E}">
        <p14:creationId xmlns="" xmlns:p14="http://schemas.microsoft.com/office/powerpoint/2010/main" val="33192460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9219">
                                            <p:bg/>
                                          </p:spTgt>
                                        </p:tgtEl>
                                        <p:attrNameLst>
                                          <p:attrName>style.visibility</p:attrName>
                                        </p:attrNameLst>
                                      </p:cBhvr>
                                      <p:to>
                                        <p:strVal val="visible"/>
                                      </p:to>
                                    </p:set>
                                    <p:anim calcmode="lin" valueType="num">
                                      <p:cBhvr>
                                        <p:cTn id="7" dur="1000" fill="hold"/>
                                        <p:tgtEl>
                                          <p:spTgt spid="9219">
                                            <p:bg/>
                                          </p:spTgt>
                                        </p:tgtEl>
                                        <p:attrNameLst>
                                          <p:attrName>ppt_w</p:attrName>
                                        </p:attrNameLst>
                                      </p:cBhvr>
                                      <p:tavLst>
                                        <p:tav tm="0">
                                          <p:val>
                                            <p:strVal val="#ppt_w*0.70"/>
                                          </p:val>
                                        </p:tav>
                                        <p:tav tm="100000">
                                          <p:val>
                                            <p:strVal val="#ppt_w"/>
                                          </p:val>
                                        </p:tav>
                                      </p:tavLst>
                                    </p:anim>
                                    <p:anim calcmode="lin" valueType="num">
                                      <p:cBhvr>
                                        <p:cTn id="8" dur="1000" fill="hold"/>
                                        <p:tgtEl>
                                          <p:spTgt spid="9219">
                                            <p:bg/>
                                          </p:spTgt>
                                        </p:tgtEl>
                                        <p:attrNameLst>
                                          <p:attrName>ppt_h</p:attrName>
                                        </p:attrNameLst>
                                      </p:cBhvr>
                                      <p:tavLst>
                                        <p:tav tm="0">
                                          <p:val>
                                            <p:strVal val="#ppt_h"/>
                                          </p:val>
                                        </p:tav>
                                        <p:tav tm="100000">
                                          <p:val>
                                            <p:strVal val="#ppt_h"/>
                                          </p:val>
                                        </p:tav>
                                      </p:tavLst>
                                    </p:anim>
                                    <p:animEffect transition="in" filter="fade">
                                      <p:cBhvr>
                                        <p:cTn id="9" dur="1000"/>
                                        <p:tgtEl>
                                          <p:spTgt spid="9219">
                                            <p:bg/>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9219">
                                            <p:txEl>
                                              <p:pRg st="0" end="0"/>
                                            </p:txEl>
                                          </p:spTgt>
                                        </p:tgtEl>
                                        <p:attrNameLst>
                                          <p:attrName>style.visibility</p:attrName>
                                        </p:attrNameLst>
                                      </p:cBhvr>
                                      <p:to>
                                        <p:strVal val="visible"/>
                                      </p:to>
                                    </p:set>
                                    <p:anim calcmode="lin" valueType="num">
                                      <p:cBhvr>
                                        <p:cTn id="14" dur="1000" fill="hold"/>
                                        <p:tgtEl>
                                          <p:spTgt spid="9219">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9219">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9219">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9219">
                                            <p:txEl>
                                              <p:pRg st="1" end="1"/>
                                            </p:txEl>
                                          </p:spTgt>
                                        </p:tgtEl>
                                        <p:attrNameLst>
                                          <p:attrName>style.visibility</p:attrName>
                                        </p:attrNameLst>
                                      </p:cBhvr>
                                      <p:to>
                                        <p:strVal val="visible"/>
                                      </p:to>
                                    </p:set>
                                    <p:anim calcmode="lin" valueType="num">
                                      <p:cBhvr>
                                        <p:cTn id="21" dur="1000" fill="hold"/>
                                        <p:tgtEl>
                                          <p:spTgt spid="9219">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9219">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9219">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9219">
                                            <p:txEl>
                                              <p:pRg st="2" end="2"/>
                                            </p:txEl>
                                          </p:spTgt>
                                        </p:tgtEl>
                                        <p:attrNameLst>
                                          <p:attrName>style.visibility</p:attrName>
                                        </p:attrNameLst>
                                      </p:cBhvr>
                                      <p:to>
                                        <p:strVal val="visible"/>
                                      </p:to>
                                    </p:set>
                                    <p:anim calcmode="lin" valueType="num">
                                      <p:cBhvr>
                                        <p:cTn id="28" dur="1000" fill="hold"/>
                                        <p:tgtEl>
                                          <p:spTgt spid="9219">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9219">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9219">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9219">
                                            <p:txEl>
                                              <p:pRg st="3" end="3"/>
                                            </p:txEl>
                                          </p:spTgt>
                                        </p:tgtEl>
                                        <p:attrNameLst>
                                          <p:attrName>style.visibility</p:attrName>
                                        </p:attrNameLst>
                                      </p:cBhvr>
                                      <p:to>
                                        <p:strVal val="visible"/>
                                      </p:to>
                                    </p:set>
                                    <p:anim calcmode="lin" valueType="num">
                                      <p:cBhvr>
                                        <p:cTn id="35" dur="1000" fill="hold"/>
                                        <p:tgtEl>
                                          <p:spTgt spid="9219">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9219">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9219">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9219">
                                            <p:txEl>
                                              <p:pRg st="4" end="4"/>
                                            </p:txEl>
                                          </p:spTgt>
                                        </p:tgtEl>
                                        <p:attrNameLst>
                                          <p:attrName>style.visibility</p:attrName>
                                        </p:attrNameLst>
                                      </p:cBhvr>
                                      <p:to>
                                        <p:strVal val="visible"/>
                                      </p:to>
                                    </p:set>
                                    <p:anim calcmode="lin" valueType="num">
                                      <p:cBhvr>
                                        <p:cTn id="42" dur="1000" fill="hold"/>
                                        <p:tgtEl>
                                          <p:spTgt spid="9219">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9219">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9219">
                                            <p:txEl>
                                              <p:pRg st="4" end="4"/>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9219">
                                            <p:txEl>
                                              <p:pRg st="5" end="5"/>
                                            </p:txEl>
                                          </p:spTgt>
                                        </p:tgtEl>
                                        <p:attrNameLst>
                                          <p:attrName>style.visibility</p:attrName>
                                        </p:attrNameLst>
                                      </p:cBhvr>
                                      <p:to>
                                        <p:strVal val="visible"/>
                                      </p:to>
                                    </p:set>
                                    <p:anim calcmode="lin" valueType="num">
                                      <p:cBhvr>
                                        <p:cTn id="49" dur="1000" fill="hold"/>
                                        <p:tgtEl>
                                          <p:spTgt spid="9219">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9219">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9219">
                                            <p:txEl>
                                              <p:pRg st="5" end="5"/>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9219">
                                            <p:txEl>
                                              <p:pRg st="6" end="6"/>
                                            </p:txEl>
                                          </p:spTgt>
                                        </p:tgtEl>
                                        <p:attrNameLst>
                                          <p:attrName>style.visibility</p:attrName>
                                        </p:attrNameLst>
                                      </p:cBhvr>
                                      <p:to>
                                        <p:strVal val="visible"/>
                                      </p:to>
                                    </p:set>
                                    <p:anim calcmode="lin" valueType="num">
                                      <p:cBhvr>
                                        <p:cTn id="56" dur="1000" fill="hold"/>
                                        <p:tgtEl>
                                          <p:spTgt spid="9219">
                                            <p:txEl>
                                              <p:pRg st="6" end="6"/>
                                            </p:txEl>
                                          </p:spTgt>
                                        </p:tgtEl>
                                        <p:attrNameLst>
                                          <p:attrName>ppt_w</p:attrName>
                                        </p:attrNameLst>
                                      </p:cBhvr>
                                      <p:tavLst>
                                        <p:tav tm="0">
                                          <p:val>
                                            <p:strVal val="#ppt_w*0.70"/>
                                          </p:val>
                                        </p:tav>
                                        <p:tav tm="100000">
                                          <p:val>
                                            <p:strVal val="#ppt_w"/>
                                          </p:val>
                                        </p:tav>
                                      </p:tavLst>
                                    </p:anim>
                                    <p:anim calcmode="lin" valueType="num">
                                      <p:cBhvr>
                                        <p:cTn id="57" dur="1000" fill="hold"/>
                                        <p:tgtEl>
                                          <p:spTgt spid="9219">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9219">
                                            <p:txEl>
                                              <p:pRg st="6" end="6"/>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9219">
                                            <p:txEl>
                                              <p:pRg st="7" end="7"/>
                                            </p:txEl>
                                          </p:spTgt>
                                        </p:tgtEl>
                                        <p:attrNameLst>
                                          <p:attrName>style.visibility</p:attrName>
                                        </p:attrNameLst>
                                      </p:cBhvr>
                                      <p:to>
                                        <p:strVal val="visible"/>
                                      </p:to>
                                    </p:set>
                                    <p:anim calcmode="lin" valueType="num">
                                      <p:cBhvr>
                                        <p:cTn id="63" dur="1000" fill="hold"/>
                                        <p:tgtEl>
                                          <p:spTgt spid="9219">
                                            <p:txEl>
                                              <p:pRg st="7" end="7"/>
                                            </p:txEl>
                                          </p:spTgt>
                                        </p:tgtEl>
                                        <p:attrNameLst>
                                          <p:attrName>ppt_w</p:attrName>
                                        </p:attrNameLst>
                                      </p:cBhvr>
                                      <p:tavLst>
                                        <p:tav tm="0">
                                          <p:val>
                                            <p:strVal val="#ppt_w*0.70"/>
                                          </p:val>
                                        </p:tav>
                                        <p:tav tm="100000">
                                          <p:val>
                                            <p:strVal val="#ppt_w"/>
                                          </p:val>
                                        </p:tav>
                                      </p:tavLst>
                                    </p:anim>
                                    <p:anim calcmode="lin" valueType="num">
                                      <p:cBhvr>
                                        <p:cTn id="64" dur="1000" fill="hold"/>
                                        <p:tgtEl>
                                          <p:spTgt spid="9219">
                                            <p:txEl>
                                              <p:pRg st="7" end="7"/>
                                            </p:txEl>
                                          </p:spTgt>
                                        </p:tgtEl>
                                        <p:attrNameLst>
                                          <p:attrName>ppt_h</p:attrName>
                                        </p:attrNameLst>
                                      </p:cBhvr>
                                      <p:tavLst>
                                        <p:tav tm="0">
                                          <p:val>
                                            <p:strVal val="#ppt_h"/>
                                          </p:val>
                                        </p:tav>
                                        <p:tav tm="100000">
                                          <p:val>
                                            <p:strVal val="#ppt_h"/>
                                          </p:val>
                                        </p:tav>
                                      </p:tavLst>
                                    </p:anim>
                                    <p:animEffect transition="in" filter="fade">
                                      <p:cBhvr>
                                        <p:cTn id="65" dur="1000"/>
                                        <p:tgtEl>
                                          <p:spTgt spid="9219">
                                            <p:txEl>
                                              <p:pRg st="7" end="7"/>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9219">
                                            <p:txEl>
                                              <p:pRg st="8" end="8"/>
                                            </p:txEl>
                                          </p:spTgt>
                                        </p:tgtEl>
                                        <p:attrNameLst>
                                          <p:attrName>style.visibility</p:attrName>
                                        </p:attrNameLst>
                                      </p:cBhvr>
                                      <p:to>
                                        <p:strVal val="visible"/>
                                      </p:to>
                                    </p:set>
                                    <p:anim calcmode="lin" valueType="num">
                                      <p:cBhvr>
                                        <p:cTn id="70" dur="1000" fill="hold"/>
                                        <p:tgtEl>
                                          <p:spTgt spid="9219">
                                            <p:txEl>
                                              <p:pRg st="8" end="8"/>
                                            </p:txEl>
                                          </p:spTgt>
                                        </p:tgtEl>
                                        <p:attrNameLst>
                                          <p:attrName>ppt_w</p:attrName>
                                        </p:attrNameLst>
                                      </p:cBhvr>
                                      <p:tavLst>
                                        <p:tav tm="0">
                                          <p:val>
                                            <p:strVal val="#ppt_w*0.70"/>
                                          </p:val>
                                        </p:tav>
                                        <p:tav tm="100000">
                                          <p:val>
                                            <p:strVal val="#ppt_w"/>
                                          </p:val>
                                        </p:tav>
                                      </p:tavLst>
                                    </p:anim>
                                    <p:anim calcmode="lin" valueType="num">
                                      <p:cBhvr>
                                        <p:cTn id="71" dur="1000" fill="hold"/>
                                        <p:tgtEl>
                                          <p:spTgt spid="9219">
                                            <p:txEl>
                                              <p:pRg st="8" end="8"/>
                                            </p:txEl>
                                          </p:spTgt>
                                        </p:tgtEl>
                                        <p:attrNameLst>
                                          <p:attrName>ppt_h</p:attrName>
                                        </p:attrNameLst>
                                      </p:cBhvr>
                                      <p:tavLst>
                                        <p:tav tm="0">
                                          <p:val>
                                            <p:strVal val="#ppt_h"/>
                                          </p:val>
                                        </p:tav>
                                        <p:tav tm="100000">
                                          <p:val>
                                            <p:strVal val="#ppt_h"/>
                                          </p:val>
                                        </p:tav>
                                      </p:tavLst>
                                    </p:anim>
                                    <p:animEffect transition="in" filter="fade">
                                      <p:cBhvr>
                                        <p:cTn id="72" dur="1000"/>
                                        <p:tgtEl>
                                          <p:spTgt spid="9219">
                                            <p:txEl>
                                              <p:pRg st="8" end="8"/>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55" presetClass="entr" presetSubtype="0" fill="hold" grpId="0" nodeType="clickEffect">
                                  <p:stCondLst>
                                    <p:cond delay="0"/>
                                  </p:stCondLst>
                                  <p:childTnLst>
                                    <p:set>
                                      <p:cBhvr>
                                        <p:cTn id="76" dur="1" fill="hold">
                                          <p:stCondLst>
                                            <p:cond delay="0"/>
                                          </p:stCondLst>
                                        </p:cTn>
                                        <p:tgtEl>
                                          <p:spTgt spid="9219">
                                            <p:txEl>
                                              <p:pRg st="9" end="9"/>
                                            </p:txEl>
                                          </p:spTgt>
                                        </p:tgtEl>
                                        <p:attrNameLst>
                                          <p:attrName>style.visibility</p:attrName>
                                        </p:attrNameLst>
                                      </p:cBhvr>
                                      <p:to>
                                        <p:strVal val="visible"/>
                                      </p:to>
                                    </p:set>
                                    <p:anim calcmode="lin" valueType="num">
                                      <p:cBhvr>
                                        <p:cTn id="77" dur="1000" fill="hold"/>
                                        <p:tgtEl>
                                          <p:spTgt spid="9219">
                                            <p:txEl>
                                              <p:pRg st="9" end="9"/>
                                            </p:txEl>
                                          </p:spTgt>
                                        </p:tgtEl>
                                        <p:attrNameLst>
                                          <p:attrName>ppt_w</p:attrName>
                                        </p:attrNameLst>
                                      </p:cBhvr>
                                      <p:tavLst>
                                        <p:tav tm="0">
                                          <p:val>
                                            <p:strVal val="#ppt_w*0.70"/>
                                          </p:val>
                                        </p:tav>
                                        <p:tav tm="100000">
                                          <p:val>
                                            <p:strVal val="#ppt_w"/>
                                          </p:val>
                                        </p:tav>
                                      </p:tavLst>
                                    </p:anim>
                                    <p:anim calcmode="lin" valueType="num">
                                      <p:cBhvr>
                                        <p:cTn id="78" dur="1000" fill="hold"/>
                                        <p:tgtEl>
                                          <p:spTgt spid="9219">
                                            <p:txEl>
                                              <p:pRg st="9" end="9"/>
                                            </p:txEl>
                                          </p:spTgt>
                                        </p:tgtEl>
                                        <p:attrNameLst>
                                          <p:attrName>ppt_h</p:attrName>
                                        </p:attrNameLst>
                                      </p:cBhvr>
                                      <p:tavLst>
                                        <p:tav tm="0">
                                          <p:val>
                                            <p:strVal val="#ppt_h"/>
                                          </p:val>
                                        </p:tav>
                                        <p:tav tm="100000">
                                          <p:val>
                                            <p:strVal val="#ppt_h"/>
                                          </p:val>
                                        </p:tav>
                                      </p:tavLst>
                                    </p:anim>
                                    <p:animEffect transition="in" filter="fade">
                                      <p:cBhvr>
                                        <p:cTn id="79" dur="1000"/>
                                        <p:tgtEl>
                                          <p:spTgt spid="9219">
                                            <p:txEl>
                                              <p:pRg st="9" end="9"/>
                                            </p:txEl>
                                          </p:spTgt>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23" presetClass="entr" presetSubtype="16" fill="hold" nodeType="clickEffect">
                                  <p:stCondLst>
                                    <p:cond delay="0"/>
                                  </p:stCondLst>
                                  <p:childTnLst>
                                    <p:set>
                                      <p:cBhvr>
                                        <p:cTn id="83" dur="1" fill="hold">
                                          <p:stCondLst>
                                            <p:cond delay="0"/>
                                          </p:stCondLst>
                                        </p:cTn>
                                        <p:tgtEl>
                                          <p:spTgt spid="9220"/>
                                        </p:tgtEl>
                                        <p:attrNameLst>
                                          <p:attrName>style.visibility</p:attrName>
                                        </p:attrNameLst>
                                      </p:cBhvr>
                                      <p:to>
                                        <p:strVal val="visible"/>
                                      </p:to>
                                    </p:set>
                                    <p:anim calcmode="lin" valueType="num">
                                      <p:cBhvr>
                                        <p:cTn id="84" dur="500" fill="hold"/>
                                        <p:tgtEl>
                                          <p:spTgt spid="9220"/>
                                        </p:tgtEl>
                                        <p:attrNameLst>
                                          <p:attrName>ppt_w</p:attrName>
                                        </p:attrNameLst>
                                      </p:cBhvr>
                                      <p:tavLst>
                                        <p:tav tm="0">
                                          <p:val>
                                            <p:fltVal val="0"/>
                                          </p:val>
                                        </p:tav>
                                        <p:tav tm="100000">
                                          <p:val>
                                            <p:strVal val="#ppt_w"/>
                                          </p:val>
                                        </p:tav>
                                      </p:tavLst>
                                    </p:anim>
                                    <p:anim calcmode="lin" valueType="num">
                                      <p:cBhvr>
                                        <p:cTn id="85" dur="500" fill="hold"/>
                                        <p:tgtEl>
                                          <p:spTgt spid="922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effectLst>
                  <a:outerShdw blurRad="38100" dist="38100" dir="2700000" algn="tl">
                    <a:srgbClr val="000000"/>
                  </a:outerShdw>
                </a:effectLst>
              </a:rPr>
              <a:t>Корни, выбор гласной в которых зависит от</a:t>
            </a:r>
            <a:r>
              <a:rPr lang="ru-RU" b="1" dirty="0">
                <a:solidFill>
                  <a:srgbClr val="0000FF"/>
                </a:solidFill>
                <a:effectLst>
                  <a:outerShdw blurRad="38100" dist="38100" dir="2700000" algn="tl">
                    <a:srgbClr val="000000"/>
                  </a:outerShdw>
                </a:effectLst>
              </a:rPr>
              <a:t> </a:t>
            </a:r>
            <a:r>
              <a:rPr lang="ru-RU" b="1" dirty="0">
                <a:solidFill>
                  <a:srgbClr val="FF0000"/>
                </a:solidFill>
                <a:effectLst>
                  <a:outerShdw blurRad="38100" dist="38100" dir="2700000" algn="tl">
                    <a:srgbClr val="000000"/>
                  </a:outerShdw>
                </a:effectLst>
              </a:rPr>
              <a:t>суффикса</a:t>
            </a:r>
            <a:r>
              <a:rPr lang="ru-RU" b="1" dirty="0">
                <a:solidFill>
                  <a:srgbClr val="0000FF"/>
                </a:solidFill>
                <a:effectLst>
                  <a:outerShdw blurRad="38100" dist="38100" dir="2700000" algn="tl">
                    <a:srgbClr val="000000"/>
                  </a:outerShdw>
                </a:effectLst>
              </a:rPr>
              <a:t>  </a:t>
            </a:r>
            <a:r>
              <a:rPr lang="ru-RU" b="1" dirty="0">
                <a:solidFill>
                  <a:srgbClr val="FF0000"/>
                </a:solidFill>
                <a:effectLst>
                  <a:outerShdw blurRad="38100" dist="38100" dir="2700000" algn="tl">
                    <a:srgbClr val="000000"/>
                  </a:outerShdw>
                </a:effectLst>
              </a:rPr>
              <a:t>А</a:t>
            </a:r>
            <a:r>
              <a:rPr lang="ru-RU" dirty="0"/>
              <a:t> </a:t>
            </a:r>
          </a:p>
        </p:txBody>
      </p:sp>
      <p:sp>
        <p:nvSpPr>
          <p:cNvPr id="3" name="Объект 2"/>
          <p:cNvSpPr>
            <a:spLocks noGrp="1"/>
          </p:cNvSpPr>
          <p:nvPr>
            <p:ph idx="1"/>
          </p:nvPr>
        </p:nvSpPr>
        <p:spPr/>
        <p:txBody>
          <a:bodyPr>
            <a:normAutofit/>
          </a:bodyPr>
          <a:lstStyle/>
          <a:p>
            <a:pPr marL="0" indent="0">
              <a:buNone/>
            </a:pPr>
            <a:r>
              <a:rPr lang="ru-RU" sz="2800" dirty="0" smtClean="0"/>
              <a:t>                           </a:t>
            </a:r>
            <a:r>
              <a:rPr lang="ru-RU" sz="2800" b="1" dirty="0" smtClean="0">
                <a:solidFill>
                  <a:schemeClr val="accent2"/>
                </a:solidFill>
              </a:rPr>
              <a:t>-</a:t>
            </a:r>
            <a:r>
              <a:rPr lang="ru-RU" sz="2800" b="1" dirty="0" smtClean="0">
                <a:solidFill>
                  <a:srgbClr val="FF0000"/>
                </a:solidFill>
              </a:rPr>
              <a:t>КАС</a:t>
            </a:r>
            <a:r>
              <a:rPr lang="ru-RU" sz="2800" b="1" dirty="0" smtClean="0">
                <a:solidFill>
                  <a:schemeClr val="accent2"/>
                </a:solidFill>
              </a:rPr>
              <a:t>- - -</a:t>
            </a:r>
            <a:r>
              <a:rPr lang="ru-RU" sz="2800" b="1" dirty="0" smtClean="0">
                <a:solidFill>
                  <a:srgbClr val="FF0000"/>
                </a:solidFill>
              </a:rPr>
              <a:t>КОС</a:t>
            </a:r>
            <a:r>
              <a:rPr lang="ru-RU" sz="2800" b="1" dirty="0" smtClean="0">
                <a:solidFill>
                  <a:schemeClr val="accent2"/>
                </a:solidFill>
              </a:rPr>
              <a:t>-</a:t>
            </a:r>
          </a:p>
          <a:p>
            <a:endParaRPr lang="ru-RU" sz="2800" b="1" dirty="0" smtClean="0">
              <a:solidFill>
                <a:schemeClr val="accent2"/>
              </a:solidFill>
            </a:endParaRPr>
          </a:p>
          <a:p>
            <a:endParaRPr lang="ru-RU" sz="2800" b="1" dirty="0" smtClean="0">
              <a:solidFill>
                <a:schemeClr val="accent2"/>
              </a:solidFill>
            </a:endParaRPr>
          </a:p>
          <a:p>
            <a:pPr marL="0" indent="0">
              <a:buNone/>
            </a:pPr>
            <a:r>
              <a:rPr lang="ru-RU" sz="2800" b="1" dirty="0" smtClean="0">
                <a:solidFill>
                  <a:schemeClr val="accent2"/>
                </a:solidFill>
              </a:rPr>
              <a:t>       </a:t>
            </a:r>
            <a:r>
              <a:rPr lang="ru-RU" sz="2800" b="1" dirty="0" smtClean="0">
                <a:solidFill>
                  <a:srgbClr val="FF0000"/>
                </a:solidFill>
              </a:rPr>
              <a:t>КАС</a:t>
            </a:r>
            <a:r>
              <a:rPr lang="ru-RU" sz="2800" b="1" dirty="0" smtClean="0">
                <a:solidFill>
                  <a:schemeClr val="accent2"/>
                </a:solidFill>
              </a:rPr>
              <a:t>АТЬСЯ                               </a:t>
            </a:r>
            <a:r>
              <a:rPr lang="ru-RU" sz="2800" b="1" dirty="0" smtClean="0">
                <a:solidFill>
                  <a:srgbClr val="FF0000"/>
                </a:solidFill>
              </a:rPr>
              <a:t>КОС</a:t>
            </a:r>
            <a:r>
              <a:rPr lang="ru-RU" sz="2800" b="1" dirty="0" smtClean="0">
                <a:solidFill>
                  <a:schemeClr val="accent2"/>
                </a:solidFill>
              </a:rPr>
              <a:t>НУТЬСЯ</a:t>
            </a:r>
            <a:endParaRPr lang="ru-RU" sz="2800" b="1" dirty="0">
              <a:solidFill>
                <a:schemeClr val="accent2"/>
              </a:solidFill>
            </a:endParaRPr>
          </a:p>
        </p:txBody>
      </p:sp>
    </p:spTree>
    <p:extLst>
      <p:ext uri="{BB962C8B-B14F-4D97-AF65-F5344CB8AC3E}">
        <p14:creationId xmlns="" xmlns:p14="http://schemas.microsoft.com/office/powerpoint/2010/main" val="5272834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2279651" y="260350"/>
            <a:ext cx="7993063" cy="1143000"/>
          </a:xfrm>
        </p:spPr>
        <p:txBody>
          <a:bodyPr/>
          <a:lstStyle/>
          <a:p>
            <a:pPr eaLnBrk="1" hangingPunct="1">
              <a:defRPr/>
            </a:pPr>
            <a:r>
              <a:rPr lang="ru-RU" sz="3400" b="1">
                <a:solidFill>
                  <a:schemeClr val="tx1"/>
                </a:solidFill>
                <a:effectLst>
                  <a:outerShdw blurRad="38100" dist="38100" dir="2700000" algn="tl">
                    <a:srgbClr val="FFFFFF"/>
                  </a:outerShdw>
                </a:effectLst>
              </a:rPr>
              <a:t>Корни, выбор гласной в которых зависит</a:t>
            </a:r>
            <a:r>
              <a:rPr lang="ru-RU" sz="3400" b="1">
                <a:solidFill>
                  <a:srgbClr val="0000FF"/>
                </a:solidFill>
                <a:effectLst>
                  <a:outerShdw blurRad="38100" dist="38100" dir="2700000" algn="tl">
                    <a:srgbClr val="000000"/>
                  </a:outerShdw>
                </a:effectLst>
              </a:rPr>
              <a:t> </a:t>
            </a:r>
            <a:r>
              <a:rPr lang="ru-RU" sz="3400" b="1">
                <a:solidFill>
                  <a:srgbClr val="FF0000"/>
                </a:solidFill>
                <a:effectLst>
                  <a:outerShdw blurRad="38100" dist="38100" dir="2700000" algn="tl">
                    <a:srgbClr val="000000"/>
                  </a:outerShdw>
                </a:effectLst>
              </a:rPr>
              <a:t>от ударения</a:t>
            </a:r>
          </a:p>
        </p:txBody>
      </p:sp>
      <p:sp>
        <p:nvSpPr>
          <p:cNvPr id="8195" name="Rectangle 3"/>
          <p:cNvSpPr>
            <a:spLocks noGrp="1" noChangeArrowheads="1"/>
          </p:cNvSpPr>
          <p:nvPr>
            <p:ph idx="1"/>
          </p:nvPr>
        </p:nvSpPr>
        <p:spPr/>
        <p:txBody>
          <a:bodyPr>
            <a:normAutofit/>
          </a:bodyPr>
          <a:lstStyle/>
          <a:p>
            <a:pPr marL="533400" indent="-533400">
              <a:buClr>
                <a:schemeClr val="tx1"/>
              </a:buClr>
              <a:buFontTx/>
              <a:buAutoNum type="arabicPeriod"/>
            </a:pPr>
            <a:r>
              <a:rPr lang="ru-RU" sz="3200" b="1"/>
              <a:t>-</a:t>
            </a:r>
            <a:r>
              <a:rPr lang="ru-RU" sz="3200"/>
              <a:t> </a:t>
            </a:r>
            <a:r>
              <a:rPr lang="ru-RU" sz="3200" b="1">
                <a:solidFill>
                  <a:schemeClr val="accent2"/>
                </a:solidFill>
              </a:rPr>
              <a:t>гар</a:t>
            </a:r>
            <a:r>
              <a:rPr lang="ru-RU" sz="3200"/>
              <a:t> </a:t>
            </a:r>
            <a:r>
              <a:rPr lang="ru-RU" sz="3200" b="1"/>
              <a:t>-</a:t>
            </a:r>
            <a:r>
              <a:rPr lang="ru-RU" sz="3200"/>
              <a:t>                  </a:t>
            </a:r>
            <a:r>
              <a:rPr lang="ru-RU" sz="3200" b="1"/>
              <a:t>-</a:t>
            </a:r>
            <a:r>
              <a:rPr lang="ru-RU" sz="3200"/>
              <a:t> </a:t>
            </a:r>
            <a:r>
              <a:rPr lang="ru-RU" sz="3200" b="1">
                <a:solidFill>
                  <a:schemeClr val="accent2"/>
                </a:solidFill>
              </a:rPr>
              <a:t>гор</a:t>
            </a:r>
            <a:r>
              <a:rPr lang="ru-RU" sz="3200" b="1"/>
              <a:t> –</a:t>
            </a:r>
          </a:p>
          <a:p>
            <a:pPr marL="533400" indent="-533400">
              <a:buClr>
                <a:schemeClr val="tx1"/>
              </a:buClr>
              <a:buFontTx/>
              <a:buAutoNum type="arabicPeriod"/>
            </a:pPr>
            <a:endParaRPr lang="ru-RU" sz="3200" b="1"/>
          </a:p>
          <a:p>
            <a:pPr marL="533400" indent="-533400" algn="ctr">
              <a:buNone/>
            </a:pPr>
            <a:r>
              <a:rPr lang="ru-RU" b="1" i="1" smtClean="0"/>
              <a:t>за</a:t>
            </a:r>
            <a:r>
              <a:rPr lang="ru-RU" b="1" i="1" smtClean="0">
                <a:solidFill>
                  <a:schemeClr val="accent2"/>
                </a:solidFill>
              </a:rPr>
              <a:t>г</a:t>
            </a:r>
            <a:r>
              <a:rPr lang="ru-RU" b="1" i="1" smtClean="0">
                <a:solidFill>
                  <a:srgbClr val="FF0000"/>
                </a:solidFill>
              </a:rPr>
              <a:t>а</a:t>
            </a:r>
            <a:r>
              <a:rPr lang="ru-RU" b="1" i="1" smtClean="0">
                <a:cs typeface="Arial" panose="020B0604020202020204" pitchFamily="34" charset="0"/>
              </a:rPr>
              <a:t>́</a:t>
            </a:r>
            <a:r>
              <a:rPr lang="ru-RU" b="1" i="1" smtClean="0">
                <a:solidFill>
                  <a:schemeClr val="accent2"/>
                </a:solidFill>
              </a:rPr>
              <a:t>р</a:t>
            </a:r>
            <a:r>
              <a:rPr lang="ru-RU" b="1" i="1" smtClean="0"/>
              <a:t>                       за</a:t>
            </a:r>
            <a:r>
              <a:rPr lang="ru-RU" b="1" i="1" smtClean="0">
                <a:solidFill>
                  <a:schemeClr val="accent2"/>
                </a:solidFill>
              </a:rPr>
              <a:t>г</a:t>
            </a:r>
            <a:r>
              <a:rPr lang="ru-RU" b="1" i="1" smtClean="0">
                <a:solidFill>
                  <a:srgbClr val="FF0000"/>
                </a:solidFill>
              </a:rPr>
              <a:t>о</a:t>
            </a:r>
            <a:r>
              <a:rPr lang="ru-RU" b="1" i="1" smtClean="0">
                <a:solidFill>
                  <a:schemeClr val="accent2"/>
                </a:solidFill>
              </a:rPr>
              <a:t>р</a:t>
            </a:r>
            <a:r>
              <a:rPr lang="ru-RU" b="1" i="1" smtClean="0"/>
              <a:t>а</a:t>
            </a:r>
            <a:r>
              <a:rPr lang="ru-RU" b="1" i="1" smtClean="0">
                <a:cs typeface="Arial" panose="020B0604020202020204" pitchFamily="34" charset="0"/>
              </a:rPr>
              <a:t>́</a:t>
            </a:r>
            <a:r>
              <a:rPr lang="ru-RU" b="1" i="1" smtClean="0"/>
              <a:t>ть</a:t>
            </a:r>
          </a:p>
          <a:p>
            <a:pPr marL="533400" indent="-533400" algn="ctr">
              <a:buNone/>
            </a:pPr>
            <a:r>
              <a:rPr lang="ru-RU" sz="3600" b="1">
                <a:solidFill>
                  <a:srgbClr val="FF0000"/>
                </a:solidFill>
              </a:rPr>
              <a:t>А</a:t>
            </a:r>
            <a:r>
              <a:rPr lang="ru-RU" sz="3600" b="1">
                <a:cs typeface="Arial" panose="020B0604020202020204" pitchFamily="34" charset="0"/>
              </a:rPr>
              <a:t>́</a:t>
            </a:r>
            <a:r>
              <a:rPr lang="ru-RU" sz="3600" b="1"/>
              <a:t>                 </a:t>
            </a:r>
            <a:r>
              <a:rPr lang="ru-RU" sz="3600" b="1">
                <a:solidFill>
                  <a:srgbClr val="FF0000"/>
                </a:solidFill>
              </a:rPr>
              <a:t>О</a:t>
            </a:r>
          </a:p>
          <a:p>
            <a:pPr marL="533400" indent="-533400" algn="ctr">
              <a:buNone/>
            </a:pPr>
            <a:endParaRPr lang="ru-RU" sz="3600" b="1">
              <a:solidFill>
                <a:srgbClr val="FF0000"/>
              </a:solidFill>
            </a:endParaRPr>
          </a:p>
          <a:p>
            <a:pPr marL="533400" indent="-533400" algn="ctr">
              <a:buNone/>
            </a:pPr>
            <a:r>
              <a:rPr lang="ru-RU" b="1" u="sng" smtClean="0">
                <a:solidFill>
                  <a:schemeClr val="tx2"/>
                </a:solidFill>
              </a:rPr>
              <a:t>Исключения</a:t>
            </a:r>
            <a:r>
              <a:rPr lang="ru-RU" b="1" smtClean="0">
                <a:solidFill>
                  <a:schemeClr val="tx2"/>
                </a:solidFill>
              </a:rPr>
              <a:t>:</a:t>
            </a:r>
            <a:r>
              <a:rPr lang="ru-RU" b="1" smtClean="0"/>
              <a:t> </a:t>
            </a:r>
            <a:r>
              <a:rPr lang="ru-RU" b="1" i="1" smtClean="0">
                <a:solidFill>
                  <a:srgbClr val="FF0000"/>
                </a:solidFill>
              </a:rPr>
              <a:t>при</a:t>
            </a:r>
            <a:r>
              <a:rPr lang="ru-RU" b="1" i="1" smtClean="0">
                <a:solidFill>
                  <a:srgbClr val="FF0000"/>
                </a:solidFill>
                <a:cs typeface="Arial" panose="020B0604020202020204" pitchFamily="34" charset="0"/>
              </a:rPr>
              <a:t>́</a:t>
            </a:r>
            <a:r>
              <a:rPr lang="ru-RU" b="1" i="1" smtClean="0">
                <a:solidFill>
                  <a:srgbClr val="FF0000"/>
                </a:solidFill>
              </a:rPr>
              <a:t>г</a:t>
            </a:r>
            <a:r>
              <a:rPr lang="ru-RU" b="1" i="1" u="sng" smtClean="0">
                <a:solidFill>
                  <a:srgbClr val="FF0000"/>
                </a:solidFill>
              </a:rPr>
              <a:t>а</a:t>
            </a:r>
            <a:r>
              <a:rPr lang="ru-RU" b="1" i="1" smtClean="0">
                <a:solidFill>
                  <a:srgbClr val="FF0000"/>
                </a:solidFill>
              </a:rPr>
              <a:t>рь, вы</a:t>
            </a:r>
            <a:r>
              <a:rPr lang="ru-RU" b="1" i="1" smtClean="0">
                <a:solidFill>
                  <a:srgbClr val="FF0000"/>
                </a:solidFill>
                <a:cs typeface="Arial" panose="020B0604020202020204" pitchFamily="34" charset="0"/>
              </a:rPr>
              <a:t>́</a:t>
            </a:r>
            <a:r>
              <a:rPr lang="ru-RU" b="1" i="1" smtClean="0">
                <a:solidFill>
                  <a:srgbClr val="FF0000"/>
                </a:solidFill>
              </a:rPr>
              <a:t>г</a:t>
            </a:r>
            <a:r>
              <a:rPr lang="ru-RU" b="1" i="1" u="sng" smtClean="0">
                <a:solidFill>
                  <a:srgbClr val="FF0000"/>
                </a:solidFill>
              </a:rPr>
              <a:t>а</a:t>
            </a:r>
            <a:r>
              <a:rPr lang="ru-RU" b="1" i="1" smtClean="0">
                <a:solidFill>
                  <a:srgbClr val="FF0000"/>
                </a:solidFill>
              </a:rPr>
              <a:t>рки, и</a:t>
            </a:r>
            <a:r>
              <a:rPr lang="ru-RU" b="1" i="1" smtClean="0">
                <a:solidFill>
                  <a:srgbClr val="FF0000"/>
                </a:solidFill>
                <a:cs typeface="Arial" panose="020B0604020202020204" pitchFamily="34" charset="0"/>
              </a:rPr>
              <a:t>́</a:t>
            </a:r>
            <a:r>
              <a:rPr lang="ru-RU" b="1" i="1" smtClean="0">
                <a:solidFill>
                  <a:srgbClr val="FF0000"/>
                </a:solidFill>
              </a:rPr>
              <a:t>зг</a:t>
            </a:r>
            <a:r>
              <a:rPr lang="ru-RU" b="1" i="1" u="sng" smtClean="0">
                <a:solidFill>
                  <a:srgbClr val="FF0000"/>
                </a:solidFill>
              </a:rPr>
              <a:t>а</a:t>
            </a:r>
            <a:r>
              <a:rPr lang="ru-RU" b="1" i="1" smtClean="0">
                <a:solidFill>
                  <a:srgbClr val="FF0000"/>
                </a:solidFill>
              </a:rPr>
              <a:t>рь</a:t>
            </a:r>
          </a:p>
        </p:txBody>
      </p:sp>
    </p:spTree>
    <p:extLst>
      <p:ext uri="{BB962C8B-B14F-4D97-AF65-F5344CB8AC3E}">
        <p14:creationId xmlns="" xmlns:p14="http://schemas.microsoft.com/office/powerpoint/2010/main" val="420254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196542" y="234593"/>
            <a:ext cx="7358062" cy="865188"/>
          </a:xfrm>
        </p:spPr>
        <p:txBody>
          <a:bodyPr>
            <a:normAutofit fontScale="90000"/>
          </a:bodyPr>
          <a:lstStyle/>
          <a:p>
            <a:pPr eaLnBrk="1" hangingPunct="1">
              <a:defRPr/>
            </a:pPr>
            <a:r>
              <a:rPr lang="ru-RU" sz="3400" b="1" dirty="0">
                <a:solidFill>
                  <a:schemeClr val="tx1"/>
                </a:solidFill>
                <a:effectLst>
                  <a:outerShdw blurRad="38100" dist="38100" dir="2700000" algn="tl">
                    <a:srgbClr val="FFFFFF"/>
                  </a:outerShdw>
                </a:effectLst>
              </a:rPr>
              <a:t>Корни, выбор гласной в которых зависит</a:t>
            </a:r>
            <a:r>
              <a:rPr lang="ru-RU" sz="3400" b="1" dirty="0">
                <a:solidFill>
                  <a:srgbClr val="0000FF"/>
                </a:solidFill>
                <a:effectLst>
                  <a:outerShdw blurRad="38100" dist="38100" dir="2700000" algn="tl">
                    <a:srgbClr val="000000"/>
                  </a:outerShdw>
                </a:effectLst>
              </a:rPr>
              <a:t> </a:t>
            </a:r>
            <a:r>
              <a:rPr lang="ru-RU" sz="3400" b="1" dirty="0">
                <a:solidFill>
                  <a:srgbClr val="FF0000"/>
                </a:solidFill>
                <a:effectLst>
                  <a:outerShdw blurRad="38100" dist="38100" dir="2700000" algn="tl">
                    <a:srgbClr val="000000"/>
                  </a:outerShdw>
                </a:effectLst>
              </a:rPr>
              <a:t>от ударения</a:t>
            </a:r>
          </a:p>
        </p:txBody>
      </p:sp>
      <p:sp>
        <p:nvSpPr>
          <p:cNvPr id="15363" name="Rectangle 3"/>
          <p:cNvSpPr>
            <a:spLocks noGrp="1" noChangeArrowheads="1"/>
          </p:cNvSpPr>
          <p:nvPr>
            <p:ph idx="1"/>
          </p:nvPr>
        </p:nvSpPr>
        <p:spPr>
          <a:xfrm>
            <a:off x="940159" y="1341438"/>
            <a:ext cx="8190962" cy="4895850"/>
          </a:xfrm>
          <a:ln w="38100">
            <a:solidFill>
              <a:schemeClr val="tx1"/>
            </a:solidFill>
            <a:miter lim="800000"/>
            <a:headEnd/>
            <a:tailEnd/>
          </a:ln>
        </p:spPr>
        <p:txBody>
          <a:bodyPr/>
          <a:lstStyle/>
          <a:p>
            <a:pPr marL="609600" indent="-609600">
              <a:buClr>
                <a:schemeClr val="tx1"/>
              </a:buClr>
              <a:buNone/>
            </a:pPr>
            <a:endParaRPr lang="ru-RU" sz="2400" b="1" dirty="0"/>
          </a:p>
          <a:p>
            <a:pPr marL="609600" indent="-609600" algn="ctr">
              <a:buClr>
                <a:schemeClr val="tx1"/>
              </a:buClr>
              <a:buFontTx/>
              <a:buChar char="-"/>
            </a:pPr>
            <a:r>
              <a:rPr lang="ru-RU" sz="2400" b="1" dirty="0" err="1">
                <a:solidFill>
                  <a:schemeClr val="accent2"/>
                </a:solidFill>
              </a:rPr>
              <a:t>зар</a:t>
            </a:r>
            <a:r>
              <a:rPr lang="ru-RU" sz="2400" dirty="0"/>
              <a:t> </a:t>
            </a:r>
            <a:r>
              <a:rPr lang="ru-RU" sz="2400" b="1" dirty="0"/>
              <a:t>-</a:t>
            </a:r>
            <a:r>
              <a:rPr lang="ru-RU" sz="2400" dirty="0"/>
              <a:t>                  </a:t>
            </a:r>
            <a:r>
              <a:rPr lang="ru-RU" sz="2400" b="1" dirty="0"/>
              <a:t>-</a:t>
            </a:r>
            <a:r>
              <a:rPr lang="ru-RU" sz="2400" dirty="0"/>
              <a:t> </a:t>
            </a:r>
            <a:r>
              <a:rPr lang="ru-RU" sz="2400" b="1" dirty="0" err="1">
                <a:solidFill>
                  <a:schemeClr val="accent2"/>
                </a:solidFill>
              </a:rPr>
              <a:t>зор</a:t>
            </a:r>
            <a:r>
              <a:rPr lang="ru-RU" sz="2400" b="1" dirty="0"/>
              <a:t> –</a:t>
            </a:r>
          </a:p>
          <a:p>
            <a:pPr marL="609600" indent="-609600" algn="ctr">
              <a:buClr>
                <a:schemeClr val="tx1"/>
              </a:buClr>
              <a:buFontTx/>
              <a:buChar char="-"/>
            </a:pPr>
            <a:endParaRPr lang="ru-RU" sz="2400" b="1" dirty="0"/>
          </a:p>
          <a:p>
            <a:pPr marL="609600" indent="-609600" algn="ctr">
              <a:buNone/>
            </a:pPr>
            <a:r>
              <a:rPr lang="ru-RU" sz="2400" b="1" i="1" dirty="0">
                <a:solidFill>
                  <a:schemeClr val="accent2"/>
                </a:solidFill>
              </a:rPr>
              <a:t>з</a:t>
            </a:r>
            <a:r>
              <a:rPr lang="ru-RU" sz="2400" b="1" i="1" dirty="0">
                <a:solidFill>
                  <a:srgbClr val="FF0000"/>
                </a:solidFill>
              </a:rPr>
              <a:t>а</a:t>
            </a:r>
            <a:r>
              <a:rPr lang="ru-RU" sz="2400" b="1" i="1" dirty="0">
                <a:solidFill>
                  <a:schemeClr val="accent2"/>
                </a:solidFill>
              </a:rPr>
              <a:t>р</a:t>
            </a:r>
            <a:r>
              <a:rPr lang="ru-RU" sz="2400" b="1" i="1" dirty="0"/>
              <a:t>я</a:t>
            </a:r>
            <a:r>
              <a:rPr lang="ru-RU" sz="2400" b="1" i="1" dirty="0">
                <a:cs typeface="Arial" panose="020B0604020202020204" pitchFamily="34" charset="0"/>
              </a:rPr>
              <a:t>́</a:t>
            </a:r>
            <a:r>
              <a:rPr lang="ru-RU" sz="2400" b="1" i="1" dirty="0"/>
              <a:t>                            </a:t>
            </a:r>
            <a:r>
              <a:rPr lang="ru-RU" sz="2400" b="1" i="1" dirty="0" err="1">
                <a:solidFill>
                  <a:schemeClr val="accent2"/>
                </a:solidFill>
              </a:rPr>
              <a:t>з</a:t>
            </a:r>
            <a:r>
              <a:rPr lang="ru-RU" sz="2400" b="1" i="1" dirty="0" err="1">
                <a:solidFill>
                  <a:srgbClr val="FF0000"/>
                </a:solidFill>
              </a:rPr>
              <a:t>о</a:t>
            </a:r>
            <a:r>
              <a:rPr lang="ru-RU" sz="2400" b="1" i="1" dirty="0" err="1">
                <a:cs typeface="Arial" panose="020B0604020202020204" pitchFamily="34" charset="0"/>
              </a:rPr>
              <a:t>́</a:t>
            </a:r>
            <a:r>
              <a:rPr lang="ru-RU" sz="2400" b="1" i="1" dirty="0" err="1">
                <a:solidFill>
                  <a:schemeClr val="accent2"/>
                </a:solidFill>
              </a:rPr>
              <a:t>р</a:t>
            </a:r>
            <a:r>
              <a:rPr lang="ru-RU" sz="2400" b="1" i="1" dirty="0" err="1"/>
              <a:t>и</a:t>
            </a:r>
            <a:endParaRPr lang="ru-RU" sz="2400" b="1" i="1" dirty="0"/>
          </a:p>
          <a:p>
            <a:pPr marL="609600" indent="-609600" algn="ctr">
              <a:buNone/>
            </a:pPr>
            <a:r>
              <a:rPr lang="ru-RU" sz="2400" b="1" i="1" dirty="0" err="1">
                <a:solidFill>
                  <a:schemeClr val="accent2"/>
                </a:solidFill>
              </a:rPr>
              <a:t>з</a:t>
            </a:r>
            <a:r>
              <a:rPr lang="ru-RU" sz="2400" b="1" i="1" dirty="0" err="1">
                <a:solidFill>
                  <a:srgbClr val="FF0000"/>
                </a:solidFill>
              </a:rPr>
              <a:t>а</a:t>
            </a:r>
            <a:r>
              <a:rPr lang="ru-RU" sz="2400" b="1" i="1" dirty="0" err="1">
                <a:cs typeface="Arial" panose="020B0604020202020204" pitchFamily="34" charset="0"/>
              </a:rPr>
              <a:t>́</a:t>
            </a:r>
            <a:r>
              <a:rPr lang="ru-RU" sz="2400" b="1" i="1" dirty="0" err="1">
                <a:solidFill>
                  <a:schemeClr val="accent2"/>
                </a:solidFill>
              </a:rPr>
              <a:t>р</a:t>
            </a:r>
            <a:r>
              <a:rPr lang="ru-RU" sz="2400" b="1" i="1" dirty="0" err="1"/>
              <a:t>ево</a:t>
            </a:r>
            <a:r>
              <a:rPr lang="ru-RU" sz="2400" b="1" i="1" dirty="0"/>
              <a:t>                         </a:t>
            </a:r>
            <a:r>
              <a:rPr lang="ru-RU" sz="2400" b="1" i="1" dirty="0" err="1">
                <a:solidFill>
                  <a:schemeClr val="accent2"/>
                </a:solidFill>
              </a:rPr>
              <a:t>з</a:t>
            </a:r>
            <a:r>
              <a:rPr lang="ru-RU" sz="2400" b="1" i="1" dirty="0" err="1">
                <a:solidFill>
                  <a:srgbClr val="FF0000"/>
                </a:solidFill>
              </a:rPr>
              <a:t>о</a:t>
            </a:r>
            <a:r>
              <a:rPr lang="ru-RU" sz="2400" b="1" i="1" dirty="0" err="1">
                <a:cs typeface="Arial" panose="020B0604020202020204" pitchFamily="34" charset="0"/>
              </a:rPr>
              <a:t>́</a:t>
            </a:r>
            <a:r>
              <a:rPr lang="ru-RU" sz="2400" b="1" i="1" dirty="0" err="1">
                <a:solidFill>
                  <a:schemeClr val="accent2"/>
                </a:solidFill>
              </a:rPr>
              <a:t>р</a:t>
            </a:r>
            <a:r>
              <a:rPr lang="ru-RU" sz="2400" b="1" i="1" dirty="0" err="1"/>
              <a:t>ька</a:t>
            </a:r>
            <a:r>
              <a:rPr lang="ru-RU" sz="2400" b="1" i="1" dirty="0"/>
              <a:t> </a:t>
            </a:r>
          </a:p>
          <a:p>
            <a:pPr marL="609600" indent="-609600" algn="ctr">
              <a:buNone/>
            </a:pPr>
            <a:r>
              <a:rPr lang="ru-RU" sz="2400" b="1" i="1" dirty="0"/>
              <a:t> </a:t>
            </a:r>
          </a:p>
          <a:p>
            <a:pPr marL="609600" indent="-609600" algn="ctr">
              <a:buNone/>
            </a:pPr>
            <a:r>
              <a:rPr lang="ru-RU" sz="2400" b="1" dirty="0">
                <a:solidFill>
                  <a:srgbClr val="FF0000"/>
                </a:solidFill>
              </a:rPr>
              <a:t>А</a:t>
            </a:r>
            <a:r>
              <a:rPr lang="ru-RU" sz="2400" b="1" dirty="0">
                <a:cs typeface="Arial" panose="020B0604020202020204" pitchFamily="34" charset="0"/>
              </a:rPr>
              <a:t>́ </a:t>
            </a:r>
            <a:r>
              <a:rPr lang="ru-RU" sz="2400" b="1" dirty="0">
                <a:solidFill>
                  <a:srgbClr val="FF0000"/>
                </a:solidFill>
                <a:cs typeface="Arial" panose="020B0604020202020204" pitchFamily="34" charset="0"/>
              </a:rPr>
              <a:t>О</a:t>
            </a:r>
            <a:r>
              <a:rPr lang="ru-RU" sz="2400" b="1" dirty="0">
                <a:cs typeface="Arial" panose="020B0604020202020204" pitchFamily="34" charset="0"/>
              </a:rPr>
              <a:t>́</a:t>
            </a:r>
            <a:r>
              <a:rPr lang="ru-RU" sz="2400" b="1" dirty="0"/>
              <a:t>          </a:t>
            </a:r>
            <a:r>
              <a:rPr lang="ru-RU" sz="2400" b="1" dirty="0">
                <a:solidFill>
                  <a:srgbClr val="FF0000"/>
                </a:solidFill>
              </a:rPr>
              <a:t>А</a:t>
            </a:r>
            <a:endParaRPr lang="ru-RU" sz="2400" dirty="0">
              <a:solidFill>
                <a:srgbClr val="FF0000"/>
              </a:solidFill>
            </a:endParaRPr>
          </a:p>
          <a:p>
            <a:pPr marL="609600" indent="-609600" algn="ctr">
              <a:buNone/>
            </a:pPr>
            <a:r>
              <a:rPr lang="ru-RU" sz="2400" b="1" u="sng" dirty="0">
                <a:solidFill>
                  <a:schemeClr val="tx2"/>
                </a:solidFill>
              </a:rPr>
              <a:t>Исключения</a:t>
            </a:r>
            <a:r>
              <a:rPr lang="ru-RU" sz="2400" b="1" dirty="0">
                <a:solidFill>
                  <a:schemeClr val="tx2"/>
                </a:solidFill>
              </a:rPr>
              <a:t>:</a:t>
            </a:r>
            <a:r>
              <a:rPr lang="ru-RU" sz="2400" b="1" dirty="0"/>
              <a:t> </a:t>
            </a:r>
          </a:p>
          <a:p>
            <a:pPr marL="609600" indent="-609600" algn="ctr">
              <a:buNone/>
            </a:pPr>
            <a:r>
              <a:rPr lang="ru-RU" sz="2400" b="1" i="1" dirty="0" err="1">
                <a:solidFill>
                  <a:srgbClr val="FF0000"/>
                </a:solidFill>
              </a:rPr>
              <a:t>з</a:t>
            </a:r>
            <a:r>
              <a:rPr lang="ru-RU" sz="2400" b="1" i="1" u="sng" dirty="0" err="1">
                <a:solidFill>
                  <a:srgbClr val="FF0000"/>
                </a:solidFill>
              </a:rPr>
              <a:t>о</a:t>
            </a:r>
            <a:r>
              <a:rPr lang="ru-RU" sz="2400" b="1" i="1" dirty="0" err="1">
                <a:solidFill>
                  <a:srgbClr val="FF0000"/>
                </a:solidFill>
              </a:rPr>
              <a:t>ря</a:t>
            </a:r>
            <a:r>
              <a:rPr lang="ru-RU" sz="2400" b="1" i="1" dirty="0" err="1">
                <a:solidFill>
                  <a:srgbClr val="FF0000"/>
                </a:solidFill>
                <a:cs typeface="Arial" panose="020B0604020202020204" pitchFamily="34" charset="0"/>
              </a:rPr>
              <a:t>́</a:t>
            </a:r>
            <a:r>
              <a:rPr lang="ru-RU" sz="2400" b="1" i="1" dirty="0" err="1">
                <a:solidFill>
                  <a:srgbClr val="FF0000"/>
                </a:solidFill>
              </a:rPr>
              <a:t>нка</a:t>
            </a:r>
            <a:r>
              <a:rPr lang="ru-RU" sz="2400" b="1" i="1" dirty="0">
                <a:solidFill>
                  <a:srgbClr val="FF0000"/>
                </a:solidFill>
              </a:rPr>
              <a:t>, </a:t>
            </a:r>
            <a:r>
              <a:rPr lang="en-US" sz="2400" b="1" i="1" dirty="0" smtClean="0">
                <a:solidFill>
                  <a:srgbClr val="FF0000"/>
                </a:solidFill>
              </a:rPr>
              <a:t> </a:t>
            </a:r>
            <a:r>
              <a:rPr lang="ru-RU" sz="2400" b="1" i="1" dirty="0" smtClean="0">
                <a:solidFill>
                  <a:srgbClr val="FF0000"/>
                </a:solidFill>
              </a:rPr>
              <a:t> </a:t>
            </a:r>
            <a:r>
              <a:rPr lang="en-US" sz="2400" b="1" i="1" dirty="0" smtClean="0">
                <a:solidFill>
                  <a:srgbClr val="FF0000"/>
                </a:solidFill>
              </a:rPr>
              <a:t> </a:t>
            </a:r>
            <a:r>
              <a:rPr lang="ru-RU" sz="2400" b="1" i="1" dirty="0" err="1" smtClean="0">
                <a:solidFill>
                  <a:srgbClr val="FF0000"/>
                </a:solidFill>
              </a:rPr>
              <a:t>з</a:t>
            </a:r>
            <a:r>
              <a:rPr lang="ru-RU" sz="2400" b="1" i="1" u="sng" dirty="0" err="1" smtClean="0">
                <a:solidFill>
                  <a:srgbClr val="FF0000"/>
                </a:solidFill>
              </a:rPr>
              <a:t>о</a:t>
            </a:r>
            <a:r>
              <a:rPr lang="ru-RU" sz="2400" b="1" i="1" dirty="0" err="1" smtClean="0">
                <a:solidFill>
                  <a:srgbClr val="FF0000"/>
                </a:solidFill>
              </a:rPr>
              <a:t>рева</a:t>
            </a:r>
            <a:r>
              <a:rPr lang="ru-RU" sz="2400" b="1" i="1" dirty="0" err="1" smtClean="0">
                <a:solidFill>
                  <a:srgbClr val="FF0000"/>
                </a:solidFill>
                <a:cs typeface="Arial" panose="020B0604020202020204" pitchFamily="34" charset="0"/>
              </a:rPr>
              <a:t>́</a:t>
            </a:r>
            <a:r>
              <a:rPr lang="ru-RU" sz="2400" b="1" i="1" dirty="0" err="1" smtClean="0">
                <a:solidFill>
                  <a:srgbClr val="FF0000"/>
                </a:solidFill>
              </a:rPr>
              <a:t>ть</a:t>
            </a:r>
            <a:r>
              <a:rPr lang="ru-RU" sz="2400" b="1" i="1" dirty="0">
                <a:solidFill>
                  <a:srgbClr val="FF0000"/>
                </a:solidFill>
              </a:rPr>
              <a:t>.</a:t>
            </a:r>
            <a:endParaRPr lang="ru-RU" sz="2400" b="1" dirty="0">
              <a:solidFill>
                <a:srgbClr val="FF0000"/>
              </a:solidFill>
            </a:endParaRPr>
          </a:p>
        </p:txBody>
      </p:sp>
    </p:spTree>
    <p:extLst>
      <p:ext uri="{BB962C8B-B14F-4D97-AF65-F5344CB8AC3E}">
        <p14:creationId xmlns="" xmlns:p14="http://schemas.microsoft.com/office/powerpoint/2010/main" val="18655553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500" fill="hold"/>
                                        <p:tgtEl>
                                          <p:spTgt spid="15362"/>
                                        </p:tgtEl>
                                        <p:attrNameLst>
                                          <p:attrName>ppt_w</p:attrName>
                                        </p:attrNameLst>
                                      </p:cBhvr>
                                      <p:tavLst>
                                        <p:tav tm="0">
                                          <p:val>
                                            <p:fltVal val="0"/>
                                          </p:val>
                                        </p:tav>
                                        <p:tav tm="100000">
                                          <p:val>
                                            <p:strVal val="#ppt_w"/>
                                          </p:val>
                                        </p:tav>
                                      </p:tavLst>
                                    </p:anim>
                                    <p:anim calcmode="lin" valueType="num">
                                      <p:cBhvr>
                                        <p:cTn id="8" dur="500" fill="hold"/>
                                        <p:tgtEl>
                                          <p:spTgt spid="1536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15363">
                                            <p:bg/>
                                          </p:spTgt>
                                        </p:tgtEl>
                                        <p:attrNameLst>
                                          <p:attrName>style.visibility</p:attrName>
                                        </p:attrNameLst>
                                      </p:cBhvr>
                                      <p:to>
                                        <p:strVal val="visible"/>
                                      </p:to>
                                    </p:set>
                                    <p:anim calcmode="lin" valueType="num">
                                      <p:cBhvr>
                                        <p:cTn id="13" dur="1000" fill="hold"/>
                                        <p:tgtEl>
                                          <p:spTgt spid="15363">
                                            <p:bg/>
                                          </p:spTgt>
                                        </p:tgtEl>
                                        <p:attrNameLst>
                                          <p:attrName>ppt_w</p:attrName>
                                        </p:attrNameLst>
                                      </p:cBhvr>
                                      <p:tavLst>
                                        <p:tav tm="0">
                                          <p:val>
                                            <p:strVal val="#ppt_w*0.70"/>
                                          </p:val>
                                        </p:tav>
                                        <p:tav tm="100000">
                                          <p:val>
                                            <p:strVal val="#ppt_w"/>
                                          </p:val>
                                        </p:tav>
                                      </p:tavLst>
                                    </p:anim>
                                    <p:anim calcmode="lin" valueType="num">
                                      <p:cBhvr>
                                        <p:cTn id="14" dur="1000" fill="hold"/>
                                        <p:tgtEl>
                                          <p:spTgt spid="15363">
                                            <p:bg/>
                                          </p:spTgt>
                                        </p:tgtEl>
                                        <p:attrNameLst>
                                          <p:attrName>ppt_h</p:attrName>
                                        </p:attrNameLst>
                                      </p:cBhvr>
                                      <p:tavLst>
                                        <p:tav tm="0">
                                          <p:val>
                                            <p:strVal val="#ppt_h"/>
                                          </p:val>
                                        </p:tav>
                                        <p:tav tm="100000">
                                          <p:val>
                                            <p:strVal val="#ppt_h"/>
                                          </p:val>
                                        </p:tav>
                                      </p:tavLst>
                                    </p:anim>
                                    <p:animEffect transition="in" filter="fade">
                                      <p:cBhvr>
                                        <p:cTn id="15" dur="1000"/>
                                        <p:tgtEl>
                                          <p:spTgt spid="15363">
                                            <p:bg/>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15363">
                                            <p:txEl>
                                              <p:pRg st="1" end="1"/>
                                            </p:txEl>
                                          </p:spTgt>
                                        </p:tgtEl>
                                        <p:attrNameLst>
                                          <p:attrName>style.visibility</p:attrName>
                                        </p:attrNameLst>
                                      </p:cBhvr>
                                      <p:to>
                                        <p:strVal val="visible"/>
                                      </p:to>
                                    </p:set>
                                    <p:anim calcmode="lin" valueType="num">
                                      <p:cBhvr>
                                        <p:cTn id="20" dur="1000" fill="hold"/>
                                        <p:tgtEl>
                                          <p:spTgt spid="15363">
                                            <p:txEl>
                                              <p:pRg st="1" end="1"/>
                                            </p:txEl>
                                          </p:spTgt>
                                        </p:tgtEl>
                                        <p:attrNameLst>
                                          <p:attrName>ppt_w</p:attrName>
                                        </p:attrNameLst>
                                      </p:cBhvr>
                                      <p:tavLst>
                                        <p:tav tm="0">
                                          <p:val>
                                            <p:strVal val="#ppt_w*0.70"/>
                                          </p:val>
                                        </p:tav>
                                        <p:tav tm="100000">
                                          <p:val>
                                            <p:strVal val="#ppt_w"/>
                                          </p:val>
                                        </p:tav>
                                      </p:tavLst>
                                    </p:anim>
                                    <p:anim calcmode="lin" valueType="num">
                                      <p:cBhvr>
                                        <p:cTn id="21" dur="1000" fill="hold"/>
                                        <p:tgtEl>
                                          <p:spTgt spid="15363">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15363">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15363">
                                            <p:txEl>
                                              <p:pRg st="3" end="3"/>
                                            </p:txEl>
                                          </p:spTgt>
                                        </p:tgtEl>
                                        <p:attrNameLst>
                                          <p:attrName>style.visibility</p:attrName>
                                        </p:attrNameLst>
                                      </p:cBhvr>
                                      <p:to>
                                        <p:strVal val="visible"/>
                                      </p:to>
                                    </p:set>
                                    <p:anim calcmode="lin" valueType="num">
                                      <p:cBhvr>
                                        <p:cTn id="27" dur="1000" fill="hold"/>
                                        <p:tgtEl>
                                          <p:spTgt spid="15363">
                                            <p:txEl>
                                              <p:pRg st="3" end="3"/>
                                            </p:txEl>
                                          </p:spTgt>
                                        </p:tgtEl>
                                        <p:attrNameLst>
                                          <p:attrName>ppt_w</p:attrName>
                                        </p:attrNameLst>
                                      </p:cBhvr>
                                      <p:tavLst>
                                        <p:tav tm="0">
                                          <p:val>
                                            <p:strVal val="#ppt_w*0.70"/>
                                          </p:val>
                                        </p:tav>
                                        <p:tav tm="100000">
                                          <p:val>
                                            <p:strVal val="#ppt_w"/>
                                          </p:val>
                                        </p:tav>
                                      </p:tavLst>
                                    </p:anim>
                                    <p:anim calcmode="lin" valueType="num">
                                      <p:cBhvr>
                                        <p:cTn id="28" dur="1000" fill="hold"/>
                                        <p:tgtEl>
                                          <p:spTgt spid="15363">
                                            <p:txEl>
                                              <p:pRg st="3" end="3"/>
                                            </p:txEl>
                                          </p:spTgt>
                                        </p:tgtEl>
                                        <p:attrNameLst>
                                          <p:attrName>ppt_h</p:attrName>
                                        </p:attrNameLst>
                                      </p:cBhvr>
                                      <p:tavLst>
                                        <p:tav tm="0">
                                          <p:val>
                                            <p:strVal val="#ppt_h"/>
                                          </p:val>
                                        </p:tav>
                                        <p:tav tm="100000">
                                          <p:val>
                                            <p:strVal val="#ppt_h"/>
                                          </p:val>
                                        </p:tav>
                                      </p:tavLst>
                                    </p:anim>
                                    <p:animEffect transition="in" filter="fade">
                                      <p:cBhvr>
                                        <p:cTn id="29" dur="1000"/>
                                        <p:tgtEl>
                                          <p:spTgt spid="15363">
                                            <p:txEl>
                                              <p:pRg st="3" end="3"/>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5" presetClass="entr" presetSubtype="0" fill="hold" grpId="0" nodeType="clickEffect">
                                  <p:stCondLst>
                                    <p:cond delay="0"/>
                                  </p:stCondLst>
                                  <p:childTnLst>
                                    <p:set>
                                      <p:cBhvr>
                                        <p:cTn id="33" dur="1" fill="hold">
                                          <p:stCondLst>
                                            <p:cond delay="0"/>
                                          </p:stCondLst>
                                        </p:cTn>
                                        <p:tgtEl>
                                          <p:spTgt spid="15363">
                                            <p:txEl>
                                              <p:pRg st="4" end="4"/>
                                            </p:txEl>
                                          </p:spTgt>
                                        </p:tgtEl>
                                        <p:attrNameLst>
                                          <p:attrName>style.visibility</p:attrName>
                                        </p:attrNameLst>
                                      </p:cBhvr>
                                      <p:to>
                                        <p:strVal val="visible"/>
                                      </p:to>
                                    </p:set>
                                    <p:anim calcmode="lin" valueType="num">
                                      <p:cBhvr>
                                        <p:cTn id="34" dur="1000" fill="hold"/>
                                        <p:tgtEl>
                                          <p:spTgt spid="15363">
                                            <p:txEl>
                                              <p:pRg st="4" end="4"/>
                                            </p:txEl>
                                          </p:spTgt>
                                        </p:tgtEl>
                                        <p:attrNameLst>
                                          <p:attrName>ppt_w</p:attrName>
                                        </p:attrNameLst>
                                      </p:cBhvr>
                                      <p:tavLst>
                                        <p:tav tm="0">
                                          <p:val>
                                            <p:strVal val="#ppt_w*0.70"/>
                                          </p:val>
                                        </p:tav>
                                        <p:tav tm="100000">
                                          <p:val>
                                            <p:strVal val="#ppt_w"/>
                                          </p:val>
                                        </p:tav>
                                      </p:tavLst>
                                    </p:anim>
                                    <p:anim calcmode="lin" valueType="num">
                                      <p:cBhvr>
                                        <p:cTn id="35" dur="1000" fill="hold"/>
                                        <p:tgtEl>
                                          <p:spTgt spid="15363">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15363">
                                            <p:txEl>
                                              <p:pRg st="4" end="4"/>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5" presetClass="entr" presetSubtype="0" fill="hold" grpId="0" nodeType="clickEffect">
                                  <p:stCondLst>
                                    <p:cond delay="0"/>
                                  </p:stCondLst>
                                  <p:childTnLst>
                                    <p:set>
                                      <p:cBhvr>
                                        <p:cTn id="40" dur="1" fill="hold">
                                          <p:stCondLst>
                                            <p:cond delay="0"/>
                                          </p:stCondLst>
                                        </p:cTn>
                                        <p:tgtEl>
                                          <p:spTgt spid="15363">
                                            <p:txEl>
                                              <p:pRg st="5" end="5"/>
                                            </p:txEl>
                                          </p:spTgt>
                                        </p:tgtEl>
                                        <p:attrNameLst>
                                          <p:attrName>style.visibility</p:attrName>
                                        </p:attrNameLst>
                                      </p:cBhvr>
                                      <p:to>
                                        <p:strVal val="visible"/>
                                      </p:to>
                                    </p:set>
                                    <p:anim calcmode="lin" valueType="num">
                                      <p:cBhvr>
                                        <p:cTn id="41" dur="1000" fill="hold"/>
                                        <p:tgtEl>
                                          <p:spTgt spid="15363">
                                            <p:txEl>
                                              <p:pRg st="5" end="5"/>
                                            </p:txEl>
                                          </p:spTgt>
                                        </p:tgtEl>
                                        <p:attrNameLst>
                                          <p:attrName>ppt_w</p:attrName>
                                        </p:attrNameLst>
                                      </p:cBhvr>
                                      <p:tavLst>
                                        <p:tav tm="0">
                                          <p:val>
                                            <p:strVal val="#ppt_w*0.70"/>
                                          </p:val>
                                        </p:tav>
                                        <p:tav tm="100000">
                                          <p:val>
                                            <p:strVal val="#ppt_w"/>
                                          </p:val>
                                        </p:tav>
                                      </p:tavLst>
                                    </p:anim>
                                    <p:anim calcmode="lin" valueType="num">
                                      <p:cBhvr>
                                        <p:cTn id="42" dur="1000" fill="hold"/>
                                        <p:tgtEl>
                                          <p:spTgt spid="15363">
                                            <p:txEl>
                                              <p:pRg st="5" end="5"/>
                                            </p:txEl>
                                          </p:spTgt>
                                        </p:tgtEl>
                                        <p:attrNameLst>
                                          <p:attrName>ppt_h</p:attrName>
                                        </p:attrNameLst>
                                      </p:cBhvr>
                                      <p:tavLst>
                                        <p:tav tm="0">
                                          <p:val>
                                            <p:strVal val="#ppt_h"/>
                                          </p:val>
                                        </p:tav>
                                        <p:tav tm="100000">
                                          <p:val>
                                            <p:strVal val="#ppt_h"/>
                                          </p:val>
                                        </p:tav>
                                      </p:tavLst>
                                    </p:anim>
                                    <p:animEffect transition="in" filter="fade">
                                      <p:cBhvr>
                                        <p:cTn id="43" dur="1000"/>
                                        <p:tgtEl>
                                          <p:spTgt spid="15363">
                                            <p:txEl>
                                              <p:pRg st="5" end="5"/>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5" presetClass="entr" presetSubtype="0" fill="hold" grpId="0" nodeType="clickEffect">
                                  <p:stCondLst>
                                    <p:cond delay="0"/>
                                  </p:stCondLst>
                                  <p:childTnLst>
                                    <p:set>
                                      <p:cBhvr>
                                        <p:cTn id="47" dur="1" fill="hold">
                                          <p:stCondLst>
                                            <p:cond delay="0"/>
                                          </p:stCondLst>
                                        </p:cTn>
                                        <p:tgtEl>
                                          <p:spTgt spid="15363">
                                            <p:txEl>
                                              <p:pRg st="6" end="6"/>
                                            </p:txEl>
                                          </p:spTgt>
                                        </p:tgtEl>
                                        <p:attrNameLst>
                                          <p:attrName>style.visibility</p:attrName>
                                        </p:attrNameLst>
                                      </p:cBhvr>
                                      <p:to>
                                        <p:strVal val="visible"/>
                                      </p:to>
                                    </p:set>
                                    <p:anim calcmode="lin" valueType="num">
                                      <p:cBhvr>
                                        <p:cTn id="48" dur="1000" fill="hold"/>
                                        <p:tgtEl>
                                          <p:spTgt spid="15363">
                                            <p:txEl>
                                              <p:pRg st="6" end="6"/>
                                            </p:txEl>
                                          </p:spTgt>
                                        </p:tgtEl>
                                        <p:attrNameLst>
                                          <p:attrName>ppt_w</p:attrName>
                                        </p:attrNameLst>
                                      </p:cBhvr>
                                      <p:tavLst>
                                        <p:tav tm="0">
                                          <p:val>
                                            <p:strVal val="#ppt_w*0.70"/>
                                          </p:val>
                                        </p:tav>
                                        <p:tav tm="100000">
                                          <p:val>
                                            <p:strVal val="#ppt_w"/>
                                          </p:val>
                                        </p:tav>
                                      </p:tavLst>
                                    </p:anim>
                                    <p:anim calcmode="lin" valueType="num">
                                      <p:cBhvr>
                                        <p:cTn id="49" dur="1000" fill="hold"/>
                                        <p:tgtEl>
                                          <p:spTgt spid="15363">
                                            <p:txEl>
                                              <p:pRg st="6" end="6"/>
                                            </p:txEl>
                                          </p:spTgt>
                                        </p:tgtEl>
                                        <p:attrNameLst>
                                          <p:attrName>ppt_h</p:attrName>
                                        </p:attrNameLst>
                                      </p:cBhvr>
                                      <p:tavLst>
                                        <p:tav tm="0">
                                          <p:val>
                                            <p:strVal val="#ppt_h"/>
                                          </p:val>
                                        </p:tav>
                                        <p:tav tm="100000">
                                          <p:val>
                                            <p:strVal val="#ppt_h"/>
                                          </p:val>
                                        </p:tav>
                                      </p:tavLst>
                                    </p:anim>
                                    <p:animEffect transition="in" filter="fade">
                                      <p:cBhvr>
                                        <p:cTn id="50" dur="1000"/>
                                        <p:tgtEl>
                                          <p:spTgt spid="15363">
                                            <p:txEl>
                                              <p:pRg st="6" end="6"/>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5" presetClass="entr" presetSubtype="0" fill="hold" grpId="0" nodeType="clickEffect">
                                  <p:stCondLst>
                                    <p:cond delay="0"/>
                                  </p:stCondLst>
                                  <p:childTnLst>
                                    <p:set>
                                      <p:cBhvr>
                                        <p:cTn id="54" dur="1" fill="hold">
                                          <p:stCondLst>
                                            <p:cond delay="0"/>
                                          </p:stCondLst>
                                        </p:cTn>
                                        <p:tgtEl>
                                          <p:spTgt spid="15363">
                                            <p:txEl>
                                              <p:pRg st="7" end="7"/>
                                            </p:txEl>
                                          </p:spTgt>
                                        </p:tgtEl>
                                        <p:attrNameLst>
                                          <p:attrName>style.visibility</p:attrName>
                                        </p:attrNameLst>
                                      </p:cBhvr>
                                      <p:to>
                                        <p:strVal val="visible"/>
                                      </p:to>
                                    </p:set>
                                    <p:anim calcmode="lin" valueType="num">
                                      <p:cBhvr>
                                        <p:cTn id="55" dur="1000" fill="hold"/>
                                        <p:tgtEl>
                                          <p:spTgt spid="15363">
                                            <p:txEl>
                                              <p:pRg st="7" end="7"/>
                                            </p:txEl>
                                          </p:spTgt>
                                        </p:tgtEl>
                                        <p:attrNameLst>
                                          <p:attrName>ppt_w</p:attrName>
                                        </p:attrNameLst>
                                      </p:cBhvr>
                                      <p:tavLst>
                                        <p:tav tm="0">
                                          <p:val>
                                            <p:strVal val="#ppt_w*0.70"/>
                                          </p:val>
                                        </p:tav>
                                        <p:tav tm="100000">
                                          <p:val>
                                            <p:strVal val="#ppt_w"/>
                                          </p:val>
                                        </p:tav>
                                      </p:tavLst>
                                    </p:anim>
                                    <p:anim calcmode="lin" valueType="num">
                                      <p:cBhvr>
                                        <p:cTn id="56" dur="1000" fill="hold"/>
                                        <p:tgtEl>
                                          <p:spTgt spid="15363">
                                            <p:txEl>
                                              <p:pRg st="7" end="7"/>
                                            </p:txEl>
                                          </p:spTgt>
                                        </p:tgtEl>
                                        <p:attrNameLst>
                                          <p:attrName>ppt_h</p:attrName>
                                        </p:attrNameLst>
                                      </p:cBhvr>
                                      <p:tavLst>
                                        <p:tav tm="0">
                                          <p:val>
                                            <p:strVal val="#ppt_h"/>
                                          </p:val>
                                        </p:tav>
                                        <p:tav tm="100000">
                                          <p:val>
                                            <p:strVal val="#ppt_h"/>
                                          </p:val>
                                        </p:tav>
                                      </p:tavLst>
                                    </p:anim>
                                    <p:animEffect transition="in" filter="fade">
                                      <p:cBhvr>
                                        <p:cTn id="57" dur="1000"/>
                                        <p:tgtEl>
                                          <p:spTgt spid="15363">
                                            <p:txEl>
                                              <p:pRg st="7" end="7"/>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5" presetClass="entr" presetSubtype="0" fill="hold" grpId="0" nodeType="clickEffect">
                                  <p:stCondLst>
                                    <p:cond delay="0"/>
                                  </p:stCondLst>
                                  <p:childTnLst>
                                    <p:set>
                                      <p:cBhvr>
                                        <p:cTn id="61" dur="1" fill="hold">
                                          <p:stCondLst>
                                            <p:cond delay="0"/>
                                          </p:stCondLst>
                                        </p:cTn>
                                        <p:tgtEl>
                                          <p:spTgt spid="15363">
                                            <p:txEl>
                                              <p:pRg st="8" end="8"/>
                                            </p:txEl>
                                          </p:spTgt>
                                        </p:tgtEl>
                                        <p:attrNameLst>
                                          <p:attrName>style.visibility</p:attrName>
                                        </p:attrNameLst>
                                      </p:cBhvr>
                                      <p:to>
                                        <p:strVal val="visible"/>
                                      </p:to>
                                    </p:set>
                                    <p:anim calcmode="lin" valueType="num">
                                      <p:cBhvr>
                                        <p:cTn id="62" dur="1000" fill="hold"/>
                                        <p:tgtEl>
                                          <p:spTgt spid="15363">
                                            <p:txEl>
                                              <p:pRg st="8" end="8"/>
                                            </p:txEl>
                                          </p:spTgt>
                                        </p:tgtEl>
                                        <p:attrNameLst>
                                          <p:attrName>ppt_w</p:attrName>
                                        </p:attrNameLst>
                                      </p:cBhvr>
                                      <p:tavLst>
                                        <p:tav tm="0">
                                          <p:val>
                                            <p:strVal val="#ppt_w*0.70"/>
                                          </p:val>
                                        </p:tav>
                                        <p:tav tm="100000">
                                          <p:val>
                                            <p:strVal val="#ppt_w"/>
                                          </p:val>
                                        </p:tav>
                                      </p:tavLst>
                                    </p:anim>
                                    <p:anim calcmode="lin" valueType="num">
                                      <p:cBhvr>
                                        <p:cTn id="63" dur="1000" fill="hold"/>
                                        <p:tgtEl>
                                          <p:spTgt spid="15363">
                                            <p:txEl>
                                              <p:pRg st="8" end="8"/>
                                            </p:txEl>
                                          </p:spTgt>
                                        </p:tgtEl>
                                        <p:attrNameLst>
                                          <p:attrName>ppt_h</p:attrName>
                                        </p:attrNameLst>
                                      </p:cBhvr>
                                      <p:tavLst>
                                        <p:tav tm="0">
                                          <p:val>
                                            <p:strVal val="#ppt_h"/>
                                          </p:val>
                                        </p:tav>
                                        <p:tav tm="100000">
                                          <p:val>
                                            <p:strVal val="#ppt_h"/>
                                          </p:val>
                                        </p:tav>
                                      </p:tavLst>
                                    </p:anim>
                                    <p:animEffect transition="in" filter="fade">
                                      <p:cBhvr>
                                        <p:cTn id="64" dur="1000"/>
                                        <p:tgtEl>
                                          <p:spTgt spid="1536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solidFill>
                  <a:schemeClr val="tx1"/>
                </a:solidFill>
                <a:effectLst>
                  <a:outerShdw blurRad="38100" dist="38100" dir="2700000" algn="tl">
                    <a:srgbClr val="FFFFFF"/>
                  </a:outerShdw>
                </a:effectLst>
              </a:rPr>
              <a:t>Корни, выбор гласной в которых зависит</a:t>
            </a:r>
            <a:r>
              <a:rPr lang="ru-RU" b="1" dirty="0">
                <a:solidFill>
                  <a:srgbClr val="0000FF"/>
                </a:solidFill>
                <a:effectLst>
                  <a:outerShdw blurRad="38100" dist="38100" dir="2700000" algn="tl">
                    <a:srgbClr val="000000"/>
                  </a:outerShdw>
                </a:effectLst>
              </a:rPr>
              <a:t> </a:t>
            </a:r>
            <a:r>
              <a:rPr lang="ru-RU" b="1" dirty="0">
                <a:solidFill>
                  <a:srgbClr val="FF0000"/>
                </a:solidFill>
                <a:effectLst>
                  <a:outerShdw blurRad="38100" dist="38100" dir="2700000" algn="tl">
                    <a:srgbClr val="000000"/>
                  </a:outerShdw>
                </a:effectLst>
              </a:rPr>
              <a:t>от ударения</a:t>
            </a:r>
            <a:endParaRPr lang="ru-RU" dirty="0"/>
          </a:p>
        </p:txBody>
      </p:sp>
      <p:sp>
        <p:nvSpPr>
          <p:cNvPr id="3" name="Объект 2"/>
          <p:cNvSpPr>
            <a:spLocks noGrp="1"/>
          </p:cNvSpPr>
          <p:nvPr>
            <p:ph idx="1"/>
          </p:nvPr>
        </p:nvSpPr>
        <p:spPr>
          <a:xfrm>
            <a:off x="2784142" y="2163651"/>
            <a:ext cx="6489859" cy="3877711"/>
          </a:xfrm>
        </p:spPr>
        <p:txBody>
          <a:bodyPr>
            <a:normAutofit lnSpcReduction="10000"/>
          </a:bodyPr>
          <a:lstStyle/>
          <a:p>
            <a:r>
              <a:rPr lang="ru-RU" dirty="0" smtClean="0"/>
              <a:t>   </a:t>
            </a:r>
            <a:r>
              <a:rPr lang="ru-RU" b="1" dirty="0" smtClean="0">
                <a:solidFill>
                  <a:srgbClr val="FF0000"/>
                </a:solidFill>
              </a:rPr>
              <a:t>-КЛАН—КЛОН-</a:t>
            </a:r>
          </a:p>
          <a:p>
            <a:r>
              <a:rPr lang="ru-RU" b="1" dirty="0" smtClean="0">
                <a:solidFill>
                  <a:srgbClr val="FF0000"/>
                </a:solidFill>
              </a:rPr>
              <a:t>   -ТВАР—ТВОР-</a:t>
            </a:r>
          </a:p>
          <a:p>
            <a:r>
              <a:rPr lang="ru-RU" b="1" dirty="0" smtClean="0">
                <a:solidFill>
                  <a:srgbClr val="FF0000"/>
                </a:solidFill>
              </a:rPr>
              <a:t>   -ПЛАВ—ПЛОВ-     </a:t>
            </a:r>
          </a:p>
          <a:p>
            <a:pPr marL="0" indent="0">
              <a:buNone/>
            </a:pPr>
            <a:r>
              <a:rPr lang="ru-RU" sz="2400" b="1" dirty="0" smtClean="0">
                <a:solidFill>
                  <a:srgbClr val="FF0000"/>
                </a:solidFill>
              </a:rPr>
              <a:t> </a:t>
            </a:r>
            <a:r>
              <a:rPr lang="ru-RU" sz="2400" b="1" dirty="0" smtClean="0">
                <a:solidFill>
                  <a:schemeClr val="tx1"/>
                </a:solidFill>
              </a:rPr>
              <a:t>В сильной позиции пишу, как слышу.    </a:t>
            </a:r>
          </a:p>
          <a:p>
            <a:pPr marL="0" indent="0">
              <a:buNone/>
            </a:pPr>
            <a:r>
              <a:rPr lang="ru-RU" sz="2400" b="1" dirty="0" smtClean="0">
                <a:solidFill>
                  <a:schemeClr val="tx1"/>
                </a:solidFill>
              </a:rPr>
              <a:t>В слабой позиции пишу   </a:t>
            </a:r>
            <a:r>
              <a:rPr lang="ru-RU" sz="2400" b="1" dirty="0" smtClean="0">
                <a:solidFill>
                  <a:srgbClr val="FF0000"/>
                </a:solidFill>
              </a:rPr>
              <a:t> </a:t>
            </a:r>
            <a:r>
              <a:rPr lang="ru-RU" b="1" dirty="0" smtClean="0">
                <a:solidFill>
                  <a:srgbClr val="FF0000"/>
                </a:solidFill>
              </a:rPr>
              <a:t>-КЛОН-  </a:t>
            </a:r>
          </a:p>
          <a:p>
            <a:pPr marL="0" indent="0">
              <a:buNone/>
            </a:pPr>
            <a:r>
              <a:rPr lang="ru-RU" b="1" dirty="0" smtClean="0">
                <a:solidFill>
                  <a:srgbClr val="FF0000"/>
                </a:solidFill>
              </a:rPr>
              <a:t>                                          -ТВОР-  </a:t>
            </a:r>
          </a:p>
          <a:p>
            <a:pPr marL="0" indent="0">
              <a:buNone/>
            </a:pPr>
            <a:r>
              <a:rPr lang="ru-RU" b="1" dirty="0" smtClean="0">
                <a:solidFill>
                  <a:srgbClr val="FF0000"/>
                </a:solidFill>
              </a:rPr>
              <a:t>                                          -ПЛАВ-                                              </a:t>
            </a:r>
          </a:p>
          <a:p>
            <a:pPr marL="0" indent="0">
              <a:buNone/>
            </a:pPr>
            <a:r>
              <a:rPr lang="ru-RU" b="1" dirty="0" smtClean="0">
                <a:solidFill>
                  <a:srgbClr val="FF0000"/>
                </a:solidFill>
              </a:rPr>
              <a:t>                     </a:t>
            </a:r>
          </a:p>
          <a:p>
            <a:pPr marL="0" indent="0">
              <a:buNone/>
            </a:pPr>
            <a:r>
              <a:rPr lang="ru-RU" sz="2800" dirty="0" smtClean="0"/>
              <a:t> По</a:t>
            </a:r>
            <a:r>
              <a:rPr lang="ru-RU" sz="2800" b="1" dirty="0" smtClean="0">
                <a:solidFill>
                  <a:srgbClr val="FF0000"/>
                </a:solidFill>
              </a:rPr>
              <a:t>клон</a:t>
            </a:r>
            <a:r>
              <a:rPr lang="ru-RU" sz="2800" dirty="0" smtClean="0"/>
              <a:t>ился </a:t>
            </a:r>
            <a:r>
              <a:rPr lang="ru-RU" sz="2800" b="1" dirty="0" smtClean="0">
                <a:solidFill>
                  <a:srgbClr val="FF0000"/>
                </a:solidFill>
              </a:rPr>
              <a:t>Твор</a:t>
            </a:r>
            <a:r>
              <a:rPr lang="ru-RU" sz="2800" dirty="0" smtClean="0"/>
              <a:t>ят   </a:t>
            </a:r>
            <a:r>
              <a:rPr lang="ru-RU" sz="2800" b="1" dirty="0" smtClean="0">
                <a:solidFill>
                  <a:srgbClr val="FF0000"/>
                </a:solidFill>
              </a:rPr>
              <a:t>Плав</a:t>
            </a:r>
            <a:r>
              <a:rPr lang="ru-RU" sz="2800" dirty="0" smtClean="0"/>
              <a:t>ник</a:t>
            </a:r>
          </a:p>
          <a:p>
            <a:pPr marL="0" indent="0">
              <a:buNone/>
            </a:pPr>
            <a:endParaRPr lang="ru-RU" dirty="0"/>
          </a:p>
        </p:txBody>
      </p:sp>
    </p:spTree>
    <p:extLst>
      <p:ext uri="{BB962C8B-B14F-4D97-AF65-F5344CB8AC3E}">
        <p14:creationId xmlns="" xmlns:p14="http://schemas.microsoft.com/office/powerpoint/2010/main" val="9080417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Корни, в которых согласные командуют гласными</a:t>
            </a:r>
            <a:endParaRPr lang="ru-RU" dirty="0"/>
          </a:p>
        </p:txBody>
      </p:sp>
      <p:sp>
        <p:nvSpPr>
          <p:cNvPr id="3" name="Объект 2"/>
          <p:cNvSpPr>
            <a:spLocks noGrp="1"/>
          </p:cNvSpPr>
          <p:nvPr>
            <p:ph idx="1"/>
          </p:nvPr>
        </p:nvSpPr>
        <p:spPr>
          <a:xfrm>
            <a:off x="1255594" y="2070437"/>
            <a:ext cx="10426890" cy="3880773"/>
          </a:xfrm>
        </p:spPr>
        <p:txBody>
          <a:bodyPr/>
          <a:lstStyle/>
          <a:p>
            <a:r>
              <a:rPr lang="ru-RU" b="1" dirty="0" smtClean="0">
                <a:solidFill>
                  <a:srgbClr val="FF0000"/>
                </a:solidFill>
              </a:rPr>
              <a:t>-РАСТ—РАЩ-РОС-</a:t>
            </a:r>
          </a:p>
          <a:p>
            <a:pPr marL="0" indent="0">
              <a:buNone/>
            </a:pPr>
            <a:r>
              <a:rPr lang="ru-RU" b="1" dirty="0" smtClean="0">
                <a:solidFill>
                  <a:srgbClr val="FF0000"/>
                </a:solidFill>
              </a:rPr>
              <a:t> </a:t>
            </a:r>
          </a:p>
          <a:p>
            <a:pPr marL="0" indent="0">
              <a:buNone/>
            </a:pPr>
            <a:r>
              <a:rPr lang="ru-RU" sz="2000" b="1" dirty="0" smtClean="0">
                <a:solidFill>
                  <a:srgbClr val="FF0000"/>
                </a:solidFill>
              </a:rPr>
              <a:t>                А </a:t>
            </a:r>
            <a:r>
              <a:rPr lang="ru-RU" sz="2000" b="1" dirty="0" smtClean="0">
                <a:solidFill>
                  <a:schemeClr val="tx1"/>
                </a:solidFill>
              </a:rPr>
              <a:t>перед</a:t>
            </a:r>
            <a:r>
              <a:rPr lang="ru-RU" sz="2000" b="1" dirty="0" smtClean="0">
                <a:solidFill>
                  <a:srgbClr val="FF0000"/>
                </a:solidFill>
              </a:rPr>
              <a:t> СТ Щ                         О </a:t>
            </a:r>
            <a:r>
              <a:rPr lang="ru-RU" sz="2000" b="1" dirty="0" smtClean="0">
                <a:solidFill>
                  <a:schemeClr val="tx1"/>
                </a:solidFill>
              </a:rPr>
              <a:t>перед остальными буквами</a:t>
            </a:r>
          </a:p>
          <a:p>
            <a:pPr marL="0" indent="0">
              <a:buNone/>
            </a:pPr>
            <a:r>
              <a:rPr lang="ru-RU" sz="2000" b="1" u="sng" dirty="0" smtClean="0"/>
              <a:t>Исключения</a:t>
            </a:r>
            <a:r>
              <a:rPr lang="ru-RU" sz="2000" b="1" dirty="0" smtClean="0"/>
              <a:t>: </a:t>
            </a:r>
            <a:r>
              <a:rPr lang="ru-RU" sz="2000" b="1" dirty="0" smtClean="0">
                <a:solidFill>
                  <a:schemeClr val="tx1"/>
                </a:solidFill>
              </a:rPr>
              <a:t>Р</a:t>
            </a:r>
            <a:r>
              <a:rPr lang="ru-RU" sz="2000" b="1" dirty="0" smtClean="0">
                <a:solidFill>
                  <a:srgbClr val="FF0000"/>
                </a:solidFill>
              </a:rPr>
              <a:t>о</a:t>
            </a:r>
            <a:r>
              <a:rPr lang="ru-RU" sz="2000" b="1" dirty="0" smtClean="0">
                <a:solidFill>
                  <a:schemeClr val="tx1"/>
                </a:solidFill>
              </a:rPr>
              <a:t>ст</a:t>
            </a:r>
            <a:r>
              <a:rPr lang="ru-RU" sz="2000" b="1" dirty="0" smtClean="0"/>
              <a:t>овщик в </a:t>
            </a:r>
            <a:r>
              <a:rPr lang="ru-RU" sz="2000" b="1" dirty="0" smtClean="0">
                <a:solidFill>
                  <a:schemeClr val="tx1"/>
                </a:solidFill>
              </a:rPr>
              <a:t>Р</a:t>
            </a:r>
            <a:r>
              <a:rPr lang="ru-RU" sz="2000" b="1" dirty="0" smtClean="0">
                <a:solidFill>
                  <a:srgbClr val="FF0000"/>
                </a:solidFill>
              </a:rPr>
              <a:t>о</a:t>
            </a:r>
            <a:r>
              <a:rPr lang="ru-RU" sz="2000" b="1" dirty="0" smtClean="0">
                <a:solidFill>
                  <a:schemeClr val="tx1"/>
                </a:solidFill>
              </a:rPr>
              <a:t>ст</a:t>
            </a:r>
            <a:r>
              <a:rPr lang="ru-RU" sz="2000" b="1" dirty="0" smtClean="0"/>
              <a:t>ове жил, </a:t>
            </a:r>
            <a:r>
              <a:rPr lang="ru-RU" sz="2000" b="1" dirty="0" smtClean="0">
                <a:solidFill>
                  <a:schemeClr val="tx1"/>
                </a:solidFill>
              </a:rPr>
              <a:t>Р</a:t>
            </a:r>
            <a:r>
              <a:rPr lang="ru-RU" sz="2000" b="1" dirty="0" smtClean="0">
                <a:solidFill>
                  <a:srgbClr val="FF0000"/>
                </a:solidFill>
              </a:rPr>
              <a:t>о</a:t>
            </a:r>
            <a:r>
              <a:rPr lang="ru-RU" sz="2000" b="1" dirty="0" smtClean="0">
                <a:solidFill>
                  <a:schemeClr val="tx1"/>
                </a:solidFill>
              </a:rPr>
              <a:t>ст</a:t>
            </a:r>
            <a:r>
              <a:rPr lang="ru-RU" sz="2000" b="1" dirty="0" smtClean="0"/>
              <a:t>иславом звали. Он </a:t>
            </a:r>
            <a:r>
              <a:rPr lang="ru-RU" sz="2000" b="1" dirty="0" smtClean="0">
                <a:solidFill>
                  <a:schemeClr val="tx1"/>
                </a:solidFill>
              </a:rPr>
              <a:t>р</a:t>
            </a:r>
            <a:r>
              <a:rPr lang="ru-RU" sz="2000" b="1" dirty="0" smtClean="0">
                <a:solidFill>
                  <a:srgbClr val="FF0000"/>
                </a:solidFill>
              </a:rPr>
              <a:t>о</a:t>
            </a:r>
            <a:r>
              <a:rPr lang="ru-RU" sz="2000" b="1" dirty="0" smtClean="0">
                <a:solidFill>
                  <a:schemeClr val="tx1"/>
                </a:solidFill>
              </a:rPr>
              <a:t>ст</a:t>
            </a:r>
            <a:r>
              <a:rPr lang="ru-RU" sz="2000" b="1" dirty="0" smtClean="0"/>
              <a:t>ок себе  </a:t>
            </a:r>
          </a:p>
          <a:p>
            <a:pPr marL="0" indent="0">
              <a:buNone/>
            </a:pPr>
            <a:r>
              <a:rPr lang="ru-RU" sz="2000" b="1" dirty="0" smtClean="0"/>
              <a:t> купил прямо на базаре. От</a:t>
            </a:r>
            <a:r>
              <a:rPr lang="ru-RU" sz="2000" b="1" dirty="0" smtClean="0">
                <a:solidFill>
                  <a:schemeClr val="tx1"/>
                </a:solidFill>
              </a:rPr>
              <a:t>р</a:t>
            </a:r>
            <a:r>
              <a:rPr lang="ru-RU" sz="2000" b="1" dirty="0" smtClean="0">
                <a:solidFill>
                  <a:srgbClr val="FF0000"/>
                </a:solidFill>
              </a:rPr>
              <a:t>а</a:t>
            </a:r>
            <a:r>
              <a:rPr lang="ru-RU" sz="2000" b="1" dirty="0" smtClean="0">
                <a:solidFill>
                  <a:schemeClr val="tx1"/>
                </a:solidFill>
              </a:rPr>
              <a:t>с</a:t>
            </a:r>
            <a:r>
              <a:rPr lang="ru-RU" sz="2000" b="1" dirty="0" smtClean="0"/>
              <a:t>ль </a:t>
            </a:r>
            <a:r>
              <a:rPr lang="ru-RU" sz="2000" b="1" dirty="0" smtClean="0">
                <a:solidFill>
                  <a:srgbClr val="FF0000"/>
                </a:solidFill>
              </a:rPr>
              <a:t> </a:t>
            </a:r>
            <a:endParaRPr lang="ru-RU" sz="2000" b="1" dirty="0" smtClean="0"/>
          </a:p>
          <a:p>
            <a:pPr marL="0" indent="0">
              <a:buNone/>
            </a:pPr>
            <a:r>
              <a:rPr lang="ru-RU" sz="2000" b="1" dirty="0" smtClean="0"/>
              <a:t>                                                                Зар</a:t>
            </a:r>
            <a:r>
              <a:rPr lang="ru-RU" sz="2000" b="1" dirty="0" smtClean="0">
                <a:solidFill>
                  <a:srgbClr val="FF0000"/>
                </a:solidFill>
              </a:rPr>
              <a:t>о</a:t>
            </a:r>
            <a:r>
              <a:rPr lang="ru-RU" sz="2000" b="1" dirty="0" smtClean="0"/>
              <a:t>сли  Р</a:t>
            </a:r>
            <a:r>
              <a:rPr lang="ru-RU" sz="2000" b="1" dirty="0" smtClean="0">
                <a:solidFill>
                  <a:srgbClr val="FF0000"/>
                </a:solidFill>
              </a:rPr>
              <a:t>а</a:t>
            </a:r>
            <a:r>
              <a:rPr lang="ru-RU" sz="2000" b="1" dirty="0" smtClean="0"/>
              <a:t>стет</a:t>
            </a:r>
          </a:p>
          <a:p>
            <a:pPr marL="0" indent="0">
              <a:buNone/>
            </a:pPr>
            <a:r>
              <a:rPr lang="ru-RU" sz="2000" b="1" dirty="0" smtClean="0"/>
              <a:t>  Выр</a:t>
            </a:r>
            <a:r>
              <a:rPr lang="ru-RU" sz="2000" b="1" dirty="0" smtClean="0">
                <a:solidFill>
                  <a:srgbClr val="FF0000"/>
                </a:solidFill>
              </a:rPr>
              <a:t>а</a:t>
            </a:r>
            <a:r>
              <a:rPr lang="ru-RU" sz="2000" b="1" dirty="0" smtClean="0"/>
              <a:t>щенный </a:t>
            </a:r>
            <a:r>
              <a:rPr lang="ru-RU" sz="2000" b="1" dirty="0" smtClean="0">
                <a:solidFill>
                  <a:srgbClr val="FF0000"/>
                </a:solidFill>
              </a:rPr>
              <a:t> </a:t>
            </a:r>
            <a:r>
              <a:rPr lang="ru-RU" sz="2000" b="1" dirty="0" smtClean="0">
                <a:solidFill>
                  <a:schemeClr val="tx1"/>
                </a:solidFill>
              </a:rPr>
              <a:t>Возр</a:t>
            </a:r>
            <a:r>
              <a:rPr lang="ru-RU" sz="2000" b="1" dirty="0" smtClean="0">
                <a:solidFill>
                  <a:srgbClr val="FF0000"/>
                </a:solidFill>
              </a:rPr>
              <a:t>а</a:t>
            </a:r>
            <a:r>
              <a:rPr lang="ru-RU" sz="2000" b="1" dirty="0" smtClean="0">
                <a:solidFill>
                  <a:schemeClr val="tx1"/>
                </a:solidFill>
              </a:rPr>
              <a:t>ст</a:t>
            </a:r>
            <a:endParaRPr lang="ru-RU" sz="2000" b="1" dirty="0">
              <a:solidFill>
                <a:schemeClr val="tx1"/>
              </a:solidFill>
            </a:endParaRPr>
          </a:p>
        </p:txBody>
      </p:sp>
    </p:spTree>
    <p:extLst>
      <p:ext uri="{BB962C8B-B14F-4D97-AF65-F5344CB8AC3E}">
        <p14:creationId xmlns="" xmlns:p14="http://schemas.microsoft.com/office/powerpoint/2010/main" val="5167748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ru-RU" sz="3200" b="1" dirty="0" smtClean="0"/>
              <a:t> Корни, в которых согласные командуют гласными</a:t>
            </a:r>
            <a:endParaRPr lang="ru-RU" sz="3200" b="1" dirty="0"/>
          </a:p>
        </p:txBody>
      </p:sp>
      <p:sp>
        <p:nvSpPr>
          <p:cNvPr id="10243" name="Rectangle 3"/>
          <p:cNvSpPr>
            <a:spLocks noGrp="1" noChangeArrowheads="1"/>
          </p:cNvSpPr>
          <p:nvPr>
            <p:ph idx="1"/>
          </p:nvPr>
        </p:nvSpPr>
        <p:spPr/>
        <p:txBody>
          <a:bodyPr>
            <a:normAutofit/>
          </a:bodyPr>
          <a:lstStyle/>
          <a:p>
            <a:pPr eaLnBrk="1" hangingPunct="1">
              <a:buClr>
                <a:schemeClr val="tx1"/>
              </a:buClr>
              <a:buFontTx/>
              <a:buNone/>
            </a:pPr>
            <a:endParaRPr lang="ru-RU" sz="3200" b="1" dirty="0"/>
          </a:p>
          <a:p>
            <a:pPr eaLnBrk="1" hangingPunct="1">
              <a:buClr>
                <a:schemeClr val="tx1"/>
              </a:buClr>
              <a:buFontTx/>
              <a:buNone/>
            </a:pPr>
            <a:r>
              <a:rPr lang="ru-RU" sz="3200" b="1" dirty="0"/>
              <a:t> -</a:t>
            </a:r>
            <a:r>
              <a:rPr lang="ru-RU" sz="3200" dirty="0"/>
              <a:t> </a:t>
            </a:r>
            <a:r>
              <a:rPr lang="ru-RU" sz="3200" b="1" dirty="0">
                <a:solidFill>
                  <a:schemeClr val="accent2"/>
                </a:solidFill>
              </a:rPr>
              <a:t>ла</a:t>
            </a:r>
            <a:r>
              <a:rPr lang="ru-RU" sz="3200" b="1" u="sng" dirty="0">
                <a:solidFill>
                  <a:schemeClr val="accent2"/>
                </a:solidFill>
              </a:rPr>
              <a:t>г</a:t>
            </a:r>
            <a:r>
              <a:rPr lang="ru-RU" sz="3200" dirty="0"/>
              <a:t> </a:t>
            </a:r>
            <a:r>
              <a:rPr lang="ru-RU" sz="3200" b="1" dirty="0"/>
              <a:t>-</a:t>
            </a:r>
            <a:r>
              <a:rPr lang="ru-RU" sz="3200" dirty="0"/>
              <a:t>                </a:t>
            </a:r>
            <a:r>
              <a:rPr lang="ru-RU" sz="3200" b="1" dirty="0"/>
              <a:t>-</a:t>
            </a:r>
            <a:r>
              <a:rPr lang="ru-RU" sz="3200" dirty="0"/>
              <a:t> </a:t>
            </a:r>
            <a:r>
              <a:rPr lang="ru-RU" sz="3200" b="1" dirty="0">
                <a:solidFill>
                  <a:schemeClr val="accent2"/>
                </a:solidFill>
              </a:rPr>
              <a:t>ло</a:t>
            </a:r>
            <a:r>
              <a:rPr lang="ru-RU" sz="3200" b="1" u="sng" dirty="0">
                <a:solidFill>
                  <a:schemeClr val="accent2"/>
                </a:solidFill>
              </a:rPr>
              <a:t>ж</a:t>
            </a:r>
            <a:r>
              <a:rPr lang="ru-RU" sz="3200" b="1" dirty="0"/>
              <a:t> –</a:t>
            </a:r>
          </a:p>
          <a:p>
            <a:pPr eaLnBrk="1" hangingPunct="1">
              <a:buClr>
                <a:schemeClr val="tx1"/>
              </a:buClr>
              <a:buFontTx/>
              <a:buNone/>
            </a:pPr>
            <a:endParaRPr lang="ru-RU" b="1" i="1" dirty="0" smtClean="0"/>
          </a:p>
          <a:p>
            <a:pPr eaLnBrk="1" hangingPunct="1">
              <a:buClr>
                <a:schemeClr val="tx1"/>
              </a:buClr>
              <a:buFontTx/>
              <a:buNone/>
            </a:pPr>
            <a:r>
              <a:rPr lang="ru-RU" sz="2800" b="1" i="1" dirty="0" smtClean="0"/>
              <a:t>                 при</a:t>
            </a:r>
            <a:r>
              <a:rPr lang="ru-RU" sz="2800" b="1" i="1" dirty="0" smtClean="0">
                <a:solidFill>
                  <a:schemeClr val="accent2"/>
                </a:solidFill>
              </a:rPr>
              <a:t>л</a:t>
            </a:r>
            <a:r>
              <a:rPr lang="ru-RU" sz="2800" b="1" i="1" dirty="0" smtClean="0">
                <a:solidFill>
                  <a:srgbClr val="FF0000"/>
                </a:solidFill>
              </a:rPr>
              <a:t>а</a:t>
            </a:r>
            <a:r>
              <a:rPr lang="ru-RU" sz="2800" b="1" i="1" u="sng" dirty="0" smtClean="0">
                <a:solidFill>
                  <a:schemeClr val="accent2"/>
                </a:solidFill>
              </a:rPr>
              <a:t>г</a:t>
            </a:r>
            <a:r>
              <a:rPr lang="ru-RU" sz="2800" b="1" i="1" dirty="0" smtClean="0"/>
              <a:t>ательное      при</a:t>
            </a:r>
            <a:r>
              <a:rPr lang="ru-RU" sz="2800" b="1" i="1" dirty="0" smtClean="0">
                <a:solidFill>
                  <a:schemeClr val="accent2"/>
                </a:solidFill>
              </a:rPr>
              <a:t>л</a:t>
            </a:r>
            <a:r>
              <a:rPr lang="ru-RU" sz="2800" b="1" i="1" dirty="0" smtClean="0">
                <a:solidFill>
                  <a:srgbClr val="FF0000"/>
                </a:solidFill>
              </a:rPr>
              <a:t>о</a:t>
            </a:r>
            <a:r>
              <a:rPr lang="ru-RU" sz="2800" b="1" i="1" u="sng" dirty="0" smtClean="0">
                <a:solidFill>
                  <a:schemeClr val="accent2"/>
                </a:solidFill>
              </a:rPr>
              <a:t>ж</a:t>
            </a:r>
            <a:r>
              <a:rPr lang="ru-RU" sz="2800" b="1" i="1" dirty="0" smtClean="0"/>
              <a:t>ение</a:t>
            </a:r>
          </a:p>
          <a:p>
            <a:pPr eaLnBrk="1" hangingPunct="1">
              <a:buFont typeface="Wingdings" panose="05000000000000000000" pitchFamily="2" charset="2"/>
              <a:buNone/>
            </a:pPr>
            <a:r>
              <a:rPr lang="ru-RU" sz="2800" dirty="0">
                <a:cs typeface="Arial" panose="020B0604020202020204" pitchFamily="34" charset="0"/>
              </a:rPr>
              <a:t> </a:t>
            </a:r>
          </a:p>
          <a:p>
            <a:pPr eaLnBrk="1" hangingPunct="1">
              <a:buFont typeface="Wingdings" panose="05000000000000000000" pitchFamily="2" charset="2"/>
              <a:buNone/>
            </a:pPr>
            <a:r>
              <a:rPr lang="ru-RU" sz="2800" b="1" u="sng" dirty="0" smtClean="0">
                <a:solidFill>
                  <a:schemeClr val="tx2"/>
                </a:solidFill>
              </a:rPr>
              <a:t>Исключения</a:t>
            </a:r>
            <a:r>
              <a:rPr lang="ru-RU" sz="2800" b="1" dirty="0" smtClean="0">
                <a:solidFill>
                  <a:schemeClr val="tx2"/>
                </a:solidFill>
              </a:rPr>
              <a:t>:</a:t>
            </a:r>
            <a:r>
              <a:rPr lang="ru-RU" sz="2800" b="1" dirty="0" smtClean="0"/>
              <a:t> </a:t>
            </a:r>
            <a:r>
              <a:rPr lang="ru-RU" sz="2800" b="1" i="1" dirty="0" smtClean="0">
                <a:solidFill>
                  <a:srgbClr val="FF0000"/>
                </a:solidFill>
              </a:rPr>
              <a:t>поло</a:t>
            </a:r>
            <a:r>
              <a:rPr lang="ru-RU" sz="2800" b="1" i="1" u="sng" dirty="0" smtClean="0">
                <a:solidFill>
                  <a:srgbClr val="FF0000"/>
                </a:solidFill>
              </a:rPr>
              <a:t>г</a:t>
            </a:r>
          </a:p>
          <a:p>
            <a:pPr eaLnBrk="1" hangingPunct="1"/>
            <a:endParaRPr lang="ru-RU" sz="2800" dirty="0" smtClean="0"/>
          </a:p>
        </p:txBody>
      </p:sp>
    </p:spTree>
    <p:extLst>
      <p:ext uri="{BB962C8B-B14F-4D97-AF65-F5344CB8AC3E}">
        <p14:creationId xmlns="" xmlns:p14="http://schemas.microsoft.com/office/powerpoint/2010/main" val="3196802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Корни, в которых согласные командуют гласными</a:t>
            </a:r>
            <a:endParaRPr lang="ru-RU" dirty="0"/>
          </a:p>
        </p:txBody>
      </p:sp>
      <p:sp>
        <p:nvSpPr>
          <p:cNvPr id="3" name="Объект 2"/>
          <p:cNvSpPr>
            <a:spLocks noGrp="1"/>
          </p:cNvSpPr>
          <p:nvPr>
            <p:ph idx="1"/>
          </p:nvPr>
        </p:nvSpPr>
        <p:spPr/>
        <p:txBody>
          <a:bodyPr>
            <a:normAutofit/>
          </a:bodyPr>
          <a:lstStyle/>
          <a:p>
            <a:r>
              <a:rPr lang="ru-RU" b="1" dirty="0" smtClean="0">
                <a:solidFill>
                  <a:srgbClr val="FF0000"/>
                </a:solidFill>
              </a:rPr>
              <a:t>                                                -СКАК—СКОЧ-</a:t>
            </a:r>
          </a:p>
          <a:p>
            <a:pPr marL="0" indent="0">
              <a:buNone/>
            </a:pPr>
            <a:r>
              <a:rPr lang="ru-RU" b="1" dirty="0" smtClean="0">
                <a:solidFill>
                  <a:schemeClr val="tx1"/>
                </a:solidFill>
              </a:rPr>
              <a:t>                 </a:t>
            </a:r>
            <a:r>
              <a:rPr lang="ru-RU" sz="2400" b="1" dirty="0" smtClean="0">
                <a:solidFill>
                  <a:schemeClr val="tx1"/>
                </a:solidFill>
              </a:rPr>
              <a:t>В безударном положении </a:t>
            </a:r>
            <a:r>
              <a:rPr lang="ru-RU" sz="2400" b="1" dirty="0" smtClean="0">
                <a:solidFill>
                  <a:srgbClr val="FF0000"/>
                </a:solidFill>
              </a:rPr>
              <a:t>А</a:t>
            </a:r>
            <a:r>
              <a:rPr lang="ru-RU" sz="2400" b="1" dirty="0" smtClean="0">
                <a:solidFill>
                  <a:schemeClr val="tx1"/>
                </a:solidFill>
              </a:rPr>
              <a:t> пишется перед </a:t>
            </a:r>
            <a:r>
              <a:rPr lang="ru-RU" sz="2400" dirty="0" smtClean="0">
                <a:solidFill>
                  <a:srgbClr val="FF0000"/>
                </a:solidFill>
              </a:rPr>
              <a:t>К</a:t>
            </a:r>
          </a:p>
          <a:p>
            <a:pPr marL="0" indent="0">
              <a:buNone/>
            </a:pPr>
            <a:r>
              <a:rPr lang="ru-RU" sz="2400" dirty="0" smtClean="0">
                <a:solidFill>
                  <a:srgbClr val="FF0000"/>
                </a:solidFill>
              </a:rPr>
              <a:t>                                        О</a:t>
            </a:r>
            <a:r>
              <a:rPr lang="ru-RU" sz="2400" b="1" dirty="0" smtClean="0">
                <a:solidFill>
                  <a:schemeClr val="tx1"/>
                </a:solidFill>
              </a:rPr>
              <a:t> пишется перед </a:t>
            </a:r>
            <a:r>
              <a:rPr lang="ru-RU" sz="2400" b="1" dirty="0" smtClean="0">
                <a:solidFill>
                  <a:srgbClr val="FF0000"/>
                </a:solidFill>
              </a:rPr>
              <a:t>Ч</a:t>
            </a:r>
            <a:endParaRPr lang="ru-RU" sz="2400" dirty="0" smtClean="0">
              <a:solidFill>
                <a:srgbClr val="FF0000"/>
              </a:solidFill>
            </a:endParaRPr>
          </a:p>
          <a:p>
            <a:pPr marL="0" indent="0">
              <a:buNone/>
            </a:pPr>
            <a:endParaRPr lang="ru-RU" sz="2400" dirty="0" smtClean="0">
              <a:solidFill>
                <a:srgbClr val="FF0000"/>
              </a:solidFill>
            </a:endParaRPr>
          </a:p>
          <a:p>
            <a:pPr marL="0" indent="0">
              <a:buNone/>
            </a:pPr>
            <a:r>
              <a:rPr lang="ru-RU" sz="2400" dirty="0" smtClean="0">
                <a:solidFill>
                  <a:srgbClr val="FF0000"/>
                </a:solidFill>
              </a:rPr>
              <a:t>                   </a:t>
            </a:r>
            <a:r>
              <a:rPr lang="ru-RU" sz="2400" b="1" dirty="0" smtClean="0">
                <a:solidFill>
                  <a:schemeClr val="tx1"/>
                </a:solidFill>
              </a:rPr>
              <a:t>Ск</a:t>
            </a:r>
            <a:r>
              <a:rPr lang="ru-RU" sz="2400" dirty="0" smtClean="0">
                <a:solidFill>
                  <a:srgbClr val="FF0000"/>
                </a:solidFill>
              </a:rPr>
              <a:t>а</a:t>
            </a:r>
            <a:r>
              <a:rPr lang="ru-RU" sz="2400" b="1" u="sng" dirty="0" smtClean="0">
                <a:solidFill>
                  <a:schemeClr val="tx1"/>
                </a:solidFill>
              </a:rPr>
              <a:t>к</a:t>
            </a:r>
            <a:r>
              <a:rPr lang="ru-RU" sz="2400" b="1" dirty="0" smtClean="0">
                <a:solidFill>
                  <a:schemeClr val="tx1"/>
                </a:solidFill>
              </a:rPr>
              <a:t>ать вск</a:t>
            </a:r>
            <a:r>
              <a:rPr lang="ru-RU" sz="2400" b="1" dirty="0" smtClean="0">
                <a:solidFill>
                  <a:srgbClr val="FF0000"/>
                </a:solidFill>
              </a:rPr>
              <a:t>о</a:t>
            </a:r>
            <a:r>
              <a:rPr lang="ru-RU" sz="2400" b="1" u="sng" dirty="0" smtClean="0">
                <a:solidFill>
                  <a:schemeClr val="tx1"/>
                </a:solidFill>
              </a:rPr>
              <a:t>ч</a:t>
            </a:r>
            <a:r>
              <a:rPr lang="ru-RU" sz="2400" b="1" dirty="0" smtClean="0">
                <a:solidFill>
                  <a:schemeClr val="tx1"/>
                </a:solidFill>
              </a:rPr>
              <a:t>ить</a:t>
            </a:r>
          </a:p>
          <a:p>
            <a:pPr marL="0" indent="0">
              <a:buNone/>
            </a:pPr>
            <a:endParaRPr lang="ru-RU" sz="2400" b="1" dirty="0" smtClean="0">
              <a:solidFill>
                <a:schemeClr val="tx1"/>
              </a:solidFill>
            </a:endParaRPr>
          </a:p>
          <a:p>
            <a:pPr marL="0" indent="0">
              <a:buNone/>
            </a:pPr>
            <a:r>
              <a:rPr lang="ru-RU" sz="2400" b="1" dirty="0" smtClean="0">
                <a:solidFill>
                  <a:schemeClr val="tx1"/>
                </a:solidFill>
              </a:rPr>
              <a:t> </a:t>
            </a:r>
            <a:r>
              <a:rPr lang="ru-RU" sz="2400" b="1" u="sng" dirty="0" smtClean="0">
                <a:solidFill>
                  <a:schemeClr val="tx1"/>
                </a:solidFill>
              </a:rPr>
              <a:t>Исключения</a:t>
            </a:r>
            <a:r>
              <a:rPr lang="ru-RU" sz="2400" b="1" dirty="0" smtClean="0">
                <a:solidFill>
                  <a:schemeClr val="tx1"/>
                </a:solidFill>
              </a:rPr>
              <a:t> : ск</a:t>
            </a:r>
            <a:r>
              <a:rPr lang="ru-RU" sz="2400" dirty="0" smtClean="0">
                <a:solidFill>
                  <a:srgbClr val="FF0000"/>
                </a:solidFill>
              </a:rPr>
              <a:t>а</a:t>
            </a:r>
            <a:r>
              <a:rPr lang="ru-RU" sz="2400" b="1" u="sng" dirty="0" smtClean="0">
                <a:solidFill>
                  <a:schemeClr val="tx1"/>
                </a:solidFill>
              </a:rPr>
              <a:t>ч</a:t>
            </a:r>
            <a:r>
              <a:rPr lang="ru-RU" sz="2400" b="1" dirty="0" smtClean="0">
                <a:solidFill>
                  <a:schemeClr val="tx1"/>
                </a:solidFill>
              </a:rPr>
              <a:t>ок, ск</a:t>
            </a:r>
            <a:r>
              <a:rPr lang="ru-RU" sz="2400" dirty="0" smtClean="0">
                <a:solidFill>
                  <a:srgbClr val="FF0000"/>
                </a:solidFill>
              </a:rPr>
              <a:t>а</a:t>
            </a:r>
            <a:r>
              <a:rPr lang="ru-RU" sz="2400" b="1" u="sng" dirty="0" smtClean="0">
                <a:solidFill>
                  <a:schemeClr val="tx1"/>
                </a:solidFill>
              </a:rPr>
              <a:t>ч</a:t>
            </a:r>
            <a:r>
              <a:rPr lang="ru-RU" sz="2400" b="1" dirty="0" smtClean="0">
                <a:solidFill>
                  <a:schemeClr val="tx1"/>
                </a:solidFill>
              </a:rPr>
              <a:t>у.</a:t>
            </a:r>
            <a:endParaRPr lang="ru-RU" sz="2400" b="1" dirty="0">
              <a:solidFill>
                <a:schemeClr val="tx1"/>
              </a:solidFill>
            </a:endParaRPr>
          </a:p>
        </p:txBody>
      </p:sp>
    </p:spTree>
    <p:extLst>
      <p:ext uri="{BB962C8B-B14F-4D97-AF65-F5344CB8AC3E}">
        <p14:creationId xmlns="" xmlns:p14="http://schemas.microsoft.com/office/powerpoint/2010/main" val="21520184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Корни, в которых чередованием командует смысл слова</a:t>
            </a:r>
            <a:endParaRPr lang="ru-RU" b="1" dirty="0"/>
          </a:p>
        </p:txBody>
      </p:sp>
      <p:sp>
        <p:nvSpPr>
          <p:cNvPr id="3" name="Объект 2"/>
          <p:cNvSpPr>
            <a:spLocks noGrp="1"/>
          </p:cNvSpPr>
          <p:nvPr>
            <p:ph idx="1"/>
          </p:nvPr>
        </p:nvSpPr>
        <p:spPr/>
        <p:txBody>
          <a:bodyPr>
            <a:normAutofit/>
          </a:bodyPr>
          <a:lstStyle/>
          <a:p>
            <a:r>
              <a:rPr lang="ru-RU" b="1" dirty="0" smtClean="0">
                <a:solidFill>
                  <a:srgbClr val="FF0000"/>
                </a:solidFill>
              </a:rPr>
              <a:t>- РАВН –РОВН-</a:t>
            </a:r>
          </a:p>
          <a:p>
            <a:r>
              <a:rPr lang="ru-RU" dirty="0" smtClean="0">
                <a:solidFill>
                  <a:srgbClr val="FF0000"/>
                </a:solidFill>
              </a:rPr>
              <a:t>-РАВН-  </a:t>
            </a:r>
            <a:r>
              <a:rPr lang="ru-RU" dirty="0" smtClean="0"/>
              <a:t>«</a:t>
            </a:r>
            <a:r>
              <a:rPr lang="ru-RU" sz="2400" dirty="0" smtClean="0"/>
              <a:t>ровный, наравне, одинаковый»</a:t>
            </a:r>
          </a:p>
          <a:p>
            <a:pPr marL="0" indent="0">
              <a:buNone/>
            </a:pPr>
            <a:r>
              <a:rPr lang="ru-RU" sz="2400" dirty="0" smtClean="0"/>
              <a:t>                                     Под</a:t>
            </a:r>
            <a:r>
              <a:rPr lang="ru-RU" sz="2400" b="1" dirty="0" smtClean="0">
                <a:solidFill>
                  <a:srgbClr val="FF0000"/>
                </a:solidFill>
              </a:rPr>
              <a:t>равн</a:t>
            </a:r>
            <a:r>
              <a:rPr lang="ru-RU" sz="2400" dirty="0" smtClean="0"/>
              <a:t>ять- сделать ровным</a:t>
            </a:r>
          </a:p>
          <a:p>
            <a:pPr marL="0" indent="0">
              <a:buNone/>
            </a:pPr>
            <a:r>
              <a:rPr lang="ru-RU" sz="2400" dirty="0" smtClean="0"/>
              <a:t>                                     У</a:t>
            </a:r>
            <a:r>
              <a:rPr lang="ru-RU" sz="2400" b="1" dirty="0" smtClean="0">
                <a:solidFill>
                  <a:srgbClr val="FF0000"/>
                </a:solidFill>
              </a:rPr>
              <a:t>равн</a:t>
            </a:r>
            <a:r>
              <a:rPr lang="ru-RU" sz="2400" dirty="0" smtClean="0"/>
              <a:t>ение</a:t>
            </a:r>
          </a:p>
          <a:p>
            <a:r>
              <a:rPr lang="ru-RU" b="1" dirty="0" smtClean="0">
                <a:solidFill>
                  <a:srgbClr val="FF0000"/>
                </a:solidFill>
              </a:rPr>
              <a:t>-РОВН-    </a:t>
            </a:r>
            <a:r>
              <a:rPr lang="ru-RU" sz="2400" dirty="0" smtClean="0"/>
              <a:t>«прямой, гладкий, ровный»</a:t>
            </a:r>
          </a:p>
          <a:p>
            <a:pPr marL="0" indent="0">
              <a:buNone/>
            </a:pPr>
            <a:r>
              <a:rPr lang="ru-RU" sz="2400" dirty="0" smtClean="0"/>
              <a:t>                                     За</a:t>
            </a:r>
            <a:r>
              <a:rPr lang="ru-RU" sz="2400" b="1" dirty="0" smtClean="0">
                <a:solidFill>
                  <a:srgbClr val="FF0000"/>
                </a:solidFill>
              </a:rPr>
              <a:t>ровн</a:t>
            </a:r>
            <a:r>
              <a:rPr lang="ru-RU" sz="2400" dirty="0" smtClean="0"/>
              <a:t>ять</a:t>
            </a:r>
          </a:p>
          <a:p>
            <a:pPr marL="0" indent="0">
              <a:buNone/>
            </a:pPr>
            <a:r>
              <a:rPr lang="ru-RU" sz="2400" u="sng" dirty="0" smtClean="0"/>
              <a:t>Исключение</a:t>
            </a:r>
            <a:r>
              <a:rPr lang="ru-RU" dirty="0" smtClean="0"/>
              <a:t> : </a:t>
            </a:r>
            <a:r>
              <a:rPr lang="ru-RU" dirty="0" smtClean="0">
                <a:solidFill>
                  <a:srgbClr val="FF0000"/>
                </a:solidFill>
              </a:rPr>
              <a:t>РАВН</a:t>
            </a:r>
            <a:r>
              <a:rPr lang="ru-RU" dirty="0" smtClean="0"/>
              <a:t>ИНА</a:t>
            </a:r>
            <a:endParaRPr lang="ru-RU" dirty="0"/>
          </a:p>
        </p:txBody>
      </p:sp>
    </p:spTree>
    <p:extLst>
      <p:ext uri="{BB962C8B-B14F-4D97-AF65-F5344CB8AC3E}">
        <p14:creationId xmlns="" xmlns:p14="http://schemas.microsoft.com/office/powerpoint/2010/main" val="41929089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fontAlgn="base"/>
            <a:r>
              <a:rPr lang="ru-RU" b="1" dirty="0"/>
              <a:t> </a:t>
            </a:r>
            <a:r>
              <a:rPr lang="en-US" b="1" dirty="0" smtClean="0"/>
              <a:t>  И</a:t>
            </a:r>
            <a:r>
              <a:rPr lang="ru-RU" b="1" dirty="0" err="1" smtClean="0"/>
              <a:t>гра</a:t>
            </a:r>
            <a:r>
              <a:rPr lang="ru-RU" b="1" dirty="0" smtClean="0"/>
              <a:t> </a:t>
            </a:r>
            <a:r>
              <a:rPr lang="ru-RU" b="1" smtClean="0"/>
              <a:t>«Корректор»</a:t>
            </a:r>
            <a:endParaRPr lang="ru-RU" dirty="0"/>
          </a:p>
        </p:txBody>
      </p:sp>
      <p:sp>
        <p:nvSpPr>
          <p:cNvPr id="3" name="Объект 2"/>
          <p:cNvSpPr>
            <a:spLocks noGrp="1"/>
          </p:cNvSpPr>
          <p:nvPr>
            <p:ph idx="1"/>
          </p:nvPr>
        </p:nvSpPr>
        <p:spPr/>
        <p:txBody>
          <a:bodyPr>
            <a:normAutofit fontScale="92500" lnSpcReduction="20000"/>
          </a:bodyPr>
          <a:lstStyle/>
          <a:p>
            <a:pPr marL="0" indent="0" fontAlgn="base">
              <a:buNone/>
            </a:pPr>
            <a:r>
              <a:rPr lang="en-US" b="1" dirty="0" smtClean="0"/>
              <a:t> </a:t>
            </a:r>
            <a:r>
              <a:rPr lang="ru-RU" b="1" dirty="0"/>
              <a:t> </a:t>
            </a:r>
            <a:r>
              <a:rPr lang="en-US" b="1" dirty="0" smtClean="0"/>
              <a:t> </a:t>
            </a:r>
            <a:r>
              <a:rPr lang="ru-RU" sz="3600" i="1" dirty="0"/>
              <a:t>Вершины огромных </a:t>
            </a:r>
            <a:r>
              <a:rPr lang="ru-RU" sz="3600" i="1" dirty="0" err="1"/>
              <a:t>страевых</a:t>
            </a:r>
            <a:r>
              <a:rPr lang="ru-RU" sz="3600" i="1" dirty="0"/>
              <a:t> сосен еще алеют нежным отблеском </a:t>
            </a:r>
            <a:r>
              <a:rPr lang="ru-RU" sz="3600" i="1" dirty="0" err="1"/>
              <a:t>догаравшей</a:t>
            </a:r>
            <a:r>
              <a:rPr lang="ru-RU" sz="3600" i="1" dirty="0"/>
              <a:t> зари. </a:t>
            </a:r>
            <a:r>
              <a:rPr lang="ru-RU" sz="3600" i="1" dirty="0" err="1"/>
              <a:t>Роздалась</a:t>
            </a:r>
            <a:r>
              <a:rPr lang="ru-RU" sz="3600" i="1" dirty="0"/>
              <a:t> в предрассветной мгле </a:t>
            </a:r>
            <a:r>
              <a:rPr lang="ru-RU" sz="3600" i="1" dirty="0" err="1"/>
              <a:t>лисная</a:t>
            </a:r>
            <a:r>
              <a:rPr lang="ru-RU" sz="3600" i="1" dirty="0"/>
              <a:t> песенка. </a:t>
            </a:r>
            <a:r>
              <a:rPr lang="ru-RU" sz="3600" i="1" dirty="0" err="1"/>
              <a:t>Вазникла</a:t>
            </a:r>
            <a:r>
              <a:rPr lang="ru-RU" sz="3600" i="1" dirty="0"/>
              <a:t> и полилась тихо, полная </a:t>
            </a:r>
            <a:r>
              <a:rPr lang="ru-RU" sz="3600" i="1" dirty="0" err="1"/>
              <a:t>ропкой</a:t>
            </a:r>
            <a:r>
              <a:rPr lang="ru-RU" sz="3600" i="1" dirty="0"/>
              <a:t> радости и светлой </a:t>
            </a:r>
            <a:r>
              <a:rPr lang="ru-RU" sz="3600" i="1" dirty="0" err="1"/>
              <a:t>висенней</a:t>
            </a:r>
            <a:r>
              <a:rPr lang="ru-RU" sz="3600" i="1" dirty="0"/>
              <a:t> грусти.</a:t>
            </a:r>
            <a:endParaRPr lang="ru-RU" sz="3600" dirty="0"/>
          </a:p>
          <a:p>
            <a:pPr marL="0" indent="0" fontAlgn="base">
              <a:buNone/>
            </a:pPr>
            <a:r>
              <a:rPr lang="ru-RU" sz="3600" dirty="0"/>
              <a:t> </a:t>
            </a:r>
          </a:p>
        </p:txBody>
      </p:sp>
    </p:spTree>
    <p:extLst>
      <p:ext uri="{BB962C8B-B14F-4D97-AF65-F5344CB8AC3E}">
        <p14:creationId xmlns="" xmlns:p14="http://schemas.microsoft.com/office/powerpoint/2010/main" val="27987173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t>
            </a:r>
            <a:r>
              <a:rPr lang="ru-RU" b="1" dirty="0" smtClean="0"/>
              <a:t>Рябина</a:t>
            </a:r>
            <a:endParaRPr lang="ru-RU" b="1" dirty="0"/>
          </a:p>
        </p:txBody>
      </p:sp>
      <p:sp>
        <p:nvSpPr>
          <p:cNvPr id="3" name="Объект 2"/>
          <p:cNvSpPr>
            <a:spLocks noGrp="1"/>
          </p:cNvSpPr>
          <p:nvPr>
            <p:ph idx="1"/>
          </p:nvPr>
        </p:nvSpPr>
        <p:spPr/>
        <p:txBody>
          <a:bodyPr>
            <a:normAutofit/>
          </a:bodyPr>
          <a:lstStyle/>
          <a:p>
            <a:pPr marL="0" indent="0">
              <a:buNone/>
            </a:pPr>
            <a:r>
              <a:rPr lang="ru-RU" sz="2400" dirty="0"/>
              <a:t>У дома росла рябина. Её ветви касались нашего окна, и я мог наблюдать за деревом в любое время года. Весной чудесное растение зацветало так пышно, что цветы покрывали его как белое облако, опустившееся на землю. Летом дерево было осыпано созревающими ягодами. Их можно было собирать поздней осенью, после того, как ударят первые морозы. А зимой… О! Зимой было самое интересное, потому что в это время года прилетали красногрудые снегири и располагались на рябине</a:t>
            </a:r>
            <a:r>
              <a:rPr lang="ru-RU" sz="2400" dirty="0" smtClean="0"/>
              <a:t>. </a:t>
            </a:r>
            <a:r>
              <a:rPr lang="ru-RU" sz="2400" smtClean="0"/>
              <a:t>(Н.Носов).</a:t>
            </a:r>
            <a:endParaRPr lang="ru-RU" sz="2400" dirty="0"/>
          </a:p>
        </p:txBody>
      </p:sp>
    </p:spTree>
    <p:extLst>
      <p:ext uri="{BB962C8B-B14F-4D97-AF65-F5344CB8AC3E}">
        <p14:creationId xmlns="" xmlns:p14="http://schemas.microsoft.com/office/powerpoint/2010/main" val="29207866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Творческое задание. </a:t>
            </a:r>
            <a:endParaRPr lang="ru-RU" dirty="0"/>
          </a:p>
        </p:txBody>
      </p:sp>
      <p:sp>
        <p:nvSpPr>
          <p:cNvPr id="3" name="Объект 2"/>
          <p:cNvSpPr>
            <a:spLocks noGrp="1"/>
          </p:cNvSpPr>
          <p:nvPr>
            <p:ph idx="1"/>
          </p:nvPr>
        </p:nvSpPr>
        <p:spPr/>
        <p:txBody>
          <a:bodyPr>
            <a:normAutofit/>
          </a:bodyPr>
          <a:lstStyle/>
          <a:p>
            <a:pPr marL="0" indent="0" fontAlgn="base">
              <a:buNone/>
            </a:pPr>
            <a:r>
              <a:rPr lang="ru-RU" sz="2400" dirty="0"/>
              <a:t>В данных предложениях выделенные глаголы замените другими глаголами (синонимами), сходными по значению с чередующимися гласными в корне (с любыми).</a:t>
            </a:r>
          </a:p>
          <a:p>
            <a:pPr marL="0" indent="0" fontAlgn="base">
              <a:buNone/>
            </a:pPr>
            <a:r>
              <a:rPr lang="ru-RU" sz="2400" b="1" i="1" dirty="0"/>
              <a:t>Наступил вечер. Туристы </a:t>
            </a:r>
            <a:r>
              <a:rPr lang="ru-RU" sz="2400" b="1" dirty="0">
                <a:solidFill>
                  <a:srgbClr val="FF0000"/>
                </a:solidFill>
              </a:rPr>
              <a:t>устроились</a:t>
            </a:r>
            <a:r>
              <a:rPr lang="ru-RU" sz="2400" b="1" i="1" dirty="0">
                <a:solidFill>
                  <a:srgbClr val="FF0000"/>
                </a:solidFill>
              </a:rPr>
              <a:t> </a:t>
            </a:r>
            <a:r>
              <a:rPr lang="ru-RU" sz="2400" b="1" i="1" dirty="0" smtClean="0"/>
              <a:t> на </a:t>
            </a:r>
            <a:r>
              <a:rPr lang="ru-RU" sz="2400" b="1" i="1" dirty="0"/>
              <a:t>отдых у реки. Быстро </a:t>
            </a:r>
            <a:r>
              <a:rPr lang="ru-RU" sz="2400" b="1" i="1" dirty="0" smtClean="0"/>
              <a:t>поднялись</a:t>
            </a:r>
            <a:r>
              <a:rPr lang="ru-RU" sz="2400" b="1" i="1" dirty="0"/>
              <a:t> </a:t>
            </a:r>
            <a:r>
              <a:rPr lang="ru-RU" sz="2400" b="1" i="1" dirty="0" smtClean="0">
                <a:solidFill>
                  <a:srgbClr val="FF0000"/>
                </a:solidFill>
              </a:rPr>
              <a:t> расположились </a:t>
            </a:r>
            <a:r>
              <a:rPr lang="ru-RU" sz="2400" b="1" i="1" dirty="0" smtClean="0"/>
              <a:t> на </a:t>
            </a:r>
            <a:r>
              <a:rPr lang="ru-RU" sz="2400" b="1" i="1" dirty="0"/>
              <a:t>берегу палатки. Последние лучи солнца трогали </a:t>
            </a:r>
            <a:r>
              <a:rPr lang="ru-RU" sz="2400" b="1" i="1" dirty="0" smtClean="0"/>
              <a:t> </a:t>
            </a:r>
            <a:r>
              <a:rPr lang="ru-RU" sz="2400" b="1" i="1" dirty="0" smtClean="0">
                <a:solidFill>
                  <a:srgbClr val="FF0000"/>
                </a:solidFill>
              </a:rPr>
              <a:t>касались </a:t>
            </a:r>
            <a:r>
              <a:rPr lang="ru-RU" sz="2400" b="1" i="1" dirty="0" smtClean="0"/>
              <a:t> </a:t>
            </a:r>
            <a:r>
              <a:rPr lang="ru-RU" sz="2400" b="1" i="1" dirty="0"/>
              <a:t>вершин деревьев. По оврагам </a:t>
            </a:r>
            <a:r>
              <a:rPr lang="ru-RU" sz="2400" b="1" i="1" dirty="0">
                <a:solidFill>
                  <a:srgbClr val="FF0000"/>
                </a:solidFill>
              </a:rPr>
              <a:t>расходился </a:t>
            </a:r>
            <a:r>
              <a:rPr lang="ru-RU" sz="2400" b="1" i="1" dirty="0" smtClean="0">
                <a:solidFill>
                  <a:srgbClr val="FF0000"/>
                </a:solidFill>
              </a:rPr>
              <a:t> </a:t>
            </a:r>
            <a:r>
              <a:rPr lang="ru-RU" sz="2400" b="1" i="1" dirty="0" smtClean="0"/>
              <a:t>туман</a:t>
            </a:r>
            <a:r>
              <a:rPr lang="ru-RU" sz="2400" b="1" i="1" dirty="0"/>
              <a:t>. Путники стали </a:t>
            </a:r>
            <a:r>
              <a:rPr lang="ru-RU" sz="2400" b="1" i="1" dirty="0">
                <a:solidFill>
                  <a:srgbClr val="FF0000"/>
                </a:solidFill>
              </a:rPr>
              <a:t>искать </a:t>
            </a:r>
            <a:r>
              <a:rPr lang="ru-RU" sz="2400" b="1" i="1" dirty="0" smtClean="0"/>
              <a:t> сучья </a:t>
            </a:r>
            <a:r>
              <a:rPr lang="ru-RU" sz="2400" b="1" i="1" dirty="0"/>
              <a:t>для костра.</a:t>
            </a:r>
            <a:endParaRPr lang="ru-RU" sz="2400" b="1" dirty="0"/>
          </a:p>
        </p:txBody>
      </p:sp>
    </p:spTree>
    <p:extLst>
      <p:ext uri="{BB962C8B-B14F-4D97-AF65-F5344CB8AC3E}">
        <p14:creationId xmlns="" xmlns:p14="http://schemas.microsoft.com/office/powerpoint/2010/main" val="1570937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ОТВЕТЫ</a:t>
            </a:r>
            <a:endParaRPr lang="ru-RU"/>
          </a:p>
        </p:txBody>
      </p:sp>
      <p:sp>
        <p:nvSpPr>
          <p:cNvPr id="3" name="Объект 2"/>
          <p:cNvSpPr>
            <a:spLocks noGrp="1"/>
          </p:cNvSpPr>
          <p:nvPr>
            <p:ph idx="1"/>
          </p:nvPr>
        </p:nvSpPr>
        <p:spPr/>
        <p:txBody>
          <a:bodyPr>
            <a:normAutofit/>
          </a:bodyPr>
          <a:lstStyle/>
          <a:p>
            <a:pPr marL="0" indent="0">
              <a:buNone/>
            </a:pPr>
            <a:r>
              <a:rPr lang="ru-RU" sz="2400" b="1" i="1" dirty="0" smtClean="0"/>
              <a:t>                                  Распо</a:t>
            </a:r>
            <a:r>
              <a:rPr lang="ru-RU" sz="2400" b="1" i="1" dirty="0" smtClean="0">
                <a:solidFill>
                  <a:srgbClr val="FF0000"/>
                </a:solidFill>
              </a:rPr>
              <a:t>лож</a:t>
            </a:r>
            <a:r>
              <a:rPr lang="ru-RU" sz="2400" b="1" i="1" dirty="0" smtClean="0"/>
              <a:t>ились</a:t>
            </a:r>
          </a:p>
          <a:p>
            <a:pPr marL="0" indent="0">
              <a:buNone/>
            </a:pPr>
            <a:endParaRPr lang="ru-RU" sz="2400" b="1" i="1" dirty="0" smtClean="0"/>
          </a:p>
          <a:p>
            <a:pPr marL="0" indent="0">
              <a:buNone/>
            </a:pPr>
            <a:r>
              <a:rPr lang="ru-RU" sz="2400" b="1" i="1" dirty="0" smtClean="0"/>
              <a:t>                                                                           </a:t>
            </a:r>
            <a:r>
              <a:rPr lang="ru-RU" sz="2400" b="1" i="1" dirty="0" smtClean="0">
                <a:solidFill>
                  <a:srgbClr val="FF0000"/>
                </a:solidFill>
              </a:rPr>
              <a:t>Кас</a:t>
            </a:r>
            <a:r>
              <a:rPr lang="ru-RU" sz="2400" b="1" i="1" dirty="0" smtClean="0"/>
              <a:t>ались</a:t>
            </a:r>
          </a:p>
          <a:p>
            <a:pPr marL="0" indent="0">
              <a:buNone/>
            </a:pPr>
            <a:r>
              <a:rPr lang="ru-RU" sz="2400" b="1" dirty="0" smtClean="0"/>
              <a:t>                     Рас</a:t>
            </a:r>
            <a:r>
              <a:rPr lang="ru-RU" sz="2400" b="1" dirty="0" smtClean="0">
                <a:solidFill>
                  <a:srgbClr val="FF0000"/>
                </a:solidFill>
              </a:rPr>
              <a:t>стил</a:t>
            </a:r>
            <a:r>
              <a:rPr lang="ru-RU" sz="2400" b="1" dirty="0" smtClean="0"/>
              <a:t>ался</a:t>
            </a:r>
          </a:p>
          <a:p>
            <a:pPr marL="0" indent="0">
              <a:buNone/>
            </a:pPr>
            <a:r>
              <a:rPr lang="ru-RU" sz="2400" b="1" dirty="0" smtClean="0"/>
              <a:t>                                                               Со</a:t>
            </a:r>
            <a:r>
              <a:rPr lang="ru-RU" sz="2400" b="1" dirty="0" smtClean="0">
                <a:solidFill>
                  <a:srgbClr val="FF0000"/>
                </a:solidFill>
              </a:rPr>
              <a:t>бир</a:t>
            </a:r>
            <a:r>
              <a:rPr lang="ru-RU" sz="2400" b="1" dirty="0" smtClean="0"/>
              <a:t>ать</a:t>
            </a:r>
          </a:p>
          <a:p>
            <a:pPr marL="0" indent="0">
              <a:buNone/>
            </a:pPr>
            <a:endParaRPr lang="ru-RU" sz="2400" b="1" dirty="0" smtClean="0"/>
          </a:p>
          <a:p>
            <a:pPr marL="0" indent="0">
              <a:buNone/>
            </a:pPr>
            <a:r>
              <a:rPr lang="ru-RU" sz="2400" b="1" dirty="0" smtClean="0"/>
              <a:t>                               Вы</a:t>
            </a:r>
            <a:r>
              <a:rPr lang="ru-RU" sz="2400" b="1" dirty="0" smtClean="0">
                <a:solidFill>
                  <a:srgbClr val="FF0000"/>
                </a:solidFill>
              </a:rPr>
              <a:t>рос</a:t>
            </a:r>
            <a:r>
              <a:rPr lang="ru-RU" sz="2400" b="1" dirty="0" smtClean="0"/>
              <a:t>ли</a:t>
            </a:r>
            <a:endParaRPr lang="ru-RU" sz="2400" b="1" dirty="0"/>
          </a:p>
        </p:txBody>
      </p:sp>
      <p:sp>
        <p:nvSpPr>
          <p:cNvPr id="4" name="Прямоугольник 3"/>
          <p:cNvSpPr/>
          <p:nvPr/>
        </p:nvSpPr>
        <p:spPr>
          <a:xfrm>
            <a:off x="5049078" y="3244334"/>
            <a:ext cx="391454" cy="369332"/>
          </a:xfrm>
          <a:prstGeom prst="rect">
            <a:avLst/>
          </a:prstGeom>
        </p:spPr>
        <p:txBody>
          <a:bodyPr wrap="none">
            <a:spAutoFit/>
          </a:bodyPr>
          <a:lstStyle/>
          <a:p>
            <a:r>
              <a:rPr lang="ru-RU" i="1" dirty="0" smtClean="0"/>
              <a:t>   </a:t>
            </a:r>
            <a:endParaRPr lang="ru-RU" dirty="0"/>
          </a:p>
        </p:txBody>
      </p:sp>
    </p:spTree>
    <p:extLst>
      <p:ext uri="{BB962C8B-B14F-4D97-AF65-F5344CB8AC3E}">
        <p14:creationId xmlns="" xmlns:p14="http://schemas.microsoft.com/office/powerpoint/2010/main" val="33690301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 Игра «Третий лишний»</a:t>
            </a:r>
            <a:r>
              <a:rPr lang="ru-RU" dirty="0"/>
              <a:t/>
            </a:r>
            <a:br>
              <a:rPr lang="ru-RU" dirty="0"/>
            </a:br>
            <a:r>
              <a:rPr lang="ru-RU" dirty="0"/>
              <a:t>         </a:t>
            </a:r>
          </a:p>
        </p:txBody>
      </p:sp>
      <p:sp>
        <p:nvSpPr>
          <p:cNvPr id="3" name="Объект 2"/>
          <p:cNvSpPr>
            <a:spLocks noGrp="1"/>
          </p:cNvSpPr>
          <p:nvPr>
            <p:ph idx="1"/>
          </p:nvPr>
        </p:nvSpPr>
        <p:spPr/>
        <p:txBody>
          <a:bodyPr>
            <a:normAutofit/>
          </a:bodyPr>
          <a:lstStyle/>
          <a:p>
            <a:r>
              <a:rPr lang="ru-RU" sz="3200" dirty="0"/>
              <a:t>1.Прорастать, угасать, избиратель.</a:t>
            </a:r>
          </a:p>
          <a:p>
            <a:r>
              <a:rPr lang="ru-RU" sz="3200" dirty="0"/>
              <a:t>2.Роскошный, заблестел, озарять.</a:t>
            </a:r>
          </a:p>
          <a:p>
            <a:r>
              <a:rPr lang="ru-RU" sz="3200" dirty="0"/>
              <a:t>3. Полагается, соединение, простираться.</a:t>
            </a:r>
          </a:p>
          <a:p>
            <a:pPr marL="0" indent="0">
              <a:buNone/>
            </a:pPr>
            <a:r>
              <a:rPr lang="ru-RU" sz="3200" b="1" dirty="0"/>
              <a:t>  </a:t>
            </a:r>
            <a:endParaRPr lang="ru-RU" sz="3200" dirty="0"/>
          </a:p>
        </p:txBody>
      </p:sp>
    </p:spTree>
    <p:extLst>
      <p:ext uri="{BB962C8B-B14F-4D97-AF65-F5344CB8AC3E}">
        <p14:creationId xmlns="" xmlns:p14="http://schemas.microsoft.com/office/powerpoint/2010/main" val="15807025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Назови одним словом, объясняя написание слова.</a:t>
            </a:r>
            <a:endParaRPr lang="ru-RU" dirty="0"/>
          </a:p>
        </p:txBody>
      </p:sp>
      <p:sp>
        <p:nvSpPr>
          <p:cNvPr id="3" name="Объект 2"/>
          <p:cNvSpPr>
            <a:spLocks noGrp="1"/>
          </p:cNvSpPr>
          <p:nvPr>
            <p:ph idx="1"/>
          </p:nvPr>
        </p:nvSpPr>
        <p:spPr/>
        <p:txBody>
          <a:bodyPr>
            <a:normAutofit/>
          </a:bodyPr>
          <a:lstStyle/>
          <a:p>
            <a:r>
              <a:rPr lang="ru-RU" sz="2000" dirty="0"/>
              <a:t> </a:t>
            </a:r>
            <a:r>
              <a:rPr lang="ru-RU" sz="2000" b="1" dirty="0"/>
              <a:t>1.Прибавлять одно число к другому. </a:t>
            </a:r>
            <a:r>
              <a:rPr lang="ru-RU" sz="2000" b="1" dirty="0" smtClean="0"/>
              <a:t> </a:t>
            </a:r>
            <a:endParaRPr lang="ru-RU" sz="2000" b="1" dirty="0"/>
          </a:p>
          <a:p>
            <a:r>
              <a:rPr lang="ru-RU" sz="2000" b="1" dirty="0"/>
              <a:t>2.Предварительное суждение, догадка. </a:t>
            </a:r>
            <a:r>
              <a:rPr lang="ru-RU" sz="2000" b="1" dirty="0" smtClean="0"/>
              <a:t> </a:t>
            </a:r>
            <a:endParaRPr lang="ru-RU" sz="2000" b="1" dirty="0"/>
          </a:p>
          <a:p>
            <a:r>
              <a:rPr lang="ru-RU" sz="2000" b="1" dirty="0"/>
              <a:t>3.Название одного из чисел при сложении. </a:t>
            </a:r>
            <a:r>
              <a:rPr lang="ru-RU" sz="2000" b="1" dirty="0" smtClean="0"/>
              <a:t> </a:t>
            </a:r>
            <a:endParaRPr lang="ru-RU" sz="2000" b="1" dirty="0"/>
          </a:p>
          <a:p>
            <a:r>
              <a:rPr lang="ru-RU" sz="2000" b="1" dirty="0"/>
              <a:t>4. Увеличиваться в росте. </a:t>
            </a:r>
            <a:r>
              <a:rPr lang="ru-RU" sz="2000" b="1" dirty="0" smtClean="0"/>
              <a:t> </a:t>
            </a:r>
            <a:endParaRPr lang="ru-RU" sz="2000" b="1" dirty="0"/>
          </a:p>
          <a:p>
            <a:r>
              <a:rPr lang="ru-RU" sz="2000" b="1" dirty="0"/>
              <a:t>5. Специалист по выращиванию растений. </a:t>
            </a:r>
            <a:r>
              <a:rPr lang="ru-RU" sz="2000" b="1" dirty="0" smtClean="0"/>
              <a:t> </a:t>
            </a:r>
            <a:endParaRPr lang="ru-RU" sz="2000" b="1" dirty="0"/>
          </a:p>
          <a:p>
            <a:r>
              <a:rPr lang="ru-RU" sz="2000" b="1" dirty="0"/>
              <a:t>6. Количество лет кому- </a:t>
            </a:r>
            <a:r>
              <a:rPr lang="ru-RU" sz="2000" b="1" dirty="0" smtClean="0"/>
              <a:t>либо .</a:t>
            </a:r>
            <a:endParaRPr lang="ru-RU" sz="2000" b="1" dirty="0"/>
          </a:p>
          <a:p>
            <a:r>
              <a:rPr lang="ru-RU" sz="2000" b="1" dirty="0" smtClean="0"/>
              <a:t>7</a:t>
            </a:r>
            <a:r>
              <a:rPr lang="ru-RU" sz="2000" b="1" dirty="0"/>
              <a:t>. Густо разросшиеся кустарники, деревья. </a:t>
            </a:r>
            <a:r>
              <a:rPr lang="ru-RU" sz="2000" b="1" dirty="0" smtClean="0"/>
              <a:t> </a:t>
            </a:r>
            <a:endParaRPr lang="ru-RU" sz="2000" b="1" dirty="0"/>
          </a:p>
        </p:txBody>
      </p:sp>
    </p:spTree>
    <p:extLst>
      <p:ext uri="{BB962C8B-B14F-4D97-AF65-F5344CB8AC3E}">
        <p14:creationId xmlns="" xmlns:p14="http://schemas.microsoft.com/office/powerpoint/2010/main" val="13961707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a:t>
            </a:r>
            <a:r>
              <a:rPr lang="ru-RU" b="1" dirty="0" smtClean="0"/>
              <a:t>Ответы</a:t>
            </a:r>
            <a:endParaRPr lang="ru-RU" b="1" dirty="0"/>
          </a:p>
        </p:txBody>
      </p:sp>
      <p:sp>
        <p:nvSpPr>
          <p:cNvPr id="3" name="Объект 2"/>
          <p:cNvSpPr>
            <a:spLocks noGrp="1"/>
          </p:cNvSpPr>
          <p:nvPr>
            <p:ph idx="1"/>
          </p:nvPr>
        </p:nvSpPr>
        <p:spPr/>
        <p:txBody>
          <a:bodyPr/>
          <a:lstStyle/>
          <a:p>
            <a:r>
              <a:rPr lang="ru-RU" dirty="0" smtClean="0"/>
              <a:t> </a:t>
            </a:r>
            <a:r>
              <a:rPr lang="ru-RU" sz="2400" dirty="0" smtClean="0">
                <a:latin typeface="Times New Roman" pitchFamily="18" charset="0"/>
                <a:cs typeface="Times New Roman" pitchFamily="18" charset="0"/>
              </a:rPr>
              <a:t>С</a:t>
            </a:r>
            <a:r>
              <a:rPr lang="ru-RU" sz="2400" b="1" dirty="0" smtClean="0">
                <a:latin typeface="Times New Roman" pitchFamily="18" charset="0"/>
                <a:cs typeface="Times New Roman" pitchFamily="18" charset="0"/>
              </a:rPr>
              <a:t>лаг</a:t>
            </a:r>
            <a:r>
              <a:rPr lang="ru-RU" sz="2400" dirty="0" smtClean="0">
                <a:latin typeface="Times New Roman" pitchFamily="18" charset="0"/>
                <a:cs typeface="Times New Roman" pitchFamily="18" charset="0"/>
              </a:rPr>
              <a:t>ать  </a:t>
            </a:r>
          </a:p>
          <a:p>
            <a:r>
              <a:rPr lang="ru-RU" sz="2400" dirty="0" smtClean="0">
                <a:latin typeface="Times New Roman" pitchFamily="18" charset="0"/>
                <a:cs typeface="Times New Roman" pitchFamily="18" charset="0"/>
              </a:rPr>
              <a:t> Предпо</a:t>
            </a:r>
            <a:r>
              <a:rPr lang="ru-RU" sz="2400" b="1" dirty="0" smtClean="0">
                <a:latin typeface="Times New Roman" pitchFamily="18" charset="0"/>
                <a:cs typeface="Times New Roman" pitchFamily="18" charset="0"/>
              </a:rPr>
              <a:t>лож</a:t>
            </a:r>
            <a:r>
              <a:rPr lang="ru-RU" sz="2400" dirty="0" smtClean="0">
                <a:latin typeface="Times New Roman" pitchFamily="18" charset="0"/>
                <a:cs typeface="Times New Roman" pitchFamily="18" charset="0"/>
              </a:rPr>
              <a:t>ение </a:t>
            </a:r>
          </a:p>
          <a:p>
            <a:r>
              <a:rPr lang="ru-RU" sz="2400" dirty="0" smtClean="0">
                <a:latin typeface="Times New Roman" pitchFamily="18" charset="0"/>
                <a:cs typeface="Times New Roman" pitchFamily="18" charset="0"/>
              </a:rPr>
              <a:t> С</a:t>
            </a:r>
            <a:r>
              <a:rPr lang="ru-RU" sz="2400" b="1" dirty="0" smtClean="0">
                <a:latin typeface="Times New Roman" pitchFamily="18" charset="0"/>
                <a:cs typeface="Times New Roman" pitchFamily="18" charset="0"/>
              </a:rPr>
              <a:t>лаг</a:t>
            </a:r>
            <a:r>
              <a:rPr lang="ru-RU" sz="2400" dirty="0" smtClean="0">
                <a:latin typeface="Times New Roman" pitchFamily="18" charset="0"/>
                <a:cs typeface="Times New Roman" pitchFamily="18" charset="0"/>
              </a:rPr>
              <a:t>аемое </a:t>
            </a:r>
          </a:p>
          <a:p>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Раст</a:t>
            </a:r>
            <a:r>
              <a:rPr lang="ru-RU" sz="2400" dirty="0" smtClean="0">
                <a:latin typeface="Times New Roman" pitchFamily="18" charset="0"/>
                <a:cs typeface="Times New Roman" pitchFamily="18" charset="0"/>
              </a:rPr>
              <a:t>и </a:t>
            </a:r>
          </a:p>
          <a:p>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Раст</a:t>
            </a:r>
            <a:r>
              <a:rPr lang="ru-RU" sz="2400" dirty="0" smtClean="0">
                <a:latin typeface="Times New Roman" pitchFamily="18" charset="0"/>
                <a:cs typeface="Times New Roman" pitchFamily="18" charset="0"/>
              </a:rPr>
              <a:t>ениевод </a:t>
            </a:r>
          </a:p>
          <a:p>
            <a:r>
              <a:rPr lang="ru-RU" sz="2400" dirty="0" smtClean="0">
                <a:latin typeface="Times New Roman" pitchFamily="18" charset="0"/>
                <a:cs typeface="Times New Roman" pitchFamily="18" charset="0"/>
              </a:rPr>
              <a:t> Воз</a:t>
            </a:r>
            <a:r>
              <a:rPr lang="ru-RU" sz="2400" b="1" dirty="0" smtClean="0">
                <a:latin typeface="Times New Roman" pitchFamily="18" charset="0"/>
                <a:cs typeface="Times New Roman" pitchFamily="18" charset="0"/>
              </a:rPr>
              <a:t>раст</a:t>
            </a:r>
          </a:p>
          <a:p>
            <a:r>
              <a:rPr lang="ru-RU" sz="2400" dirty="0" smtClean="0">
                <a:latin typeface="Times New Roman" pitchFamily="18" charset="0"/>
                <a:cs typeface="Times New Roman" pitchFamily="18" charset="0"/>
              </a:rPr>
              <a:t> За</a:t>
            </a:r>
            <a:r>
              <a:rPr lang="ru-RU" sz="2400" b="1" dirty="0" smtClean="0">
                <a:latin typeface="Times New Roman" pitchFamily="18" charset="0"/>
                <a:cs typeface="Times New Roman" pitchFamily="18" charset="0"/>
              </a:rPr>
              <a:t>рос</a:t>
            </a:r>
            <a:r>
              <a:rPr lang="ru-RU" sz="2400" dirty="0" smtClean="0">
                <a:latin typeface="Times New Roman" pitchFamily="18" charset="0"/>
                <a:cs typeface="Times New Roman" pitchFamily="18" charset="0"/>
              </a:rPr>
              <a:t>ли </a:t>
            </a:r>
            <a:endParaRPr lang="ru-RU" sz="2400" dirty="0">
              <a:latin typeface="Times New Roman" pitchFamily="18" charset="0"/>
              <a:cs typeface="Times New Roman" pitchFamily="18" charset="0"/>
            </a:endParaRPr>
          </a:p>
          <a:p>
            <a:endParaRPr lang="ru-RU" dirty="0"/>
          </a:p>
          <a:p>
            <a:endParaRPr lang="ru-RU" dirty="0"/>
          </a:p>
          <a:p>
            <a:endParaRPr lang="ru-RU" dirty="0"/>
          </a:p>
          <a:p>
            <a:endParaRPr lang="ru-RU" dirty="0"/>
          </a:p>
          <a:p>
            <a:endParaRPr lang="ru-RU" dirty="0"/>
          </a:p>
          <a:p>
            <a:endParaRPr lang="ru-RU" dirty="0"/>
          </a:p>
        </p:txBody>
      </p:sp>
    </p:spTree>
    <p:extLst>
      <p:ext uri="{BB962C8B-B14F-4D97-AF65-F5344CB8AC3E}">
        <p14:creationId xmlns="" xmlns:p14="http://schemas.microsoft.com/office/powerpoint/2010/main" val="28457494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58354" y="609600"/>
            <a:ext cx="6980349" cy="691166"/>
          </a:xfrm>
        </p:spPr>
        <p:txBody>
          <a:bodyPr>
            <a:normAutofit/>
          </a:bodyPr>
          <a:lstStyle/>
          <a:p>
            <a:r>
              <a:rPr lang="ru-RU" b="1" dirty="0" smtClean="0"/>
              <a:t>Рефлексия</a:t>
            </a:r>
            <a:endParaRPr lang="ru-RU" b="1" dirty="0"/>
          </a:p>
        </p:txBody>
      </p:sp>
      <p:sp>
        <p:nvSpPr>
          <p:cNvPr id="3" name="Объект 2"/>
          <p:cNvSpPr>
            <a:spLocks noGrp="1"/>
          </p:cNvSpPr>
          <p:nvPr>
            <p:ph idx="1"/>
          </p:nvPr>
        </p:nvSpPr>
        <p:spPr/>
        <p:txBody>
          <a:bodyPr>
            <a:normAutofit fontScale="92500"/>
          </a:bodyPr>
          <a:lstStyle/>
          <a:p>
            <a:pPr marL="0" indent="0">
              <a:buNone/>
            </a:pPr>
            <a:r>
              <a:rPr lang="ru-RU" sz="3200" dirty="0" smtClean="0"/>
              <a:t>Выберите условные знаки, соответствующие вашей работе на уроке.</a:t>
            </a:r>
            <a:endParaRPr lang="ru-RU" sz="3200" dirty="0"/>
          </a:p>
          <a:p>
            <a:pPr marL="0" indent="0">
              <a:buNone/>
            </a:pPr>
            <a:endParaRPr lang="ru-RU" dirty="0" smtClean="0"/>
          </a:p>
          <a:p>
            <a:pPr marL="0" indent="0">
              <a:buNone/>
            </a:pPr>
            <a:endParaRPr lang="ru-RU" dirty="0"/>
          </a:p>
          <a:p>
            <a:pPr marL="0" indent="0">
              <a:buNone/>
            </a:pPr>
            <a:r>
              <a:rPr lang="ru-RU" sz="3200" b="1" dirty="0" smtClean="0">
                <a:solidFill>
                  <a:srgbClr val="FF0000"/>
                </a:solidFill>
              </a:rPr>
              <a:t>!</a:t>
            </a:r>
            <a:r>
              <a:rPr lang="ru-RU" sz="3200" dirty="0" smtClean="0"/>
              <a:t> – Мне все понятно, я все усвоил.</a:t>
            </a:r>
          </a:p>
          <a:p>
            <a:pPr marL="0" indent="0">
              <a:buNone/>
            </a:pPr>
            <a:r>
              <a:rPr lang="ru-RU" sz="3200" b="1" dirty="0" smtClean="0">
                <a:solidFill>
                  <a:srgbClr val="FF0000"/>
                </a:solidFill>
              </a:rPr>
              <a:t>?</a:t>
            </a:r>
            <a:r>
              <a:rPr lang="ru-RU" sz="3200" dirty="0" smtClean="0"/>
              <a:t> – У меня есть вопросы.</a:t>
            </a:r>
          </a:p>
          <a:p>
            <a:pPr marL="0" indent="0">
              <a:buNone/>
            </a:pPr>
            <a:r>
              <a:rPr lang="ru-RU" sz="3200" b="1" dirty="0" smtClean="0">
                <a:solidFill>
                  <a:srgbClr val="FF0000"/>
                </a:solidFill>
              </a:rPr>
              <a:t>-</a:t>
            </a:r>
            <a:r>
              <a:rPr lang="ru-RU" sz="3200" dirty="0" smtClean="0"/>
              <a:t> -Мне надо еще раз все повторить.</a:t>
            </a:r>
            <a:endParaRPr lang="ru-RU" sz="3200" dirty="0"/>
          </a:p>
        </p:txBody>
      </p:sp>
    </p:spTree>
    <p:extLst>
      <p:ext uri="{BB962C8B-B14F-4D97-AF65-F5344CB8AC3E}">
        <p14:creationId xmlns="" xmlns:p14="http://schemas.microsoft.com/office/powerpoint/2010/main" val="16274520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Средства </a:t>
            </a:r>
            <a:r>
              <a:rPr lang="ru-RU" b="1" dirty="0"/>
              <a:t>художественной выразительности </a:t>
            </a:r>
          </a:p>
        </p:txBody>
      </p:sp>
      <p:sp>
        <p:nvSpPr>
          <p:cNvPr id="3" name="Объект 2"/>
          <p:cNvSpPr>
            <a:spLocks noGrp="1"/>
          </p:cNvSpPr>
          <p:nvPr>
            <p:ph idx="1"/>
          </p:nvPr>
        </p:nvSpPr>
        <p:spPr/>
        <p:txBody>
          <a:bodyPr/>
          <a:lstStyle/>
          <a:p>
            <a:pPr marL="0" indent="0">
              <a:buNone/>
            </a:pPr>
            <a:r>
              <a:rPr lang="ru-RU" sz="2800" b="1" dirty="0" smtClean="0"/>
              <a:t> </a:t>
            </a:r>
            <a:r>
              <a:rPr lang="ru-RU" sz="3600" b="1" dirty="0" smtClean="0">
                <a:solidFill>
                  <a:srgbClr val="FF0000"/>
                </a:solidFill>
              </a:rPr>
              <a:t>эпитет</a:t>
            </a:r>
            <a:r>
              <a:rPr lang="ru-RU" sz="2800" b="1" dirty="0" smtClean="0"/>
              <a:t> </a:t>
            </a:r>
            <a:r>
              <a:rPr lang="ru-RU" sz="2800" dirty="0"/>
              <a:t>– </a:t>
            </a:r>
            <a:r>
              <a:rPr lang="ru-RU" sz="2800" b="1" i="1" dirty="0"/>
              <a:t>чудесное растение</a:t>
            </a:r>
            <a:r>
              <a:rPr lang="ru-RU" sz="2800" b="1" i="1" dirty="0" smtClean="0"/>
              <a:t>;</a:t>
            </a:r>
          </a:p>
          <a:p>
            <a:pPr marL="0" indent="0">
              <a:buNone/>
            </a:pPr>
            <a:r>
              <a:rPr lang="ru-RU" sz="2400" b="1" dirty="0" smtClean="0"/>
              <a:t> </a:t>
            </a:r>
            <a:r>
              <a:rPr lang="ru-RU" sz="3600" b="1" dirty="0">
                <a:solidFill>
                  <a:srgbClr val="FF0000"/>
                </a:solidFill>
              </a:rPr>
              <a:t>сравнение</a:t>
            </a:r>
            <a:r>
              <a:rPr lang="ru-RU" sz="2400" b="1" dirty="0"/>
              <a:t> </a:t>
            </a:r>
            <a:r>
              <a:rPr lang="ru-RU" dirty="0"/>
              <a:t>– </a:t>
            </a:r>
            <a:r>
              <a:rPr lang="ru-RU" sz="2800" b="1" i="1" dirty="0"/>
              <a:t>цветы, как белое облако; </a:t>
            </a:r>
            <a:endParaRPr lang="ru-RU" sz="2800" b="1" i="1" dirty="0" smtClean="0"/>
          </a:p>
          <a:p>
            <a:pPr marL="0" indent="0">
              <a:buNone/>
            </a:pPr>
            <a:r>
              <a:rPr lang="ru-RU" sz="3600" b="1" dirty="0" smtClean="0">
                <a:solidFill>
                  <a:srgbClr val="FF0000"/>
                </a:solidFill>
              </a:rPr>
              <a:t>олицетворение</a:t>
            </a:r>
            <a:r>
              <a:rPr lang="ru-RU" sz="2400" b="1" dirty="0" smtClean="0">
                <a:solidFill>
                  <a:srgbClr val="FF0000"/>
                </a:solidFill>
              </a:rPr>
              <a:t> </a:t>
            </a:r>
            <a:r>
              <a:rPr lang="ru-RU" dirty="0"/>
              <a:t>– </a:t>
            </a:r>
            <a:r>
              <a:rPr lang="ru-RU" sz="2800" b="1" i="1" dirty="0"/>
              <a:t>ударят </a:t>
            </a:r>
            <a:r>
              <a:rPr lang="ru-RU" sz="2800" b="1" i="1" dirty="0" smtClean="0"/>
              <a:t>морозы  </a:t>
            </a:r>
            <a:r>
              <a:rPr lang="ru-RU" sz="2800" dirty="0"/>
              <a:t/>
            </a:r>
            <a:br>
              <a:rPr lang="ru-RU" sz="2800" dirty="0"/>
            </a:br>
            <a:endParaRPr lang="ru-RU" sz="2800" dirty="0"/>
          </a:p>
        </p:txBody>
      </p:sp>
    </p:spTree>
    <p:extLst>
      <p:ext uri="{BB962C8B-B14F-4D97-AF65-F5344CB8AC3E}">
        <p14:creationId xmlns="" xmlns:p14="http://schemas.microsoft.com/office/powerpoint/2010/main" val="30203055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Рябина весной</a:t>
            </a:r>
            <a:endParaRPr lang="ru-RU" b="1" dirty="0"/>
          </a:p>
        </p:txBody>
      </p:sp>
      <p:pic>
        <p:nvPicPr>
          <p:cNvPr id="4" name="Объект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2852382" y="2133599"/>
            <a:ext cx="8229599" cy="4553803"/>
          </a:xfrm>
        </p:spPr>
      </p:pic>
    </p:spTree>
    <p:extLst>
      <p:ext uri="{BB962C8B-B14F-4D97-AF65-F5344CB8AC3E}">
        <p14:creationId xmlns="" xmlns:p14="http://schemas.microsoft.com/office/powerpoint/2010/main" val="213085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Рябина летом</a:t>
            </a:r>
            <a:endParaRPr lang="ru-RU" b="1" dirty="0"/>
          </a:p>
        </p:txBody>
      </p:sp>
      <p:pic>
        <p:nvPicPr>
          <p:cNvPr id="4" name="Объект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3848669" y="1624084"/>
            <a:ext cx="6714697" cy="4749420"/>
          </a:xfrm>
        </p:spPr>
      </p:pic>
    </p:spTree>
    <p:extLst>
      <p:ext uri="{BB962C8B-B14F-4D97-AF65-F5344CB8AC3E}">
        <p14:creationId xmlns="" xmlns:p14="http://schemas.microsoft.com/office/powerpoint/2010/main" val="915200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Рябина зимой</a:t>
            </a:r>
            <a:endParaRPr lang="ru-RU" b="1" dirty="0"/>
          </a:p>
        </p:txBody>
      </p:sp>
      <p:pic>
        <p:nvPicPr>
          <p:cNvPr id="4" name="Объект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3780430" y="1905000"/>
            <a:ext cx="6851176" cy="4591334"/>
          </a:xfrm>
        </p:spPr>
      </p:pic>
    </p:spTree>
    <p:extLst>
      <p:ext uri="{BB962C8B-B14F-4D97-AF65-F5344CB8AC3E}">
        <p14:creationId xmlns="" xmlns:p14="http://schemas.microsoft.com/office/powerpoint/2010/main" val="3597424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070745" y="314662"/>
            <a:ext cx="7545739" cy="935037"/>
          </a:xfrm>
        </p:spPr>
        <p:txBody>
          <a:bodyPr/>
          <a:lstStyle/>
          <a:p>
            <a:pPr eaLnBrk="1" hangingPunct="1"/>
            <a:r>
              <a:rPr lang="ru-RU" sz="3400" b="1" dirty="0">
                <a:solidFill>
                  <a:schemeClr val="tx1"/>
                </a:solidFill>
              </a:rPr>
              <a:t>Корни с безударными гласными</a:t>
            </a:r>
          </a:p>
        </p:txBody>
      </p:sp>
      <p:sp>
        <p:nvSpPr>
          <p:cNvPr id="4099" name="Rectangle 3"/>
          <p:cNvSpPr>
            <a:spLocks noGrp="1" noChangeArrowheads="1"/>
          </p:cNvSpPr>
          <p:nvPr>
            <p:ph idx="1"/>
          </p:nvPr>
        </p:nvSpPr>
        <p:spPr>
          <a:xfrm>
            <a:off x="3200753" y="1535303"/>
            <a:ext cx="7772400" cy="4141787"/>
          </a:xfrm>
          <a:ln w="38100">
            <a:solidFill>
              <a:schemeClr val="bg2"/>
            </a:solidFill>
            <a:miter lim="800000"/>
            <a:headEnd/>
            <a:tailEnd/>
          </a:ln>
        </p:spPr>
        <p:txBody>
          <a:bodyPr>
            <a:normAutofit lnSpcReduction="10000"/>
          </a:bodyPr>
          <a:lstStyle/>
          <a:p>
            <a:pPr marL="609600" indent="-609600">
              <a:buFontTx/>
              <a:buAutoNum type="arabicPeriod"/>
            </a:pPr>
            <a:endParaRPr lang="ru-RU" sz="2400" b="1"/>
          </a:p>
          <a:p>
            <a:pPr marL="609600" indent="-609600">
              <a:buFontTx/>
              <a:buAutoNum type="arabicPeriod"/>
            </a:pPr>
            <a:r>
              <a:rPr lang="ru-RU" sz="2400" b="1"/>
              <a:t>Если </a:t>
            </a:r>
            <a:r>
              <a:rPr lang="ru-RU" sz="2400" b="1" i="1">
                <a:solidFill>
                  <a:schemeClr val="accent2"/>
                </a:solidFill>
              </a:rPr>
              <a:t>безударные</a:t>
            </a:r>
            <a:r>
              <a:rPr lang="ru-RU" sz="2400" b="1">
                <a:solidFill>
                  <a:schemeClr val="accent2"/>
                </a:solidFill>
              </a:rPr>
              <a:t> </a:t>
            </a:r>
            <a:r>
              <a:rPr lang="ru-RU" sz="2400" b="1"/>
              <a:t>гласные в корне </a:t>
            </a:r>
            <a:r>
              <a:rPr lang="ru-RU" sz="2400" b="1">
                <a:solidFill>
                  <a:srgbClr val="FF0000"/>
                </a:solidFill>
              </a:rPr>
              <a:t>проверяются </a:t>
            </a:r>
            <a:r>
              <a:rPr lang="ru-RU" sz="2400" b="1" u="sng">
                <a:solidFill>
                  <a:srgbClr val="FF0000"/>
                </a:solidFill>
              </a:rPr>
              <a:t>ударением</a:t>
            </a:r>
            <a:r>
              <a:rPr lang="ru-RU" sz="2400" b="1" i="1"/>
              <a:t>,</a:t>
            </a:r>
            <a:r>
              <a:rPr lang="ru-RU" sz="2400" b="1" i="1">
                <a:solidFill>
                  <a:schemeClr val="accent2"/>
                </a:solidFill>
              </a:rPr>
              <a:t> </a:t>
            </a:r>
            <a:r>
              <a:rPr lang="ru-RU" sz="2400" b="1"/>
              <a:t>то следует:</a:t>
            </a:r>
          </a:p>
          <a:p>
            <a:pPr marL="609600" indent="-609600">
              <a:buNone/>
            </a:pPr>
            <a:r>
              <a:rPr lang="ru-RU" sz="2400" b="1"/>
              <a:t> - определить значение слова (или корня);</a:t>
            </a:r>
          </a:p>
          <a:p>
            <a:pPr marL="609600" indent="-609600">
              <a:buNone/>
            </a:pPr>
            <a:r>
              <a:rPr lang="ru-RU" sz="2400" b="1"/>
              <a:t> - подобрать к нему </a:t>
            </a:r>
            <a:r>
              <a:rPr lang="ru-RU" sz="2400" b="1" i="1">
                <a:solidFill>
                  <a:schemeClr val="accent2"/>
                </a:solidFill>
              </a:rPr>
              <a:t>другую форму</a:t>
            </a:r>
            <a:r>
              <a:rPr lang="ru-RU" sz="2400" b="1"/>
              <a:t> слова или</a:t>
            </a:r>
          </a:p>
          <a:p>
            <a:pPr marL="609600" indent="-609600">
              <a:buNone/>
            </a:pPr>
            <a:r>
              <a:rPr lang="ru-RU" sz="2400" b="1" i="1">
                <a:solidFill>
                  <a:schemeClr val="accent2"/>
                </a:solidFill>
              </a:rPr>
              <a:t>однокоренное</a:t>
            </a:r>
            <a:r>
              <a:rPr lang="ru-RU" sz="2400" b="1"/>
              <a:t> так, чтобы безударный гласный</a:t>
            </a:r>
          </a:p>
          <a:p>
            <a:pPr marL="609600" indent="-609600">
              <a:buNone/>
            </a:pPr>
            <a:r>
              <a:rPr lang="ru-RU" sz="2400" b="1">
                <a:solidFill>
                  <a:schemeClr val="hlink"/>
                </a:solidFill>
              </a:rPr>
              <a:t>оказался </a:t>
            </a:r>
            <a:r>
              <a:rPr lang="ru-RU" sz="2400" b="1">
                <a:solidFill>
                  <a:srgbClr val="FF0000"/>
                </a:solidFill>
              </a:rPr>
              <a:t>под ударением</a:t>
            </a:r>
            <a:r>
              <a:rPr lang="ru-RU" sz="2400" b="1"/>
              <a:t>:</a:t>
            </a:r>
          </a:p>
          <a:p>
            <a:pPr marL="609600" indent="-609600" algn="ctr">
              <a:buNone/>
            </a:pPr>
            <a:r>
              <a:rPr lang="ru-RU" sz="2400" b="1" i="1"/>
              <a:t>тр</a:t>
            </a:r>
            <a:r>
              <a:rPr lang="ru-RU" sz="2400" b="1" i="1">
                <a:solidFill>
                  <a:schemeClr val="accent2"/>
                </a:solidFill>
              </a:rPr>
              <a:t>о</a:t>
            </a:r>
            <a:r>
              <a:rPr lang="ru-RU" sz="2400" b="1" i="1"/>
              <a:t>пинка – тр</a:t>
            </a:r>
            <a:r>
              <a:rPr lang="ru-RU" sz="2400" b="1" i="1">
                <a:solidFill>
                  <a:schemeClr val="hlink"/>
                </a:solidFill>
              </a:rPr>
              <a:t>о</a:t>
            </a:r>
            <a:r>
              <a:rPr lang="ru-RU" sz="2400" b="1" i="1"/>
              <a:t>пка, л</a:t>
            </a:r>
            <a:r>
              <a:rPr lang="ru-RU" sz="2400" b="1" i="1">
                <a:solidFill>
                  <a:schemeClr val="accent2"/>
                </a:solidFill>
              </a:rPr>
              <a:t>и</a:t>
            </a:r>
            <a:r>
              <a:rPr lang="ru-RU" sz="2400" b="1" i="1"/>
              <a:t>сточек – л</a:t>
            </a:r>
            <a:r>
              <a:rPr lang="ru-RU" sz="2400" b="1" i="1">
                <a:solidFill>
                  <a:schemeClr val="hlink"/>
                </a:solidFill>
              </a:rPr>
              <a:t>и</a:t>
            </a:r>
            <a:r>
              <a:rPr lang="ru-RU" sz="2400" b="1" i="1"/>
              <a:t>ст, </a:t>
            </a:r>
          </a:p>
          <a:p>
            <a:pPr marL="609600" indent="-609600" algn="ctr">
              <a:buNone/>
            </a:pPr>
            <a:r>
              <a:rPr lang="ru-RU" sz="2400" b="1" i="1"/>
              <a:t>в</a:t>
            </a:r>
            <a:r>
              <a:rPr lang="ru-RU" sz="2400" b="1" i="1">
                <a:solidFill>
                  <a:schemeClr val="accent2"/>
                </a:solidFill>
              </a:rPr>
              <a:t>о</a:t>
            </a:r>
            <a:r>
              <a:rPr lang="ru-RU" sz="2400" b="1" i="1"/>
              <a:t>да – в</a:t>
            </a:r>
            <a:r>
              <a:rPr lang="ru-RU" sz="2400" b="1" i="1">
                <a:solidFill>
                  <a:schemeClr val="hlink"/>
                </a:solidFill>
              </a:rPr>
              <a:t>о</a:t>
            </a:r>
            <a:r>
              <a:rPr lang="ru-RU" sz="2400" b="1" i="1"/>
              <a:t>ды,</a:t>
            </a:r>
            <a:endParaRPr lang="ru-RU" sz="2400" b="1" i="1">
              <a:solidFill>
                <a:schemeClr val="accent2"/>
              </a:solidFill>
            </a:endParaRPr>
          </a:p>
        </p:txBody>
      </p:sp>
    </p:spTree>
    <p:extLst>
      <p:ext uri="{BB962C8B-B14F-4D97-AF65-F5344CB8AC3E}">
        <p14:creationId xmlns="" xmlns:p14="http://schemas.microsoft.com/office/powerpoint/2010/main" val="3432565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08214" y="404814"/>
            <a:ext cx="8459787" cy="941387"/>
          </a:xfrm>
        </p:spPr>
        <p:txBody>
          <a:bodyPr/>
          <a:lstStyle/>
          <a:p>
            <a:pPr eaLnBrk="1" hangingPunct="1"/>
            <a:r>
              <a:rPr lang="ru-RU" sz="3400" b="1" dirty="0">
                <a:solidFill>
                  <a:schemeClr val="tx1"/>
                </a:solidFill>
              </a:rPr>
              <a:t>Корни с безударными гласными</a:t>
            </a:r>
          </a:p>
        </p:txBody>
      </p:sp>
      <p:sp>
        <p:nvSpPr>
          <p:cNvPr id="5123" name="Rectangle 3"/>
          <p:cNvSpPr>
            <a:spLocks noGrp="1" noChangeArrowheads="1"/>
          </p:cNvSpPr>
          <p:nvPr>
            <p:ph idx="1"/>
          </p:nvPr>
        </p:nvSpPr>
        <p:spPr>
          <a:xfrm>
            <a:off x="2642611" y="1346201"/>
            <a:ext cx="8596668" cy="4695161"/>
          </a:xfrm>
          <a:ln w="38100">
            <a:solidFill>
              <a:schemeClr val="bg2"/>
            </a:solidFill>
            <a:miter lim="800000"/>
            <a:headEnd/>
            <a:tailEnd/>
          </a:ln>
        </p:spPr>
        <p:txBody>
          <a:bodyPr/>
          <a:lstStyle/>
          <a:p>
            <a:pPr marL="609600" indent="-609600">
              <a:buClr>
                <a:schemeClr val="tx1"/>
              </a:buClr>
              <a:buFontTx/>
              <a:buAutoNum type="arabicPeriod" startAt="2"/>
            </a:pPr>
            <a:endParaRPr lang="ru-RU" sz="2000" b="1" dirty="0"/>
          </a:p>
          <a:p>
            <a:pPr marL="609600" indent="-609600">
              <a:buClr>
                <a:schemeClr val="tx1"/>
              </a:buClr>
              <a:buFontTx/>
              <a:buAutoNum type="arabicPeriod" startAt="2"/>
            </a:pPr>
            <a:r>
              <a:rPr lang="ru-RU" sz="2000" b="1" dirty="0"/>
              <a:t>Если </a:t>
            </a:r>
            <a:r>
              <a:rPr lang="ru-RU" sz="2000" b="1" dirty="0">
                <a:solidFill>
                  <a:schemeClr val="accent2"/>
                </a:solidFill>
              </a:rPr>
              <a:t>безударные</a:t>
            </a:r>
            <a:r>
              <a:rPr lang="ru-RU" sz="2000" b="1" dirty="0"/>
              <a:t> гласные в корне </a:t>
            </a:r>
          </a:p>
          <a:p>
            <a:pPr marL="609600" indent="-609600">
              <a:buNone/>
            </a:pPr>
            <a:r>
              <a:rPr lang="ru-RU" sz="2000" b="1" dirty="0">
                <a:solidFill>
                  <a:srgbClr val="FF0000"/>
                </a:solidFill>
              </a:rPr>
              <a:t>     непроверяемые</a:t>
            </a:r>
            <a:r>
              <a:rPr lang="ru-RU" sz="2000" b="1" dirty="0"/>
              <a:t>,</a:t>
            </a:r>
            <a:r>
              <a:rPr lang="ru-RU" sz="2000" b="1" dirty="0">
                <a:solidFill>
                  <a:srgbClr val="FF0000"/>
                </a:solidFill>
              </a:rPr>
              <a:t> </a:t>
            </a:r>
            <a:r>
              <a:rPr lang="ru-RU" sz="2000" b="1" dirty="0"/>
              <a:t>следует  проверить</a:t>
            </a:r>
          </a:p>
          <a:p>
            <a:pPr marL="609600" indent="-609600">
              <a:buNone/>
            </a:pPr>
            <a:r>
              <a:rPr lang="ru-RU" sz="2000" b="1" dirty="0"/>
              <a:t>     написание</a:t>
            </a:r>
            <a:r>
              <a:rPr lang="ru-RU" sz="2000" b="1" i="1" dirty="0"/>
              <a:t> </a:t>
            </a:r>
            <a:r>
              <a:rPr lang="ru-RU" sz="2000" b="1" dirty="0">
                <a:solidFill>
                  <a:srgbClr val="FF0000"/>
                </a:solidFill>
              </a:rPr>
              <a:t>по словарю</a:t>
            </a:r>
            <a:r>
              <a:rPr lang="ru-RU" sz="2000" b="1" dirty="0"/>
              <a:t>:</a:t>
            </a:r>
            <a:r>
              <a:rPr lang="ru-RU" sz="2000" b="1" dirty="0">
                <a:solidFill>
                  <a:srgbClr val="FF0000"/>
                </a:solidFill>
              </a:rPr>
              <a:t> </a:t>
            </a:r>
          </a:p>
          <a:p>
            <a:pPr marL="609600" indent="-609600" algn="ctr">
              <a:buNone/>
            </a:pPr>
            <a:r>
              <a:rPr lang="ru-RU" sz="2000" b="1" i="1" dirty="0"/>
              <a:t>инт</a:t>
            </a:r>
            <a:r>
              <a:rPr lang="ru-RU" sz="2000" b="1" i="1" dirty="0">
                <a:solidFill>
                  <a:schemeClr val="accent2"/>
                </a:solidFill>
              </a:rPr>
              <a:t>е</a:t>
            </a:r>
            <a:r>
              <a:rPr lang="ru-RU" sz="2000" b="1" i="1" dirty="0"/>
              <a:t>лл</a:t>
            </a:r>
            <a:r>
              <a:rPr lang="ru-RU" sz="2000" b="1" i="1" dirty="0">
                <a:solidFill>
                  <a:schemeClr val="accent2"/>
                </a:solidFill>
              </a:rPr>
              <a:t>и</a:t>
            </a:r>
            <a:r>
              <a:rPr lang="ru-RU" sz="2000" b="1" i="1" dirty="0"/>
              <a:t>гент, прив</a:t>
            </a:r>
            <a:r>
              <a:rPr lang="ru-RU" sz="2000" b="1" i="1" dirty="0">
                <a:solidFill>
                  <a:schemeClr val="accent2"/>
                </a:solidFill>
              </a:rPr>
              <a:t>и</a:t>
            </a:r>
            <a:r>
              <a:rPr lang="ru-RU" sz="2000" b="1" i="1" dirty="0"/>
              <a:t>легия, инц</a:t>
            </a:r>
            <a:r>
              <a:rPr lang="ru-RU" sz="2000" b="1" i="1" dirty="0">
                <a:solidFill>
                  <a:schemeClr val="accent2"/>
                </a:solidFill>
              </a:rPr>
              <a:t>и</a:t>
            </a:r>
            <a:r>
              <a:rPr lang="ru-RU" sz="2000" b="1" i="1" dirty="0"/>
              <a:t>дент</a:t>
            </a:r>
            <a:r>
              <a:rPr lang="ru-RU" sz="2000" b="1" dirty="0"/>
              <a:t>. </a:t>
            </a:r>
          </a:p>
          <a:p>
            <a:pPr marL="609600" indent="-609600">
              <a:buNone/>
            </a:pPr>
            <a:endParaRPr lang="ru-RU" sz="2000" b="1" dirty="0"/>
          </a:p>
          <a:p>
            <a:pPr marL="609600" indent="-609600">
              <a:buClr>
                <a:schemeClr val="tx1"/>
              </a:buClr>
              <a:buFontTx/>
              <a:buAutoNum type="arabicPeriod" startAt="3"/>
            </a:pPr>
            <a:r>
              <a:rPr lang="ru-RU" sz="2000" b="1" dirty="0"/>
              <a:t>Если </a:t>
            </a:r>
            <a:r>
              <a:rPr lang="ru-RU" sz="2000" b="1" dirty="0">
                <a:solidFill>
                  <a:schemeClr val="accent2"/>
                </a:solidFill>
              </a:rPr>
              <a:t>безударные</a:t>
            </a:r>
            <a:r>
              <a:rPr lang="ru-RU" sz="2000" b="1" dirty="0"/>
              <a:t> гласные в корне </a:t>
            </a:r>
            <a:r>
              <a:rPr lang="ru-RU" sz="2000" b="1" dirty="0">
                <a:solidFill>
                  <a:srgbClr val="FF0000"/>
                </a:solidFill>
              </a:rPr>
              <a:t>чередующиеся</a:t>
            </a:r>
            <a:r>
              <a:rPr lang="ru-RU" sz="2000" b="1" i="1" dirty="0"/>
              <a:t>,</a:t>
            </a:r>
            <a:r>
              <a:rPr lang="ru-RU" sz="2000" b="1" i="1" dirty="0">
                <a:solidFill>
                  <a:schemeClr val="accent2"/>
                </a:solidFill>
              </a:rPr>
              <a:t> </a:t>
            </a:r>
            <a:r>
              <a:rPr lang="ru-RU" sz="2000" b="1" dirty="0"/>
              <a:t>необходимо</a:t>
            </a:r>
            <a:r>
              <a:rPr lang="ru-RU" sz="2000" b="1" i="1" dirty="0"/>
              <a:t> </a:t>
            </a:r>
            <a:r>
              <a:rPr lang="ru-RU" sz="2000" b="1" dirty="0"/>
              <a:t>вспомнить условия выбора гласной в корне:</a:t>
            </a:r>
          </a:p>
          <a:p>
            <a:pPr marL="609600" indent="-609600" algn="ctr">
              <a:buNone/>
            </a:pPr>
            <a:r>
              <a:rPr lang="ru-RU" sz="2000" b="1" i="1" dirty="0"/>
              <a:t>со</a:t>
            </a:r>
            <a:r>
              <a:rPr lang="ru-RU" sz="2000" b="1" i="1" dirty="0">
                <a:solidFill>
                  <a:schemeClr val="accent2"/>
                </a:solidFill>
              </a:rPr>
              <a:t>бир</a:t>
            </a:r>
            <a:r>
              <a:rPr lang="ru-RU" sz="2000" b="1" i="1" dirty="0">
                <a:solidFill>
                  <a:srgbClr val="FF0000"/>
                </a:solidFill>
              </a:rPr>
              <a:t>а</a:t>
            </a:r>
            <a:r>
              <a:rPr lang="ru-RU" sz="2000" b="1" i="1" dirty="0"/>
              <a:t>ть, </a:t>
            </a:r>
            <a:r>
              <a:rPr lang="ru-RU" sz="2000" b="1" i="1" dirty="0">
                <a:solidFill>
                  <a:schemeClr val="accent2"/>
                </a:solidFill>
              </a:rPr>
              <a:t>кас</a:t>
            </a:r>
            <a:r>
              <a:rPr lang="ru-RU" sz="2000" b="1" i="1" dirty="0">
                <a:solidFill>
                  <a:srgbClr val="FF0000"/>
                </a:solidFill>
              </a:rPr>
              <a:t>а</a:t>
            </a:r>
            <a:r>
              <a:rPr lang="ru-RU" sz="2000" b="1" i="1" dirty="0"/>
              <a:t>ться, </a:t>
            </a:r>
            <a:r>
              <a:rPr lang="ru-RU" sz="2000" b="1" i="1" dirty="0">
                <a:solidFill>
                  <a:schemeClr val="accent2"/>
                </a:solidFill>
              </a:rPr>
              <a:t>ра</a:t>
            </a:r>
            <a:r>
              <a:rPr lang="ru-RU" sz="2000" b="1" i="1" u="sng" dirty="0">
                <a:solidFill>
                  <a:schemeClr val="accent2"/>
                </a:solidFill>
              </a:rPr>
              <a:t>ст</a:t>
            </a:r>
            <a:r>
              <a:rPr lang="ru-RU" sz="2000" b="1" i="1" dirty="0"/>
              <a:t>ет, распо</a:t>
            </a:r>
            <a:r>
              <a:rPr lang="ru-RU" sz="2000" b="1" i="1" dirty="0">
                <a:solidFill>
                  <a:schemeClr val="accent2"/>
                </a:solidFill>
              </a:rPr>
              <a:t>ло</a:t>
            </a:r>
            <a:r>
              <a:rPr lang="ru-RU" sz="2000" b="1" i="1" u="sng" dirty="0">
                <a:solidFill>
                  <a:schemeClr val="accent2"/>
                </a:solidFill>
              </a:rPr>
              <a:t>ж</a:t>
            </a:r>
            <a:r>
              <a:rPr lang="ru-RU" sz="2000" b="1" i="1" dirty="0"/>
              <a:t>ить</a:t>
            </a:r>
            <a:endParaRPr lang="ru-RU" sz="2000" b="1" dirty="0">
              <a:solidFill>
                <a:schemeClr val="accent2"/>
              </a:solidFill>
            </a:endParaRPr>
          </a:p>
        </p:txBody>
      </p:sp>
    </p:spTree>
    <p:extLst>
      <p:ext uri="{BB962C8B-B14F-4D97-AF65-F5344CB8AC3E}">
        <p14:creationId xmlns="" xmlns:p14="http://schemas.microsoft.com/office/powerpoint/2010/main" val="1640253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142699" y="260351"/>
            <a:ext cx="8334802" cy="1008063"/>
          </a:xfrm>
        </p:spPr>
        <p:txBody>
          <a:bodyPr>
            <a:normAutofit fontScale="90000"/>
          </a:bodyPr>
          <a:lstStyle/>
          <a:p>
            <a:pPr eaLnBrk="1" hangingPunct="1">
              <a:defRPr/>
            </a:pPr>
            <a:r>
              <a:rPr lang="ru-RU" sz="3400" b="1" dirty="0">
                <a:effectLst>
                  <a:outerShdw blurRad="38100" dist="38100" dir="2700000" algn="tl">
                    <a:srgbClr val="000000"/>
                  </a:outerShdw>
                </a:effectLst>
              </a:rPr>
              <a:t>Корни, выбор гласной в которых зависит от</a:t>
            </a:r>
            <a:r>
              <a:rPr lang="ru-RU" sz="3400" b="1" dirty="0">
                <a:solidFill>
                  <a:srgbClr val="0000FF"/>
                </a:solidFill>
                <a:effectLst>
                  <a:outerShdw blurRad="38100" dist="38100" dir="2700000" algn="tl">
                    <a:srgbClr val="000000"/>
                  </a:outerShdw>
                </a:effectLst>
              </a:rPr>
              <a:t> </a:t>
            </a:r>
            <a:r>
              <a:rPr lang="ru-RU" sz="3400" b="1" dirty="0">
                <a:solidFill>
                  <a:srgbClr val="FF0000"/>
                </a:solidFill>
                <a:effectLst>
                  <a:outerShdw blurRad="38100" dist="38100" dir="2700000" algn="tl">
                    <a:srgbClr val="000000"/>
                  </a:outerShdw>
                </a:effectLst>
              </a:rPr>
              <a:t>суффикса</a:t>
            </a:r>
            <a:r>
              <a:rPr lang="ru-RU" sz="3400" b="1" dirty="0">
                <a:solidFill>
                  <a:srgbClr val="0000FF"/>
                </a:solidFill>
                <a:effectLst>
                  <a:outerShdw blurRad="38100" dist="38100" dir="2700000" algn="tl">
                    <a:srgbClr val="000000"/>
                  </a:outerShdw>
                </a:effectLst>
              </a:rPr>
              <a:t>  </a:t>
            </a:r>
            <a:r>
              <a:rPr lang="ru-RU" sz="3400" b="1" dirty="0">
                <a:solidFill>
                  <a:srgbClr val="FF0000"/>
                </a:solidFill>
                <a:effectLst>
                  <a:outerShdw blurRad="38100" dist="38100" dir="2700000" algn="tl">
                    <a:srgbClr val="000000"/>
                  </a:outerShdw>
                </a:effectLst>
              </a:rPr>
              <a:t>А</a:t>
            </a:r>
          </a:p>
        </p:txBody>
      </p:sp>
      <p:sp>
        <p:nvSpPr>
          <p:cNvPr id="8195" name="Rectangle 3"/>
          <p:cNvSpPr>
            <a:spLocks noGrp="1" noChangeArrowheads="1"/>
          </p:cNvSpPr>
          <p:nvPr>
            <p:ph idx="1"/>
          </p:nvPr>
        </p:nvSpPr>
        <p:spPr>
          <a:xfrm>
            <a:off x="2351088" y="1600200"/>
            <a:ext cx="7632700" cy="4781550"/>
          </a:xfrm>
          <a:ln w="38100">
            <a:solidFill>
              <a:schemeClr val="tx2"/>
            </a:solidFill>
            <a:miter lim="800000"/>
            <a:headEnd/>
            <a:tailEnd/>
          </a:ln>
        </p:spPr>
        <p:txBody>
          <a:bodyPr/>
          <a:lstStyle/>
          <a:p>
            <a:pPr marL="609600" indent="-609600">
              <a:buClr>
                <a:schemeClr val="tx1"/>
              </a:buClr>
            </a:pPr>
            <a:r>
              <a:rPr lang="ru-RU" dirty="0" smtClean="0"/>
              <a:t>      </a:t>
            </a:r>
            <a:r>
              <a:rPr lang="ru-RU" b="1" dirty="0" smtClean="0"/>
              <a:t>- </a:t>
            </a:r>
            <a:r>
              <a:rPr lang="ru-RU" b="1" dirty="0" err="1" smtClean="0">
                <a:solidFill>
                  <a:schemeClr val="accent2"/>
                </a:solidFill>
              </a:rPr>
              <a:t>б</a:t>
            </a:r>
            <a:r>
              <a:rPr lang="ru-RU" b="1" dirty="0" err="1" smtClean="0">
                <a:solidFill>
                  <a:srgbClr val="FF0000"/>
                </a:solidFill>
              </a:rPr>
              <a:t>е</a:t>
            </a:r>
            <a:r>
              <a:rPr lang="ru-RU" b="1" dirty="0" err="1" smtClean="0">
                <a:solidFill>
                  <a:schemeClr val="accent2"/>
                </a:solidFill>
              </a:rPr>
              <a:t>р</a:t>
            </a:r>
            <a:r>
              <a:rPr lang="ru-RU" b="1" dirty="0" smtClean="0"/>
              <a:t> -</a:t>
            </a:r>
            <a:r>
              <a:rPr lang="ru-RU" dirty="0" smtClean="0"/>
              <a:t>                </a:t>
            </a:r>
            <a:r>
              <a:rPr lang="ru-RU" b="1" dirty="0" smtClean="0"/>
              <a:t>- </a:t>
            </a:r>
            <a:r>
              <a:rPr lang="ru-RU" b="1" dirty="0" err="1" smtClean="0">
                <a:solidFill>
                  <a:schemeClr val="accent2"/>
                </a:solidFill>
              </a:rPr>
              <a:t>б</a:t>
            </a:r>
            <a:r>
              <a:rPr lang="ru-RU" b="1" dirty="0" err="1" smtClean="0">
                <a:solidFill>
                  <a:srgbClr val="FF0000"/>
                </a:solidFill>
              </a:rPr>
              <a:t>и</a:t>
            </a:r>
            <a:r>
              <a:rPr lang="ru-RU" b="1" dirty="0" err="1" smtClean="0">
                <a:solidFill>
                  <a:schemeClr val="accent2"/>
                </a:solidFill>
              </a:rPr>
              <a:t>р</a:t>
            </a:r>
            <a:r>
              <a:rPr lang="ru-RU" b="1" dirty="0" smtClean="0"/>
              <a:t> -</a:t>
            </a:r>
            <a:r>
              <a:rPr lang="ru-RU" dirty="0" smtClean="0"/>
              <a:t>                                   </a:t>
            </a:r>
          </a:p>
          <a:p>
            <a:pPr marL="609600" indent="-609600">
              <a:buClr>
                <a:schemeClr val="tx1"/>
              </a:buClr>
            </a:pPr>
            <a:r>
              <a:rPr lang="ru-RU" dirty="0" smtClean="0"/>
              <a:t>      </a:t>
            </a:r>
            <a:r>
              <a:rPr lang="ru-RU" b="1" dirty="0" smtClean="0"/>
              <a:t>- </a:t>
            </a:r>
            <a:r>
              <a:rPr lang="ru-RU" b="1" dirty="0" smtClean="0">
                <a:solidFill>
                  <a:schemeClr val="accent2"/>
                </a:solidFill>
              </a:rPr>
              <a:t>п</a:t>
            </a:r>
            <a:r>
              <a:rPr lang="ru-RU" b="1" dirty="0" smtClean="0">
                <a:solidFill>
                  <a:srgbClr val="FF0000"/>
                </a:solidFill>
              </a:rPr>
              <a:t>е</a:t>
            </a:r>
            <a:r>
              <a:rPr lang="ru-RU" b="1" dirty="0" smtClean="0">
                <a:solidFill>
                  <a:schemeClr val="accent2"/>
                </a:solidFill>
              </a:rPr>
              <a:t>р</a:t>
            </a:r>
            <a:r>
              <a:rPr lang="ru-RU" b="1" dirty="0" smtClean="0"/>
              <a:t> -</a:t>
            </a:r>
            <a:r>
              <a:rPr lang="ru-RU" dirty="0" smtClean="0"/>
              <a:t>                </a:t>
            </a:r>
            <a:r>
              <a:rPr lang="ru-RU" b="1" dirty="0" smtClean="0"/>
              <a:t>- </a:t>
            </a:r>
            <a:r>
              <a:rPr lang="ru-RU" b="1" dirty="0" smtClean="0">
                <a:solidFill>
                  <a:schemeClr val="accent2"/>
                </a:solidFill>
              </a:rPr>
              <a:t>п</a:t>
            </a:r>
            <a:r>
              <a:rPr lang="ru-RU" b="1" dirty="0" smtClean="0">
                <a:solidFill>
                  <a:srgbClr val="FF0000"/>
                </a:solidFill>
              </a:rPr>
              <a:t>и</a:t>
            </a:r>
            <a:r>
              <a:rPr lang="ru-RU" b="1" dirty="0" smtClean="0">
                <a:solidFill>
                  <a:schemeClr val="accent2"/>
                </a:solidFill>
              </a:rPr>
              <a:t>р</a:t>
            </a:r>
            <a:r>
              <a:rPr lang="ru-RU" b="1" dirty="0" smtClean="0"/>
              <a:t> -</a:t>
            </a:r>
            <a:r>
              <a:rPr lang="ru-RU" dirty="0" smtClean="0"/>
              <a:t>    </a:t>
            </a:r>
          </a:p>
          <a:p>
            <a:pPr marL="609600" indent="-609600">
              <a:buClr>
                <a:schemeClr val="tx1"/>
              </a:buClr>
            </a:pPr>
            <a:r>
              <a:rPr lang="ru-RU" dirty="0" smtClean="0"/>
              <a:t>      </a:t>
            </a:r>
            <a:r>
              <a:rPr lang="ru-RU" b="1" dirty="0" smtClean="0"/>
              <a:t>- </a:t>
            </a:r>
            <a:r>
              <a:rPr lang="ru-RU" b="1" dirty="0" smtClean="0">
                <a:solidFill>
                  <a:schemeClr val="accent2"/>
                </a:solidFill>
              </a:rPr>
              <a:t>д</a:t>
            </a:r>
            <a:r>
              <a:rPr lang="ru-RU" b="1" dirty="0" smtClean="0">
                <a:solidFill>
                  <a:srgbClr val="FF0000"/>
                </a:solidFill>
              </a:rPr>
              <a:t>е</a:t>
            </a:r>
            <a:r>
              <a:rPr lang="ru-RU" b="1" dirty="0" smtClean="0">
                <a:solidFill>
                  <a:schemeClr val="accent2"/>
                </a:solidFill>
              </a:rPr>
              <a:t>р</a:t>
            </a:r>
            <a:r>
              <a:rPr lang="ru-RU" b="1" dirty="0" smtClean="0"/>
              <a:t> -</a:t>
            </a:r>
            <a:r>
              <a:rPr lang="ru-RU" dirty="0" smtClean="0"/>
              <a:t>                </a:t>
            </a:r>
            <a:r>
              <a:rPr lang="ru-RU" b="1" dirty="0" smtClean="0"/>
              <a:t>- </a:t>
            </a:r>
            <a:r>
              <a:rPr lang="ru-RU" b="1" dirty="0" err="1" smtClean="0">
                <a:solidFill>
                  <a:schemeClr val="accent2"/>
                </a:solidFill>
              </a:rPr>
              <a:t>д</a:t>
            </a:r>
            <a:r>
              <a:rPr lang="ru-RU" b="1" dirty="0" err="1" smtClean="0">
                <a:solidFill>
                  <a:srgbClr val="FF0000"/>
                </a:solidFill>
              </a:rPr>
              <a:t>и</a:t>
            </a:r>
            <a:r>
              <a:rPr lang="ru-RU" b="1" dirty="0" err="1" smtClean="0">
                <a:solidFill>
                  <a:schemeClr val="accent2"/>
                </a:solidFill>
              </a:rPr>
              <a:t>р</a:t>
            </a:r>
            <a:r>
              <a:rPr lang="ru-RU" b="1" dirty="0" smtClean="0"/>
              <a:t> -</a:t>
            </a:r>
            <a:r>
              <a:rPr lang="ru-RU" dirty="0" smtClean="0"/>
              <a:t>                         </a:t>
            </a:r>
          </a:p>
          <a:p>
            <a:pPr marL="609600" indent="-609600">
              <a:buClr>
                <a:schemeClr val="tx1"/>
              </a:buClr>
            </a:pPr>
            <a:r>
              <a:rPr lang="ru-RU" dirty="0" smtClean="0"/>
              <a:t>      </a:t>
            </a:r>
            <a:r>
              <a:rPr lang="ru-RU" b="1" dirty="0" smtClean="0"/>
              <a:t>- </a:t>
            </a:r>
            <a:r>
              <a:rPr lang="ru-RU" b="1" dirty="0" smtClean="0">
                <a:solidFill>
                  <a:schemeClr val="accent2"/>
                </a:solidFill>
              </a:rPr>
              <a:t>т</a:t>
            </a:r>
            <a:r>
              <a:rPr lang="ru-RU" b="1" dirty="0" smtClean="0">
                <a:solidFill>
                  <a:srgbClr val="FF0000"/>
                </a:solidFill>
              </a:rPr>
              <a:t>е</a:t>
            </a:r>
            <a:r>
              <a:rPr lang="ru-RU" b="1" dirty="0" smtClean="0">
                <a:solidFill>
                  <a:schemeClr val="accent2"/>
                </a:solidFill>
              </a:rPr>
              <a:t>р</a:t>
            </a:r>
            <a:r>
              <a:rPr lang="ru-RU" b="1" dirty="0" smtClean="0"/>
              <a:t> -</a:t>
            </a:r>
            <a:r>
              <a:rPr lang="ru-RU" dirty="0" smtClean="0"/>
              <a:t>                 </a:t>
            </a:r>
            <a:r>
              <a:rPr lang="ru-RU" b="1" dirty="0" smtClean="0"/>
              <a:t>- </a:t>
            </a:r>
            <a:r>
              <a:rPr lang="ru-RU" b="1" dirty="0" smtClean="0">
                <a:solidFill>
                  <a:schemeClr val="accent2"/>
                </a:solidFill>
              </a:rPr>
              <a:t>т</a:t>
            </a:r>
            <a:r>
              <a:rPr lang="ru-RU" b="1" dirty="0" smtClean="0">
                <a:solidFill>
                  <a:srgbClr val="FF0000"/>
                </a:solidFill>
              </a:rPr>
              <a:t>и</a:t>
            </a:r>
            <a:r>
              <a:rPr lang="ru-RU" b="1" dirty="0" smtClean="0">
                <a:solidFill>
                  <a:schemeClr val="accent2"/>
                </a:solidFill>
              </a:rPr>
              <a:t>р</a:t>
            </a:r>
            <a:r>
              <a:rPr lang="ru-RU" b="1" dirty="0" smtClean="0"/>
              <a:t> -</a:t>
            </a:r>
            <a:r>
              <a:rPr lang="ru-RU" dirty="0" smtClean="0"/>
              <a:t>                        </a:t>
            </a:r>
          </a:p>
          <a:p>
            <a:pPr marL="609600" indent="-609600">
              <a:buClr>
                <a:schemeClr val="tx1"/>
              </a:buClr>
            </a:pPr>
            <a:r>
              <a:rPr lang="ru-RU" dirty="0" smtClean="0"/>
              <a:t>      </a:t>
            </a:r>
            <a:r>
              <a:rPr lang="ru-RU" b="1" dirty="0" smtClean="0"/>
              <a:t>- </a:t>
            </a:r>
            <a:r>
              <a:rPr lang="ru-RU" b="1" dirty="0" smtClean="0">
                <a:solidFill>
                  <a:schemeClr val="accent2"/>
                </a:solidFill>
              </a:rPr>
              <a:t>ж</a:t>
            </a:r>
            <a:r>
              <a:rPr lang="ru-RU" b="1" dirty="0" smtClean="0">
                <a:solidFill>
                  <a:srgbClr val="FF0000"/>
                </a:solidFill>
              </a:rPr>
              <a:t>е</a:t>
            </a:r>
            <a:r>
              <a:rPr lang="ru-RU" b="1" dirty="0" smtClean="0">
                <a:solidFill>
                  <a:schemeClr val="accent2"/>
                </a:solidFill>
              </a:rPr>
              <a:t>г</a:t>
            </a:r>
            <a:r>
              <a:rPr lang="ru-RU" b="1" dirty="0" smtClean="0"/>
              <a:t> -</a:t>
            </a:r>
            <a:r>
              <a:rPr lang="ru-RU" dirty="0" smtClean="0"/>
              <a:t>                 </a:t>
            </a:r>
            <a:r>
              <a:rPr lang="ru-RU" b="1" dirty="0" smtClean="0"/>
              <a:t>- </a:t>
            </a:r>
            <a:r>
              <a:rPr lang="ru-RU" b="1" dirty="0" smtClean="0">
                <a:solidFill>
                  <a:schemeClr val="accent2"/>
                </a:solidFill>
              </a:rPr>
              <a:t>ж</a:t>
            </a:r>
            <a:r>
              <a:rPr lang="ru-RU" b="1" dirty="0" smtClean="0">
                <a:solidFill>
                  <a:srgbClr val="FF0000"/>
                </a:solidFill>
              </a:rPr>
              <a:t>и</a:t>
            </a:r>
            <a:r>
              <a:rPr lang="ru-RU" b="1" dirty="0" smtClean="0">
                <a:solidFill>
                  <a:schemeClr val="accent2"/>
                </a:solidFill>
              </a:rPr>
              <a:t>г</a:t>
            </a:r>
            <a:r>
              <a:rPr lang="ru-RU" b="1" dirty="0" smtClean="0"/>
              <a:t> -</a:t>
            </a:r>
            <a:r>
              <a:rPr lang="ru-RU" dirty="0" smtClean="0"/>
              <a:t>    </a:t>
            </a:r>
          </a:p>
          <a:p>
            <a:pPr marL="609600" indent="-609600">
              <a:buClr>
                <a:schemeClr val="tx1"/>
              </a:buClr>
            </a:pPr>
            <a:r>
              <a:rPr lang="ru-RU" b="1" dirty="0" smtClean="0"/>
              <a:t>    - </a:t>
            </a:r>
            <a:r>
              <a:rPr lang="ru-RU" b="1" dirty="0" err="1" smtClean="0">
                <a:solidFill>
                  <a:schemeClr val="accent2"/>
                </a:solidFill>
              </a:rPr>
              <a:t>бл</a:t>
            </a:r>
            <a:r>
              <a:rPr lang="ru-RU" b="1" dirty="0" err="1" smtClean="0">
                <a:solidFill>
                  <a:srgbClr val="FF0000"/>
                </a:solidFill>
              </a:rPr>
              <a:t>е</a:t>
            </a:r>
            <a:r>
              <a:rPr lang="ru-RU" b="1" dirty="0" err="1" smtClean="0">
                <a:solidFill>
                  <a:schemeClr val="accent2"/>
                </a:solidFill>
              </a:rPr>
              <a:t>ст</a:t>
            </a:r>
            <a:r>
              <a:rPr lang="ru-RU" b="1" dirty="0" smtClean="0"/>
              <a:t> -</a:t>
            </a:r>
            <a:r>
              <a:rPr lang="ru-RU" dirty="0" smtClean="0"/>
              <a:t>               </a:t>
            </a:r>
            <a:r>
              <a:rPr lang="ru-RU" b="1" dirty="0" smtClean="0"/>
              <a:t>- </a:t>
            </a:r>
            <a:r>
              <a:rPr lang="ru-RU" b="1" dirty="0" err="1" smtClean="0">
                <a:solidFill>
                  <a:schemeClr val="accent2"/>
                </a:solidFill>
              </a:rPr>
              <a:t>бл</a:t>
            </a:r>
            <a:r>
              <a:rPr lang="ru-RU" b="1" dirty="0" err="1" smtClean="0">
                <a:solidFill>
                  <a:srgbClr val="FF0000"/>
                </a:solidFill>
              </a:rPr>
              <a:t>и</a:t>
            </a:r>
            <a:r>
              <a:rPr lang="ru-RU" b="1" dirty="0" err="1" smtClean="0">
                <a:solidFill>
                  <a:schemeClr val="accent2"/>
                </a:solidFill>
              </a:rPr>
              <a:t>ст</a:t>
            </a:r>
            <a:r>
              <a:rPr lang="ru-RU" b="1" dirty="0" smtClean="0"/>
              <a:t> -</a:t>
            </a:r>
            <a:r>
              <a:rPr lang="ru-RU" dirty="0" smtClean="0"/>
              <a:t>                                  </a:t>
            </a:r>
          </a:p>
          <a:p>
            <a:pPr marL="609600" indent="-609600">
              <a:buClr>
                <a:schemeClr val="tx1"/>
              </a:buClr>
            </a:pPr>
            <a:r>
              <a:rPr lang="ru-RU" dirty="0" smtClean="0"/>
              <a:t>      </a:t>
            </a:r>
            <a:r>
              <a:rPr lang="ru-RU" b="1" dirty="0" smtClean="0"/>
              <a:t>- </a:t>
            </a:r>
            <a:r>
              <a:rPr lang="ru-RU" b="1" dirty="0" smtClean="0">
                <a:solidFill>
                  <a:schemeClr val="accent2"/>
                </a:solidFill>
              </a:rPr>
              <a:t>ст</a:t>
            </a:r>
            <a:r>
              <a:rPr lang="ru-RU" b="1" dirty="0" smtClean="0">
                <a:solidFill>
                  <a:srgbClr val="FF0000"/>
                </a:solidFill>
              </a:rPr>
              <a:t>е</a:t>
            </a:r>
            <a:r>
              <a:rPr lang="ru-RU" b="1" dirty="0" smtClean="0">
                <a:solidFill>
                  <a:schemeClr val="accent2"/>
                </a:solidFill>
              </a:rPr>
              <a:t>л</a:t>
            </a:r>
            <a:r>
              <a:rPr lang="ru-RU" b="1" dirty="0" smtClean="0"/>
              <a:t> -</a:t>
            </a:r>
            <a:r>
              <a:rPr lang="ru-RU" dirty="0" smtClean="0"/>
              <a:t>                </a:t>
            </a:r>
            <a:r>
              <a:rPr lang="ru-RU" b="1" dirty="0" smtClean="0"/>
              <a:t>- </a:t>
            </a:r>
            <a:r>
              <a:rPr lang="ru-RU" b="1" dirty="0" err="1" smtClean="0">
                <a:solidFill>
                  <a:schemeClr val="accent2"/>
                </a:solidFill>
              </a:rPr>
              <a:t>ст</a:t>
            </a:r>
            <a:r>
              <a:rPr lang="ru-RU" b="1" dirty="0" err="1" smtClean="0">
                <a:solidFill>
                  <a:srgbClr val="FF0000"/>
                </a:solidFill>
              </a:rPr>
              <a:t>и</a:t>
            </a:r>
            <a:r>
              <a:rPr lang="ru-RU" b="1" dirty="0" err="1" smtClean="0">
                <a:solidFill>
                  <a:schemeClr val="accent2"/>
                </a:solidFill>
              </a:rPr>
              <a:t>л</a:t>
            </a:r>
            <a:r>
              <a:rPr lang="ru-RU" b="1" dirty="0" smtClean="0"/>
              <a:t> -</a:t>
            </a:r>
            <a:r>
              <a:rPr lang="ru-RU" dirty="0" smtClean="0"/>
              <a:t>    </a:t>
            </a:r>
          </a:p>
          <a:p>
            <a:pPr marL="609600" indent="-609600">
              <a:buClr>
                <a:schemeClr val="tx1"/>
              </a:buClr>
            </a:pPr>
            <a:r>
              <a:rPr lang="ru-RU" b="1" dirty="0" smtClean="0"/>
              <a:t>      - </a:t>
            </a:r>
            <a:r>
              <a:rPr lang="ru-RU" b="1" dirty="0" smtClean="0">
                <a:solidFill>
                  <a:schemeClr val="accent2"/>
                </a:solidFill>
              </a:rPr>
              <a:t>м</a:t>
            </a:r>
            <a:r>
              <a:rPr lang="ru-RU" b="1" dirty="0" smtClean="0">
                <a:solidFill>
                  <a:srgbClr val="FF0000"/>
                </a:solidFill>
              </a:rPr>
              <a:t>е</a:t>
            </a:r>
            <a:r>
              <a:rPr lang="ru-RU" b="1" dirty="0" smtClean="0">
                <a:solidFill>
                  <a:schemeClr val="accent2"/>
                </a:solidFill>
              </a:rPr>
              <a:t>р</a:t>
            </a:r>
            <a:r>
              <a:rPr lang="ru-RU" b="1" dirty="0" smtClean="0"/>
              <a:t> -</a:t>
            </a:r>
            <a:r>
              <a:rPr lang="ru-RU" dirty="0" smtClean="0"/>
              <a:t>                 </a:t>
            </a:r>
            <a:r>
              <a:rPr lang="ru-RU" b="1" dirty="0" smtClean="0"/>
              <a:t>- </a:t>
            </a:r>
            <a:r>
              <a:rPr lang="ru-RU" b="1" dirty="0" smtClean="0">
                <a:solidFill>
                  <a:schemeClr val="accent2"/>
                </a:solidFill>
              </a:rPr>
              <a:t>м</a:t>
            </a:r>
            <a:r>
              <a:rPr lang="ru-RU" b="1" dirty="0" smtClean="0">
                <a:solidFill>
                  <a:srgbClr val="FF0000"/>
                </a:solidFill>
              </a:rPr>
              <a:t>и</a:t>
            </a:r>
            <a:r>
              <a:rPr lang="ru-RU" b="1" dirty="0" smtClean="0">
                <a:solidFill>
                  <a:schemeClr val="accent2"/>
                </a:solidFill>
              </a:rPr>
              <a:t>р</a:t>
            </a:r>
            <a:r>
              <a:rPr lang="ru-RU" b="1" dirty="0" smtClean="0"/>
              <a:t> -</a:t>
            </a:r>
            <a:r>
              <a:rPr lang="ru-RU" dirty="0" smtClean="0"/>
              <a:t>    </a:t>
            </a:r>
          </a:p>
          <a:p>
            <a:pPr marL="609600" indent="-609600">
              <a:buClr>
                <a:schemeClr val="tx1"/>
              </a:buClr>
            </a:pPr>
            <a:r>
              <a:rPr lang="ru-RU" dirty="0" smtClean="0"/>
              <a:t>      </a:t>
            </a:r>
            <a:r>
              <a:rPr lang="ru-RU" b="1" dirty="0" smtClean="0"/>
              <a:t>- </a:t>
            </a:r>
            <a:r>
              <a:rPr lang="ru-RU" b="1" dirty="0" smtClean="0">
                <a:solidFill>
                  <a:schemeClr val="accent2"/>
                </a:solidFill>
              </a:rPr>
              <a:t>ч</a:t>
            </a:r>
            <a:r>
              <a:rPr lang="ru-RU" b="1" dirty="0" smtClean="0">
                <a:solidFill>
                  <a:srgbClr val="FF0000"/>
                </a:solidFill>
              </a:rPr>
              <a:t>е</a:t>
            </a:r>
            <a:r>
              <a:rPr lang="ru-RU" b="1" dirty="0" smtClean="0">
                <a:solidFill>
                  <a:schemeClr val="accent2"/>
                </a:solidFill>
              </a:rPr>
              <a:t>т</a:t>
            </a:r>
            <a:r>
              <a:rPr lang="ru-RU" b="1" dirty="0" smtClean="0"/>
              <a:t> -</a:t>
            </a:r>
            <a:r>
              <a:rPr lang="ru-RU" dirty="0" smtClean="0"/>
              <a:t>                  </a:t>
            </a:r>
            <a:r>
              <a:rPr lang="ru-RU" b="1" dirty="0" smtClean="0"/>
              <a:t>- </a:t>
            </a:r>
            <a:r>
              <a:rPr lang="ru-RU" b="1" dirty="0" err="1" smtClean="0">
                <a:solidFill>
                  <a:schemeClr val="accent2"/>
                </a:solidFill>
              </a:rPr>
              <a:t>ч</a:t>
            </a:r>
            <a:r>
              <a:rPr lang="ru-RU" b="1" dirty="0" err="1" smtClean="0">
                <a:solidFill>
                  <a:srgbClr val="FF0000"/>
                </a:solidFill>
              </a:rPr>
              <a:t>и</a:t>
            </a:r>
            <a:r>
              <a:rPr lang="ru-RU" b="1" dirty="0" err="1" smtClean="0">
                <a:solidFill>
                  <a:schemeClr val="accent2"/>
                </a:solidFill>
              </a:rPr>
              <a:t>т</a:t>
            </a:r>
            <a:r>
              <a:rPr lang="ru-RU" b="1" dirty="0" smtClean="0"/>
              <a:t> -</a:t>
            </a:r>
            <a:r>
              <a:rPr lang="ru-RU" dirty="0" smtClean="0"/>
              <a:t>                     </a:t>
            </a:r>
          </a:p>
        </p:txBody>
      </p:sp>
      <p:sp>
        <p:nvSpPr>
          <p:cNvPr id="8196" name="AutoShape 4"/>
          <p:cNvSpPr>
            <a:spLocks/>
          </p:cNvSpPr>
          <p:nvPr/>
        </p:nvSpPr>
        <p:spPr bwMode="auto">
          <a:xfrm>
            <a:off x="7608888" y="1773238"/>
            <a:ext cx="792162" cy="4464050"/>
          </a:xfrm>
          <a:prstGeom prst="rightBrace">
            <a:avLst>
              <a:gd name="adj1" fmla="val 46961"/>
              <a:gd name="adj2" fmla="val 50000"/>
            </a:avLst>
          </a:prstGeom>
          <a:noFill/>
          <a:ln w="38100">
            <a:solidFill>
              <a:schemeClr val="tx2"/>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lvl1pPr>
              <a:spcBef>
                <a:spcPct val="20000"/>
              </a:spcBef>
              <a:buClr>
                <a:schemeClr val="folHlink"/>
              </a:buClr>
              <a:buSzPct val="90000"/>
              <a:buFont typeface="Wingdings" panose="05000000000000000000" pitchFamily="2" charset="2"/>
              <a:buChar char="n"/>
              <a:defRPr sz="2800">
                <a:solidFill>
                  <a:schemeClr val="tx1"/>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n"/>
              <a:defRPr sz="2600">
                <a:solidFill>
                  <a:schemeClr val="tx1"/>
                </a:solidFill>
                <a:latin typeface="Arial" panose="020B0604020202020204" pitchFamily="34" charset="0"/>
              </a:defRPr>
            </a:lvl2pPr>
            <a:lvl3pPr marL="1143000" indent="-228600">
              <a:spcBef>
                <a:spcPct val="20000"/>
              </a:spcBef>
              <a:buClr>
                <a:schemeClr val="folHlink"/>
              </a:buClr>
              <a:buSzPct val="55000"/>
              <a:buFont typeface="Wingdings" panose="05000000000000000000" pitchFamily="2" charset="2"/>
              <a:buChar char="n"/>
              <a:defRPr sz="2300">
                <a:solidFill>
                  <a:schemeClr val="tx1"/>
                </a:solidFill>
                <a:latin typeface="Arial" panose="020B0604020202020204" pitchFamily="34" charset="0"/>
              </a:defRPr>
            </a:lvl3pPr>
            <a:lvl4pPr marL="16002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accent1"/>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ru-RU" sz="1800"/>
          </a:p>
        </p:txBody>
      </p:sp>
      <p:graphicFrame>
        <p:nvGraphicFramePr>
          <p:cNvPr id="8197" name="Group 5"/>
          <p:cNvGraphicFramePr>
            <a:graphicFrameLocks noGrp="1"/>
          </p:cNvGraphicFramePr>
          <p:nvPr/>
        </p:nvGraphicFramePr>
        <p:xfrm>
          <a:off x="8616951" y="2492376"/>
          <a:ext cx="1655763" cy="3673475"/>
        </p:xfrm>
        <a:graphic>
          <a:graphicData uri="http://schemas.openxmlformats.org/drawingml/2006/table">
            <a:tbl>
              <a:tblPr/>
              <a:tblGrid>
                <a:gridCol w="1655763"/>
              </a:tblGrid>
              <a:tr h="36734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14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ru-RU" sz="8800" b="1" i="0" u="none" strike="noStrike" cap="none" normalizeH="0" baseline="0" smtClean="0">
                          <a:ln>
                            <a:noFill/>
                          </a:ln>
                          <a:solidFill>
                            <a:srgbClr val="FF0000"/>
                          </a:solidFill>
                          <a:effectLst/>
                          <a:latin typeface="Arial" charset="0"/>
                        </a:rPr>
                        <a:t>А</a:t>
                      </a:r>
                      <a:endParaRPr kumimoji="0" lang="ru-RU" sz="2400" b="1" i="0" u="none" strike="noStrike" cap="none" normalizeH="0" baseline="0" smtClean="0">
                        <a:ln>
                          <a:noFill/>
                        </a:ln>
                        <a:solidFill>
                          <a:srgbClr val="FF0000"/>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ru-RU" sz="6600" b="0" i="0" u="none" strike="noStrike" cap="none" normalizeH="0" baseline="0" smtClean="0">
                        <a:ln>
                          <a:noFill/>
                        </a:ln>
                        <a:solidFill>
                          <a:schemeClr val="tx1"/>
                        </a:solidFill>
                        <a:effectLst/>
                        <a:latin typeface="Arial" charset="0"/>
                      </a:endParaRPr>
                    </a:p>
                  </a:txBody>
                  <a:tcPr horzOverflow="overflow">
                    <a:lnL cap="flat">
                      <a:noFill/>
                    </a:lnL>
                    <a:lnR cap="flat">
                      <a:noFill/>
                    </a:lnR>
                    <a:lnT cap="flat">
                      <a:noFill/>
                    </a:lnT>
                    <a:lnB cap="flat">
                      <a:noFill/>
                    </a:lnB>
                    <a:lnTlToBr>
                      <a:noFill/>
                    </a:lnTlToBr>
                    <a:lnBlToTr>
                      <a:noFill/>
                    </a:lnBlToTr>
                    <a:noFill/>
                  </a:tcPr>
                </a:tc>
              </a:tr>
            </a:tbl>
          </a:graphicData>
        </a:graphic>
      </p:graphicFrame>
    </p:spTree>
    <p:extLst>
      <p:ext uri="{BB962C8B-B14F-4D97-AF65-F5344CB8AC3E}">
        <p14:creationId xmlns="" xmlns:p14="http://schemas.microsoft.com/office/powerpoint/2010/main" val="6252083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195">
                                            <p:bg/>
                                          </p:spTgt>
                                        </p:tgtEl>
                                        <p:attrNameLst>
                                          <p:attrName>style.visibility</p:attrName>
                                        </p:attrNameLst>
                                      </p:cBhvr>
                                      <p:to>
                                        <p:strVal val="visible"/>
                                      </p:to>
                                    </p:set>
                                    <p:anim calcmode="lin" valueType="num">
                                      <p:cBhvr>
                                        <p:cTn id="7" dur="1000" fill="hold"/>
                                        <p:tgtEl>
                                          <p:spTgt spid="8195">
                                            <p:bg/>
                                          </p:spTgt>
                                        </p:tgtEl>
                                        <p:attrNameLst>
                                          <p:attrName>ppt_w</p:attrName>
                                        </p:attrNameLst>
                                      </p:cBhvr>
                                      <p:tavLst>
                                        <p:tav tm="0">
                                          <p:val>
                                            <p:strVal val="#ppt_w*0.70"/>
                                          </p:val>
                                        </p:tav>
                                        <p:tav tm="100000">
                                          <p:val>
                                            <p:strVal val="#ppt_w"/>
                                          </p:val>
                                        </p:tav>
                                      </p:tavLst>
                                    </p:anim>
                                    <p:anim calcmode="lin" valueType="num">
                                      <p:cBhvr>
                                        <p:cTn id="8" dur="1000" fill="hold"/>
                                        <p:tgtEl>
                                          <p:spTgt spid="8195">
                                            <p:bg/>
                                          </p:spTgt>
                                        </p:tgtEl>
                                        <p:attrNameLst>
                                          <p:attrName>ppt_h</p:attrName>
                                        </p:attrNameLst>
                                      </p:cBhvr>
                                      <p:tavLst>
                                        <p:tav tm="0">
                                          <p:val>
                                            <p:strVal val="#ppt_h"/>
                                          </p:val>
                                        </p:tav>
                                        <p:tav tm="100000">
                                          <p:val>
                                            <p:strVal val="#ppt_h"/>
                                          </p:val>
                                        </p:tav>
                                      </p:tavLst>
                                    </p:anim>
                                    <p:animEffect transition="in" filter="fade">
                                      <p:cBhvr>
                                        <p:cTn id="9" dur="1000"/>
                                        <p:tgtEl>
                                          <p:spTgt spid="8195">
                                            <p:bg/>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195">
                                            <p:txEl>
                                              <p:pRg st="0" end="0"/>
                                            </p:txEl>
                                          </p:spTgt>
                                        </p:tgtEl>
                                        <p:attrNameLst>
                                          <p:attrName>style.visibility</p:attrName>
                                        </p:attrNameLst>
                                      </p:cBhvr>
                                      <p:to>
                                        <p:strVal val="visible"/>
                                      </p:to>
                                    </p:set>
                                    <p:anim calcmode="lin" valueType="num">
                                      <p:cBhvr>
                                        <p:cTn id="14" dur="1000" fill="hold"/>
                                        <p:tgtEl>
                                          <p:spTgt spid="8195">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819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8195">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195">
                                            <p:txEl>
                                              <p:pRg st="1" end="1"/>
                                            </p:txEl>
                                          </p:spTgt>
                                        </p:tgtEl>
                                        <p:attrNameLst>
                                          <p:attrName>style.visibility</p:attrName>
                                        </p:attrNameLst>
                                      </p:cBhvr>
                                      <p:to>
                                        <p:strVal val="visible"/>
                                      </p:to>
                                    </p:set>
                                    <p:anim calcmode="lin" valueType="num">
                                      <p:cBhvr>
                                        <p:cTn id="21" dur="1000" fill="hold"/>
                                        <p:tgtEl>
                                          <p:spTgt spid="8195">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8195">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8195">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8195">
                                            <p:txEl>
                                              <p:pRg st="2" end="2"/>
                                            </p:txEl>
                                          </p:spTgt>
                                        </p:tgtEl>
                                        <p:attrNameLst>
                                          <p:attrName>style.visibility</p:attrName>
                                        </p:attrNameLst>
                                      </p:cBhvr>
                                      <p:to>
                                        <p:strVal val="visible"/>
                                      </p:to>
                                    </p:set>
                                    <p:anim calcmode="lin" valueType="num">
                                      <p:cBhvr>
                                        <p:cTn id="28" dur="1000" fill="hold"/>
                                        <p:tgtEl>
                                          <p:spTgt spid="8195">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8195">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8195">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8195">
                                            <p:txEl>
                                              <p:pRg st="3" end="3"/>
                                            </p:txEl>
                                          </p:spTgt>
                                        </p:tgtEl>
                                        <p:attrNameLst>
                                          <p:attrName>style.visibility</p:attrName>
                                        </p:attrNameLst>
                                      </p:cBhvr>
                                      <p:to>
                                        <p:strVal val="visible"/>
                                      </p:to>
                                    </p:set>
                                    <p:anim calcmode="lin" valueType="num">
                                      <p:cBhvr>
                                        <p:cTn id="35" dur="1000" fill="hold"/>
                                        <p:tgtEl>
                                          <p:spTgt spid="8195">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8195">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8195">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8195">
                                            <p:txEl>
                                              <p:pRg st="4" end="4"/>
                                            </p:txEl>
                                          </p:spTgt>
                                        </p:tgtEl>
                                        <p:attrNameLst>
                                          <p:attrName>style.visibility</p:attrName>
                                        </p:attrNameLst>
                                      </p:cBhvr>
                                      <p:to>
                                        <p:strVal val="visible"/>
                                      </p:to>
                                    </p:set>
                                    <p:anim calcmode="lin" valueType="num">
                                      <p:cBhvr>
                                        <p:cTn id="42" dur="1000" fill="hold"/>
                                        <p:tgtEl>
                                          <p:spTgt spid="8195">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8195">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8195">
                                            <p:txEl>
                                              <p:pRg st="4" end="4"/>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8195">
                                            <p:txEl>
                                              <p:pRg st="5" end="5"/>
                                            </p:txEl>
                                          </p:spTgt>
                                        </p:tgtEl>
                                        <p:attrNameLst>
                                          <p:attrName>style.visibility</p:attrName>
                                        </p:attrNameLst>
                                      </p:cBhvr>
                                      <p:to>
                                        <p:strVal val="visible"/>
                                      </p:to>
                                    </p:set>
                                    <p:anim calcmode="lin" valueType="num">
                                      <p:cBhvr>
                                        <p:cTn id="49" dur="1000" fill="hold"/>
                                        <p:tgtEl>
                                          <p:spTgt spid="8195">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8195">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8195">
                                            <p:txEl>
                                              <p:pRg st="5" end="5"/>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8195">
                                            <p:txEl>
                                              <p:pRg st="6" end="6"/>
                                            </p:txEl>
                                          </p:spTgt>
                                        </p:tgtEl>
                                        <p:attrNameLst>
                                          <p:attrName>style.visibility</p:attrName>
                                        </p:attrNameLst>
                                      </p:cBhvr>
                                      <p:to>
                                        <p:strVal val="visible"/>
                                      </p:to>
                                    </p:set>
                                    <p:anim calcmode="lin" valueType="num">
                                      <p:cBhvr>
                                        <p:cTn id="56" dur="1000" fill="hold"/>
                                        <p:tgtEl>
                                          <p:spTgt spid="8195">
                                            <p:txEl>
                                              <p:pRg st="6" end="6"/>
                                            </p:txEl>
                                          </p:spTgt>
                                        </p:tgtEl>
                                        <p:attrNameLst>
                                          <p:attrName>ppt_w</p:attrName>
                                        </p:attrNameLst>
                                      </p:cBhvr>
                                      <p:tavLst>
                                        <p:tav tm="0">
                                          <p:val>
                                            <p:strVal val="#ppt_w*0.70"/>
                                          </p:val>
                                        </p:tav>
                                        <p:tav tm="100000">
                                          <p:val>
                                            <p:strVal val="#ppt_w"/>
                                          </p:val>
                                        </p:tav>
                                      </p:tavLst>
                                    </p:anim>
                                    <p:anim calcmode="lin" valueType="num">
                                      <p:cBhvr>
                                        <p:cTn id="57" dur="1000" fill="hold"/>
                                        <p:tgtEl>
                                          <p:spTgt spid="8195">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8195">
                                            <p:txEl>
                                              <p:pRg st="6" end="6"/>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8195">
                                            <p:txEl>
                                              <p:pRg st="7" end="7"/>
                                            </p:txEl>
                                          </p:spTgt>
                                        </p:tgtEl>
                                        <p:attrNameLst>
                                          <p:attrName>style.visibility</p:attrName>
                                        </p:attrNameLst>
                                      </p:cBhvr>
                                      <p:to>
                                        <p:strVal val="visible"/>
                                      </p:to>
                                    </p:set>
                                    <p:anim calcmode="lin" valueType="num">
                                      <p:cBhvr>
                                        <p:cTn id="63" dur="1000" fill="hold"/>
                                        <p:tgtEl>
                                          <p:spTgt spid="8195">
                                            <p:txEl>
                                              <p:pRg st="7" end="7"/>
                                            </p:txEl>
                                          </p:spTgt>
                                        </p:tgtEl>
                                        <p:attrNameLst>
                                          <p:attrName>ppt_w</p:attrName>
                                        </p:attrNameLst>
                                      </p:cBhvr>
                                      <p:tavLst>
                                        <p:tav tm="0">
                                          <p:val>
                                            <p:strVal val="#ppt_w*0.70"/>
                                          </p:val>
                                        </p:tav>
                                        <p:tav tm="100000">
                                          <p:val>
                                            <p:strVal val="#ppt_w"/>
                                          </p:val>
                                        </p:tav>
                                      </p:tavLst>
                                    </p:anim>
                                    <p:anim calcmode="lin" valueType="num">
                                      <p:cBhvr>
                                        <p:cTn id="64" dur="1000" fill="hold"/>
                                        <p:tgtEl>
                                          <p:spTgt spid="8195">
                                            <p:txEl>
                                              <p:pRg st="7" end="7"/>
                                            </p:txEl>
                                          </p:spTgt>
                                        </p:tgtEl>
                                        <p:attrNameLst>
                                          <p:attrName>ppt_h</p:attrName>
                                        </p:attrNameLst>
                                      </p:cBhvr>
                                      <p:tavLst>
                                        <p:tav tm="0">
                                          <p:val>
                                            <p:strVal val="#ppt_h"/>
                                          </p:val>
                                        </p:tav>
                                        <p:tav tm="100000">
                                          <p:val>
                                            <p:strVal val="#ppt_h"/>
                                          </p:val>
                                        </p:tav>
                                      </p:tavLst>
                                    </p:anim>
                                    <p:animEffect transition="in" filter="fade">
                                      <p:cBhvr>
                                        <p:cTn id="65" dur="1000"/>
                                        <p:tgtEl>
                                          <p:spTgt spid="8195">
                                            <p:txEl>
                                              <p:pRg st="7" end="7"/>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8195">
                                            <p:txEl>
                                              <p:pRg st="8" end="8"/>
                                            </p:txEl>
                                          </p:spTgt>
                                        </p:tgtEl>
                                        <p:attrNameLst>
                                          <p:attrName>style.visibility</p:attrName>
                                        </p:attrNameLst>
                                      </p:cBhvr>
                                      <p:to>
                                        <p:strVal val="visible"/>
                                      </p:to>
                                    </p:set>
                                    <p:anim calcmode="lin" valueType="num">
                                      <p:cBhvr>
                                        <p:cTn id="70" dur="1000" fill="hold"/>
                                        <p:tgtEl>
                                          <p:spTgt spid="8195">
                                            <p:txEl>
                                              <p:pRg st="8" end="8"/>
                                            </p:txEl>
                                          </p:spTgt>
                                        </p:tgtEl>
                                        <p:attrNameLst>
                                          <p:attrName>ppt_w</p:attrName>
                                        </p:attrNameLst>
                                      </p:cBhvr>
                                      <p:tavLst>
                                        <p:tav tm="0">
                                          <p:val>
                                            <p:strVal val="#ppt_w*0.70"/>
                                          </p:val>
                                        </p:tav>
                                        <p:tav tm="100000">
                                          <p:val>
                                            <p:strVal val="#ppt_w"/>
                                          </p:val>
                                        </p:tav>
                                      </p:tavLst>
                                    </p:anim>
                                    <p:anim calcmode="lin" valueType="num">
                                      <p:cBhvr>
                                        <p:cTn id="71" dur="1000" fill="hold"/>
                                        <p:tgtEl>
                                          <p:spTgt spid="8195">
                                            <p:txEl>
                                              <p:pRg st="8" end="8"/>
                                            </p:txEl>
                                          </p:spTgt>
                                        </p:tgtEl>
                                        <p:attrNameLst>
                                          <p:attrName>ppt_h</p:attrName>
                                        </p:attrNameLst>
                                      </p:cBhvr>
                                      <p:tavLst>
                                        <p:tav tm="0">
                                          <p:val>
                                            <p:strVal val="#ppt_h"/>
                                          </p:val>
                                        </p:tav>
                                        <p:tav tm="100000">
                                          <p:val>
                                            <p:strVal val="#ppt_h"/>
                                          </p:val>
                                        </p:tav>
                                      </p:tavLst>
                                    </p:anim>
                                    <p:animEffect transition="in" filter="fade">
                                      <p:cBhvr>
                                        <p:cTn id="72" dur="1000"/>
                                        <p:tgtEl>
                                          <p:spTgt spid="8195">
                                            <p:txEl>
                                              <p:pRg st="8" end="8"/>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7" presetClass="entr" presetSubtype="8" fill="hold" grpId="0" nodeType="clickEffect">
                                  <p:stCondLst>
                                    <p:cond delay="0"/>
                                  </p:stCondLst>
                                  <p:childTnLst>
                                    <p:set>
                                      <p:cBhvr>
                                        <p:cTn id="76" dur="1" fill="hold">
                                          <p:stCondLst>
                                            <p:cond delay="0"/>
                                          </p:stCondLst>
                                        </p:cTn>
                                        <p:tgtEl>
                                          <p:spTgt spid="8196"/>
                                        </p:tgtEl>
                                        <p:attrNameLst>
                                          <p:attrName>style.visibility</p:attrName>
                                        </p:attrNameLst>
                                      </p:cBhvr>
                                      <p:to>
                                        <p:strVal val="visible"/>
                                      </p:to>
                                    </p:set>
                                    <p:anim calcmode="lin" valueType="num">
                                      <p:cBhvr>
                                        <p:cTn id="77" dur="1000" fill="hold"/>
                                        <p:tgtEl>
                                          <p:spTgt spid="8196"/>
                                        </p:tgtEl>
                                        <p:attrNameLst>
                                          <p:attrName>ppt_x</p:attrName>
                                        </p:attrNameLst>
                                      </p:cBhvr>
                                      <p:tavLst>
                                        <p:tav tm="0">
                                          <p:val>
                                            <p:strVal val="#ppt_x-#ppt_w/2"/>
                                          </p:val>
                                        </p:tav>
                                        <p:tav tm="100000">
                                          <p:val>
                                            <p:strVal val="#ppt_x"/>
                                          </p:val>
                                        </p:tav>
                                      </p:tavLst>
                                    </p:anim>
                                    <p:anim calcmode="lin" valueType="num">
                                      <p:cBhvr>
                                        <p:cTn id="78" dur="1000" fill="hold"/>
                                        <p:tgtEl>
                                          <p:spTgt spid="8196"/>
                                        </p:tgtEl>
                                        <p:attrNameLst>
                                          <p:attrName>ppt_y</p:attrName>
                                        </p:attrNameLst>
                                      </p:cBhvr>
                                      <p:tavLst>
                                        <p:tav tm="0">
                                          <p:val>
                                            <p:strVal val="#ppt_y"/>
                                          </p:val>
                                        </p:tav>
                                        <p:tav tm="100000">
                                          <p:val>
                                            <p:strVal val="#ppt_y"/>
                                          </p:val>
                                        </p:tav>
                                      </p:tavLst>
                                    </p:anim>
                                    <p:anim calcmode="lin" valueType="num">
                                      <p:cBhvr>
                                        <p:cTn id="79" dur="1000" fill="hold"/>
                                        <p:tgtEl>
                                          <p:spTgt spid="8196"/>
                                        </p:tgtEl>
                                        <p:attrNameLst>
                                          <p:attrName>ppt_w</p:attrName>
                                        </p:attrNameLst>
                                      </p:cBhvr>
                                      <p:tavLst>
                                        <p:tav tm="0">
                                          <p:val>
                                            <p:fltVal val="0"/>
                                          </p:val>
                                        </p:tav>
                                        <p:tav tm="100000">
                                          <p:val>
                                            <p:strVal val="#ppt_w"/>
                                          </p:val>
                                        </p:tav>
                                      </p:tavLst>
                                    </p:anim>
                                    <p:anim calcmode="lin" valueType="num">
                                      <p:cBhvr>
                                        <p:cTn id="80" dur="1000" fill="hold"/>
                                        <p:tgtEl>
                                          <p:spTgt spid="8196"/>
                                        </p:tgtEl>
                                        <p:attrNameLst>
                                          <p:attrName>ppt_h</p:attrName>
                                        </p:attrNameLst>
                                      </p:cBhvr>
                                      <p:tavLst>
                                        <p:tav tm="0">
                                          <p:val>
                                            <p:strVal val="#ppt_h"/>
                                          </p:val>
                                        </p:tav>
                                        <p:tav tm="100000">
                                          <p:val>
                                            <p:strVal val="#ppt_h"/>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3" presetClass="entr" presetSubtype="16" fill="hold" nodeType="clickEffect">
                                  <p:stCondLst>
                                    <p:cond delay="0"/>
                                  </p:stCondLst>
                                  <p:childTnLst>
                                    <p:set>
                                      <p:cBhvr>
                                        <p:cTn id="84" dur="1" fill="hold">
                                          <p:stCondLst>
                                            <p:cond delay="0"/>
                                          </p:stCondLst>
                                        </p:cTn>
                                        <p:tgtEl>
                                          <p:spTgt spid="8197"/>
                                        </p:tgtEl>
                                        <p:attrNameLst>
                                          <p:attrName>style.visibility</p:attrName>
                                        </p:attrNameLst>
                                      </p:cBhvr>
                                      <p:to>
                                        <p:strVal val="visible"/>
                                      </p:to>
                                    </p:set>
                                    <p:anim calcmode="lin" valueType="num">
                                      <p:cBhvr>
                                        <p:cTn id="85" dur="500" fill="hold"/>
                                        <p:tgtEl>
                                          <p:spTgt spid="8197"/>
                                        </p:tgtEl>
                                        <p:attrNameLst>
                                          <p:attrName>ppt_w</p:attrName>
                                        </p:attrNameLst>
                                      </p:cBhvr>
                                      <p:tavLst>
                                        <p:tav tm="0">
                                          <p:val>
                                            <p:fltVal val="0"/>
                                          </p:val>
                                        </p:tav>
                                        <p:tav tm="100000">
                                          <p:val>
                                            <p:strVal val="#ppt_w"/>
                                          </p:val>
                                        </p:tav>
                                      </p:tavLst>
                                    </p:anim>
                                    <p:anim calcmode="lin" valueType="num">
                                      <p:cBhvr>
                                        <p:cTn id="86" dur="500" fill="hold"/>
                                        <p:tgtEl>
                                          <p:spTgt spid="819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nimBg="1"/>
      <p:bldP spid="8196" grpId="0" animBg="1"/>
    </p:bld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188</TotalTime>
  <Words>845</Words>
  <Application>Microsoft Office PowerPoint</Application>
  <PresentationFormat>Произвольный</PresentationFormat>
  <Paragraphs>169</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Легкий дым</vt:lpstr>
      <vt:lpstr>Презентация к уроку русского языка в 5- м классе по теме «Чередование гласных в корнях слов»     « В мире чередующихся гласных »</vt:lpstr>
      <vt:lpstr>                       Рябина</vt:lpstr>
      <vt:lpstr>Средства художественной выразительности </vt:lpstr>
      <vt:lpstr>Рябина весной</vt:lpstr>
      <vt:lpstr>Рябина летом</vt:lpstr>
      <vt:lpstr>Рябина зимой</vt:lpstr>
      <vt:lpstr>Корни с безударными гласными</vt:lpstr>
      <vt:lpstr>Корни с безударными гласными</vt:lpstr>
      <vt:lpstr>Корни, выбор гласной в которых зависит от суффикса  А</vt:lpstr>
      <vt:lpstr> Корни, выбор гласной в которых зависит от суффикса  А </vt:lpstr>
      <vt:lpstr>Корни, выбор гласной в которых зависит от суффикса  А </vt:lpstr>
      <vt:lpstr>Корни, выбор гласной в которых зависит от ударения</vt:lpstr>
      <vt:lpstr>Корни, выбор гласной в которых зависит от ударения</vt:lpstr>
      <vt:lpstr>Корни, выбор гласной в которых зависит от ударения</vt:lpstr>
      <vt:lpstr>Корни, в которых согласные командуют гласными</vt:lpstr>
      <vt:lpstr> Корни, в которых согласные командуют гласными</vt:lpstr>
      <vt:lpstr>Корни, в которых согласные командуют гласными</vt:lpstr>
      <vt:lpstr>Корни, в которых чередованием командует смысл слова</vt:lpstr>
      <vt:lpstr>   Игра «Корректор»</vt:lpstr>
      <vt:lpstr>Творческое задание. </vt:lpstr>
      <vt:lpstr>ОТВЕТЫ</vt:lpstr>
      <vt:lpstr> Игра «Третий лишний»          </vt:lpstr>
      <vt:lpstr>Назови одним словом, объясняя написание слова.</vt:lpstr>
      <vt:lpstr>         Ответы</vt:lpstr>
      <vt:lpstr>Рефлексия</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Windows User</dc:creator>
  <cp:lastModifiedBy>Учитель</cp:lastModifiedBy>
  <cp:revision>73</cp:revision>
  <dcterms:created xsi:type="dcterms:W3CDTF">2014-12-27T21:17:10Z</dcterms:created>
  <dcterms:modified xsi:type="dcterms:W3CDTF">2015-01-13T09:51:53Z</dcterms:modified>
</cp:coreProperties>
</file>