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87" r:id="rId1"/>
  </p:sldMasterIdLst>
  <p:notesMasterIdLst>
    <p:notesMasterId r:id="rId9"/>
  </p:notesMasterIdLst>
  <p:sldIdLst>
    <p:sldId id="256" r:id="rId2"/>
    <p:sldId id="259" r:id="rId3"/>
    <p:sldId id="264" r:id="rId4"/>
    <p:sldId id="257" r:id="rId5"/>
    <p:sldId id="265" r:id="rId6"/>
    <p:sldId id="263" r:id="rId7"/>
    <p:sldId id="262" r:id="rId8"/>
  </p:sldIdLst>
  <p:sldSz cx="9144000" cy="6858000" type="screen4x3"/>
  <p:notesSz cx="7559675" cy="106918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276600" cy="5349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4281488" y="0"/>
            <a:ext cx="3276600" cy="5349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DE00372-6E83-4C07-B0C1-2744E8E6C8F9}" type="datetimeFigureOut">
              <a:rPr lang="ru-RU" smtClean="0"/>
              <a:pPr/>
              <a:t>29.01.2015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06488" y="801688"/>
            <a:ext cx="5346700" cy="40100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755650" y="5078413"/>
            <a:ext cx="6048375" cy="48117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10155238"/>
            <a:ext cx="3276600" cy="5349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4281488" y="10155238"/>
            <a:ext cx="3276600" cy="5349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991F0AA-D6D4-49F4-9138-08C71FD5357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91F0AA-D6D4-49F4-9138-08C71FD53570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B97365-EBCA-4027-87D5-99FC1D4DF0BB}" type="datetimeFigureOut">
              <a:rPr lang="en-US" smtClean="0"/>
              <a:pPr/>
              <a:t>1/29/2015</a:t>
            </a:fld>
            <a:endParaRPr lang="en-US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29E33-B620-47F9-BB04-8846C2A5AFCC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B97365-EBCA-4027-87D5-99FC1D4DF0BB}" type="datetimeFigureOut">
              <a:rPr lang="en-US" smtClean="0"/>
              <a:pPr/>
              <a:t>1/29/2015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29E33-B620-47F9-BB04-8846C2A5AFC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B97365-EBCA-4027-87D5-99FC1D4DF0BB}" type="datetimeFigureOut">
              <a:rPr lang="en-US" smtClean="0"/>
              <a:pPr/>
              <a:t>1/29/2015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29E33-B620-47F9-BB04-8846C2A5AFC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PlaceHolder 1"/>
          <p:cNvSpPr>
            <a:spLocks noGrp="1"/>
          </p:cNvSpPr>
          <p:nvPr>
            <p:ph type="title"/>
          </p:nvPr>
        </p:nvSpPr>
        <p:spPr>
          <a:xfrm>
            <a:off x="457200" y="219600"/>
            <a:ext cx="8229240" cy="125316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pPr algn="ctr"/>
            <a:endParaRPr/>
          </a:p>
        </p:txBody>
      </p:sp>
      <p:sp>
        <p:nvSpPr>
          <p:cNvPr id="75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B97365-EBCA-4027-87D5-99FC1D4DF0BB}" type="datetimeFigureOut">
              <a:rPr lang="en-US" smtClean="0"/>
              <a:pPr/>
              <a:t>1/29/2015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29E33-B620-47F9-BB04-8846C2A5AFC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B97365-EBCA-4027-87D5-99FC1D4DF0BB}" type="datetimeFigureOut">
              <a:rPr lang="en-US" smtClean="0"/>
              <a:pPr/>
              <a:t>1/29/2015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69E29E33-B620-47F9-BB04-8846C2A5AFC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B97365-EBCA-4027-87D5-99FC1D4DF0BB}" type="datetimeFigureOut">
              <a:rPr lang="en-US" smtClean="0"/>
              <a:pPr/>
              <a:t>1/29/2015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29E33-B620-47F9-BB04-8846C2A5AFC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B97365-EBCA-4027-87D5-99FC1D4DF0BB}" type="datetimeFigureOut">
              <a:rPr lang="en-US" smtClean="0"/>
              <a:pPr/>
              <a:t>1/29/2015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29E33-B620-47F9-BB04-8846C2A5AFC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B97365-EBCA-4027-87D5-99FC1D4DF0BB}" type="datetimeFigureOut">
              <a:rPr lang="en-US" smtClean="0"/>
              <a:pPr/>
              <a:t>1/29/2015</a:t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29E33-B620-47F9-BB04-8846C2A5AFC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B97365-EBCA-4027-87D5-99FC1D4DF0BB}" type="datetimeFigureOut">
              <a:rPr lang="en-US" smtClean="0"/>
              <a:pPr/>
              <a:t>1/29/2015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29E33-B620-47F9-BB04-8846C2A5AFC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B97365-EBCA-4027-87D5-99FC1D4DF0BB}" type="datetimeFigureOut">
              <a:rPr lang="en-US" smtClean="0"/>
              <a:pPr/>
              <a:t>1/29/2015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29E33-B620-47F9-BB04-8846C2A5AFC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ru-R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B97365-EBCA-4027-87D5-99FC1D4DF0BB}" type="datetimeFigureOut">
              <a:rPr lang="en-US" smtClean="0"/>
              <a:pPr/>
              <a:t>1/29/2015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29E33-B620-47F9-BB04-8846C2A5AFC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7CB97365-EBCA-4027-87D5-99FC1D4DF0BB}" type="datetimeFigureOut">
              <a:rPr lang="en-US" smtClean="0"/>
              <a:pPr/>
              <a:t>1/29/2015</a:t>
            </a:fld>
            <a:endParaRPr lang="en-US">
              <a:solidFill>
                <a:schemeClr val="tx1">
                  <a:shade val="50000"/>
                </a:scheme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kumimoji="0" lang="en-US">
              <a:solidFill>
                <a:schemeClr val="tx1">
                  <a:shade val="50000"/>
                </a:schemeClr>
              </a:solidFill>
            </a:endParaRPr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69E29E33-B620-47F9-BB04-8846C2A5AFCC}" type="slidenum">
              <a:rPr kumimoji="0" lang="en-US" smtClean="0"/>
              <a:pPr/>
              <a:t>‹#›</a:t>
            </a:fld>
            <a:endParaRPr kumimoji="0" lang="en-US" dirty="0">
              <a:solidFill>
                <a:schemeClr val="tx1">
                  <a:shade val="50000"/>
                </a:schemeClr>
              </a:solidFill>
            </a:endParaRPr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  <p:sldLayoutId id="2147483699" r:id="rId12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beznarkotikov.ru/bez_narkotikov-part1.htm" TargetMode="External"/><Relationship Id="rId2" Type="http://schemas.openxmlformats.org/officeDocument/2006/relationships/hyperlink" Target="http://www.narcom.ru/publ/info/186" TargetMode="External"/><Relationship Id="rId1" Type="http://schemas.openxmlformats.org/officeDocument/2006/relationships/slideLayout" Target="../slideLayouts/slideLayout12.xml"/><Relationship Id="rId4" Type="http://schemas.openxmlformats.org/officeDocument/2006/relationships/hyperlink" Target="https://rehabexpert.wordpress.com/narc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CustomShape 1"/>
          <p:cNvSpPr/>
          <p:nvPr/>
        </p:nvSpPr>
        <p:spPr>
          <a:xfrm>
            <a:off x="685800" y="404640"/>
            <a:ext cx="7771680" cy="136728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 anchor="ctr"/>
          <a:lstStyle/>
          <a:p>
            <a:pPr algn="ctr"/>
            <a:r>
              <a:rPr lang="ru-RU" sz="2000" dirty="0">
                <a:solidFill>
                  <a:srgbClr val="000000"/>
                </a:solidFill>
                <a:latin typeface="Calibri"/>
              </a:rPr>
              <a:t>Муниципальное бюджетное общеобразовательное учреждение </a:t>
            </a:r>
            <a:endParaRPr lang="ru-RU" sz="2000" dirty="0" smtClean="0">
              <a:solidFill>
                <a:srgbClr val="000000"/>
              </a:solidFill>
              <a:latin typeface="Calibri"/>
            </a:endParaRPr>
          </a:p>
          <a:p>
            <a:pPr algn="ctr"/>
            <a:r>
              <a:rPr lang="ru-RU" sz="2000" dirty="0">
                <a:solidFill>
                  <a:srgbClr val="000000"/>
                </a:solidFill>
                <a:latin typeface="Calibri"/>
              </a:rPr>
              <a:t>«Средняя общеобразовательная школа № 119</a:t>
            </a:r>
            <a:r>
              <a:rPr lang="ru-RU" sz="2000" dirty="0" smtClean="0">
                <a:solidFill>
                  <a:srgbClr val="000000"/>
                </a:solidFill>
                <a:latin typeface="Calibri"/>
              </a:rPr>
              <a:t>»</a:t>
            </a:r>
          </a:p>
          <a:p>
            <a:pPr algn="ctr">
              <a:lnSpc>
                <a:spcPct val="100000"/>
              </a:lnSpc>
            </a:pPr>
            <a:r>
              <a:rPr lang="ru-RU" sz="2000" dirty="0">
                <a:solidFill>
                  <a:srgbClr val="000000"/>
                </a:solidFill>
                <a:latin typeface="Calibri"/>
              </a:rPr>
              <a:t> Авиастроительного района </a:t>
            </a:r>
            <a:r>
              <a:rPr lang="ru-RU" sz="2000" dirty="0" smtClean="0">
                <a:solidFill>
                  <a:srgbClr val="000000"/>
                </a:solidFill>
                <a:latin typeface="Calibri"/>
              </a:rPr>
              <a:t>г.Казани</a:t>
            </a:r>
            <a:endParaRPr lang="ru-RU" sz="2000" dirty="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9" name="CustomShape 2"/>
          <p:cNvSpPr/>
          <p:nvPr/>
        </p:nvSpPr>
        <p:spPr>
          <a:xfrm>
            <a:off x="1368000" y="2448000"/>
            <a:ext cx="6400080" cy="244800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>
              <a:lnSpc>
                <a:spcPct val="100000"/>
              </a:lnSpc>
            </a:pPr>
            <a:r>
              <a:rPr lang="ru-RU" sz="5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URW Chancery L"/>
              </a:rPr>
              <a:t>Боль и наркотики</a:t>
            </a:r>
            <a:endParaRPr sz="5400" b="1" spc="5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  <a:p>
            <a:pPr algn="r">
              <a:lnSpc>
                <a:spcPct val="100000"/>
              </a:lnSpc>
            </a:pPr>
            <a:r>
              <a:rPr lang="ru-RU" sz="20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alibri"/>
              </a:rPr>
              <a:t>                          </a:t>
            </a:r>
            <a:endParaRPr b="1" spc="5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  <a:p>
            <a:pPr algn="r">
              <a:lnSpc>
                <a:spcPct val="100000"/>
              </a:lnSpc>
            </a:pPr>
            <a:endParaRPr b="1" spc="5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  <a:p>
            <a:pPr algn="r">
              <a:lnSpc>
                <a:spcPct val="100000"/>
              </a:lnSpc>
            </a:pPr>
            <a:endParaRPr lang="ru-RU" sz="2000" dirty="0" smtClean="0">
              <a:solidFill>
                <a:srgbClr val="000000"/>
              </a:solidFill>
              <a:latin typeface="Calibri"/>
            </a:endParaRPr>
          </a:p>
          <a:p>
            <a:pPr algn="r">
              <a:lnSpc>
                <a:spcPct val="100000"/>
              </a:lnSpc>
            </a:pPr>
            <a:endParaRPr lang="ru-RU" sz="2000" dirty="0">
              <a:solidFill>
                <a:srgbClr val="000000"/>
              </a:solidFill>
              <a:latin typeface="Calibri"/>
            </a:endParaRPr>
          </a:p>
          <a:p>
            <a:pPr algn="r">
              <a:lnSpc>
                <a:spcPct val="100000"/>
              </a:lnSpc>
            </a:pPr>
            <a:r>
              <a:rPr lang="ru-RU" sz="2000" dirty="0" smtClean="0">
                <a:solidFill>
                  <a:srgbClr val="000000"/>
                </a:solidFill>
                <a:latin typeface="Calibri"/>
              </a:rPr>
              <a:t>Выполнил</a:t>
            </a:r>
            <a:r>
              <a:rPr lang="ru-RU" sz="2000" dirty="0">
                <a:solidFill>
                  <a:srgbClr val="000000"/>
                </a:solidFill>
                <a:latin typeface="Calibri"/>
              </a:rPr>
              <a:t>: </a:t>
            </a:r>
            <a:r>
              <a:rPr lang="ru-RU" sz="2000" dirty="0" err="1">
                <a:solidFill>
                  <a:srgbClr val="000000"/>
                </a:solidFill>
                <a:latin typeface="Calibri"/>
              </a:rPr>
              <a:t>Ахсанов</a:t>
            </a:r>
            <a:r>
              <a:rPr lang="ru-RU" sz="2000" dirty="0">
                <a:solidFill>
                  <a:srgbClr val="000000"/>
                </a:solidFill>
                <a:latin typeface="Calibri"/>
              </a:rPr>
              <a:t> Ислам,</a:t>
            </a:r>
          </a:p>
          <a:p>
            <a:pPr algn="r">
              <a:lnSpc>
                <a:spcPct val="100000"/>
              </a:lnSpc>
            </a:pPr>
            <a:r>
              <a:rPr lang="ru-RU" sz="2000" dirty="0">
                <a:solidFill>
                  <a:srgbClr val="000000"/>
                </a:solidFill>
                <a:latin typeface="Calibri"/>
              </a:rPr>
              <a:t>                                                          9 А класса </a:t>
            </a:r>
          </a:p>
          <a:p>
            <a:pPr algn="r">
              <a:lnSpc>
                <a:spcPct val="100000"/>
              </a:lnSpc>
            </a:pPr>
            <a:endParaRPr b="1" spc="5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  <a:p>
            <a:pPr algn="ctr">
              <a:lnSpc>
                <a:spcPct val="100000"/>
              </a:lnSpc>
            </a:pPr>
            <a:endParaRPr b="1" spc="5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CustomShape 1"/>
          <p:cNvSpPr/>
          <p:nvPr/>
        </p:nvSpPr>
        <p:spPr>
          <a:xfrm>
            <a:off x="357158" y="1357298"/>
            <a:ext cx="4143404" cy="5108662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 anchor="ctr"/>
          <a:lstStyle/>
          <a:p>
            <a:pPr algn="just">
              <a:lnSpc>
                <a:spcPct val="100000"/>
              </a:lnSpc>
            </a:pPr>
            <a:r>
              <a:rPr lang="ru-RU" sz="3200" dirty="0" smtClean="0">
                <a:solidFill>
                  <a:srgbClr val="000000"/>
                </a:solidFill>
                <a:latin typeface="Calibri"/>
              </a:rPr>
              <a:t>БОЛЬ – </a:t>
            </a:r>
            <a:r>
              <a:rPr lang="ru-RU" sz="2400" dirty="0" smtClean="0">
                <a:solidFill>
                  <a:srgbClr val="000000"/>
                </a:solidFill>
                <a:latin typeface="Calibri"/>
              </a:rPr>
              <a:t>это  “глаза” и “уши” нашего тела. Без боли человек не проживает и дня: например, не чувствуя жжения, выпьет слишком горячего чаю и получит ожог полости рта и пищевода; не чувствуя, как царапают острые рыбьи кости, наглотается их и они могут воткнуться в стенки пищевода, вызвать кровотечение, воспаление и т.д.</a:t>
            </a:r>
            <a:endParaRPr lang="ru-RU" sz="2400" dirty="0">
              <a:solidFill>
                <a:srgbClr val="000000"/>
              </a:solidFill>
              <a:latin typeface="Calibri"/>
            </a:endParaRPr>
          </a:p>
        </p:txBody>
      </p:sp>
      <p:pic>
        <p:nvPicPr>
          <p:cNvPr id="20482" name="Picture 2" descr="&amp;Icy;&amp;vcy;&amp;iecy;&amp;ncy;&amp;tcy; &quot;&amp;Acy;&amp;zcy;&amp;icy;&amp;yacy; - &amp;pcy;&amp;rcy;&amp;ocy;&amp;tcy;&amp;icy;&amp;vcy;. - &amp;Mcy;&amp;icy;&amp;rcy;&amp;ocy;&amp;vcy;&amp;acy;&amp;yacy; &amp;vcy;&amp;ocy;&amp;jcy;&amp;ncy;&amp;acy; - &amp;Ocy;&amp;fcy;&amp;icy;&amp;tscy;&amp;icy;&amp;acy;&amp;lcy;&amp;softcy;&amp;ncy;&amp;ycy;&amp;jcy; &amp;fcy;&amp;ocy;&amp;rcy;&amp;ucy;&amp;mcy; &amp;icy;&amp;gcy;&amp;rcy;&amp;ycy; World of Tanks - &amp;Scy;&amp;tcy;&amp;rcy;&amp;acy;&amp;ncy;&amp;icy;&amp;tscy;&amp;acy; 13"/>
          <p:cNvPicPr>
            <a:picLocks noChangeAspect="1" noChangeArrowheads="1"/>
          </p:cNvPicPr>
          <p:nvPr/>
        </p:nvPicPr>
        <p:blipFill>
          <a:blip r:embed="rId2"/>
          <a:srcRect b="6944"/>
          <a:stretch>
            <a:fillRect/>
          </a:stretch>
        </p:blipFill>
        <p:spPr bwMode="auto">
          <a:xfrm>
            <a:off x="4714876" y="1428736"/>
            <a:ext cx="4103716" cy="4786345"/>
          </a:xfrm>
          <a:prstGeom prst="rect">
            <a:avLst/>
          </a:prstGeom>
          <a:noFill/>
        </p:spPr>
      </p:pic>
      <p:sp>
        <p:nvSpPr>
          <p:cNvPr id="4" name="Подзаголовок 2"/>
          <p:cNvSpPr txBox="1">
            <a:spLocks/>
          </p:cNvSpPr>
          <p:nvPr/>
        </p:nvSpPr>
        <p:spPr>
          <a:xfrm>
            <a:off x="457200" y="219600"/>
            <a:ext cx="8229240" cy="1253160"/>
          </a:xfrm>
          <a:prstGeom prst="rect">
            <a:avLst/>
          </a:prstGeom>
        </p:spPr>
        <p:txBody>
          <a:bodyPr/>
          <a:lstStyle/>
          <a:p>
            <a:pPr marL="548640" marR="0" lvl="0" indent="-41148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tabLst/>
              <a:defRPr/>
            </a:pPr>
            <a:r>
              <a:rPr lang="ru-RU" sz="4100" b="1" dirty="0" smtClean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rPr>
              <a:t>Необходимость боли</a:t>
            </a:r>
            <a:endParaRPr lang="ru-RU" sz="4100" b="1" dirty="0">
              <a:ln w="6350">
                <a:noFill/>
              </a:ln>
              <a:gradFill>
                <a:gsLst>
                  <a:gs pos="0">
                    <a:schemeClr val="accent1">
                      <a:tint val="73000"/>
                      <a:satMod val="145000"/>
                    </a:schemeClr>
                  </a:gs>
                  <a:gs pos="73000">
                    <a:schemeClr val="accent1">
                      <a:tint val="73000"/>
                      <a:satMod val="145000"/>
                    </a:schemeClr>
                  </a:gs>
                  <a:gs pos="100000">
                    <a:schemeClr val="accent1">
                      <a:tint val="83000"/>
                      <a:satMod val="143000"/>
                    </a:schemeClr>
                  </a:gs>
                </a:gsLst>
                <a:lin ang="4800000" scaled="1"/>
              </a:gradFill>
              <a:effectLst>
                <a:outerShdw blurRad="114300" dist="101600" dir="2700000" algn="tl" rotWithShape="0">
                  <a:srgbClr val="000000">
                    <a:alpha val="40000"/>
                  </a:srgbClr>
                </a:outerShdw>
              </a:effectLst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/>
          </p:nvPr>
        </p:nvSpPr>
        <p:spPr/>
        <p:txBody>
          <a:bodyPr/>
          <a:lstStyle/>
          <a:p>
            <a:r>
              <a:rPr lang="ru-RU" dirty="0" smtClean="0"/>
              <a:t>Необходимость боли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500034" y="1643050"/>
            <a:ext cx="4572000" cy="4524315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/>
            <a:r>
              <a:rPr lang="ru-RU" sz="2400" dirty="0" smtClean="0">
                <a:solidFill>
                  <a:srgbClr val="000000"/>
                </a:solidFill>
                <a:latin typeface="Calibri"/>
              </a:rPr>
              <a:t>Чувство острой боли возникает у человека при  повреждении тканей, например, уколом, порезом, ушибом, ожогом и т.п. </a:t>
            </a:r>
          </a:p>
          <a:p>
            <a:pPr algn="just">
              <a:lnSpc>
                <a:spcPct val="100000"/>
              </a:lnSpc>
            </a:pPr>
            <a:r>
              <a:rPr lang="ru-RU" sz="2400" dirty="0" smtClean="0">
                <a:solidFill>
                  <a:srgbClr val="000000"/>
                </a:solidFill>
                <a:latin typeface="Calibri"/>
              </a:rPr>
              <a:t>Боль - неприятное чувство , но очень нужное организму. Боль , как надежная охрана, информирует человека о повреждении тела, т.е. об опасности для здоровья и жизни, и принуждает принять меры для устранения этой опасности.  </a:t>
            </a:r>
          </a:p>
        </p:txBody>
      </p:sp>
      <p:sp>
        <p:nvSpPr>
          <p:cNvPr id="6" name="Подзаголовок 2"/>
          <p:cNvSpPr>
            <a:spLocks noGrp="1"/>
          </p:cNvSpPr>
          <p:nvPr>
            <p:ph type="subTitle"/>
          </p:nvPr>
        </p:nvSpPr>
        <p:spPr>
          <a:xfrm>
            <a:off x="428596" y="214290"/>
            <a:ext cx="8229240" cy="1253160"/>
          </a:xfrm>
        </p:spPr>
        <p:txBody>
          <a:bodyPr/>
          <a:lstStyle/>
          <a:p>
            <a:r>
              <a:rPr lang="ru-RU" dirty="0" smtClean="0"/>
              <a:t>Необходимость боли</a:t>
            </a:r>
            <a:endParaRPr lang="ru-RU" dirty="0"/>
          </a:p>
        </p:txBody>
      </p:sp>
      <p:pic>
        <p:nvPicPr>
          <p:cNvPr id="7" name="Picture 2" descr="http://medkarta.com/pic/md/2014050216091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214942" y="2143116"/>
            <a:ext cx="3643338" cy="242889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CustomShape 1"/>
          <p:cNvSpPr/>
          <p:nvPr/>
        </p:nvSpPr>
        <p:spPr>
          <a:xfrm>
            <a:off x="1792440" y="6857640"/>
            <a:ext cx="6451560" cy="45720"/>
          </a:xfrm>
          <a:prstGeom prst="rect">
            <a:avLst/>
          </a:prstGeom>
          <a:noFill/>
          <a:ln>
            <a:noFill/>
          </a:ln>
        </p:spPr>
      </p:sp>
      <p:sp>
        <p:nvSpPr>
          <p:cNvPr id="112" name="CustomShape 2"/>
          <p:cNvSpPr/>
          <p:nvPr/>
        </p:nvSpPr>
        <p:spPr>
          <a:xfrm>
            <a:off x="357158" y="1500174"/>
            <a:ext cx="4143404" cy="464347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 anchor="ctr"/>
          <a:lstStyle/>
          <a:p>
            <a:pPr algn="just">
              <a:lnSpc>
                <a:spcPct val="100000"/>
              </a:lnSpc>
            </a:pPr>
            <a:r>
              <a:rPr lang="ru-RU" sz="2400" dirty="0">
                <a:solidFill>
                  <a:srgbClr val="000000"/>
                </a:solidFill>
                <a:latin typeface="Calibri"/>
              </a:rPr>
              <a:t>Прямое показание для лечебного применения наркотика сильная  боль при травмах </a:t>
            </a:r>
            <a:r>
              <a:rPr lang="ru-RU" sz="2400" dirty="0" smtClean="0">
                <a:solidFill>
                  <a:srgbClr val="000000"/>
                </a:solidFill>
                <a:latin typeface="Calibri"/>
              </a:rPr>
              <a:t>(когда </a:t>
            </a:r>
            <a:r>
              <a:rPr lang="ru-RU" sz="2400" dirty="0">
                <a:solidFill>
                  <a:srgbClr val="000000"/>
                </a:solidFill>
                <a:latin typeface="Calibri"/>
              </a:rPr>
              <a:t>возникает опасность развития болевого шока), инфарктах, злокачественных </a:t>
            </a:r>
            <a:r>
              <a:rPr lang="ru-RU" sz="2400" dirty="0" smtClean="0">
                <a:solidFill>
                  <a:srgbClr val="000000"/>
                </a:solidFill>
                <a:latin typeface="Calibri"/>
              </a:rPr>
              <a:t>опухолях. </a:t>
            </a:r>
            <a:r>
              <a:rPr lang="ru-RU" sz="2400" dirty="0">
                <a:solidFill>
                  <a:srgbClr val="000000"/>
                </a:solidFill>
                <a:latin typeface="Calibri"/>
              </a:rPr>
              <a:t>Если сильной боли нет, то наркотики не назначают из-за множества сопутствующих вредных эффектов</a:t>
            </a:r>
            <a:r>
              <a:rPr lang="ru-RU" sz="2400" dirty="0" smtClean="0">
                <a:solidFill>
                  <a:srgbClr val="000000"/>
                </a:solidFill>
                <a:latin typeface="Calibri"/>
              </a:rPr>
              <a:t>.</a:t>
            </a:r>
          </a:p>
          <a:p>
            <a:pPr algn="just">
              <a:lnSpc>
                <a:spcPct val="100000"/>
              </a:lnSpc>
            </a:pPr>
            <a:endParaRPr lang="ru-RU" sz="2400" dirty="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14348" y="500042"/>
            <a:ext cx="7715304" cy="7232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100" b="1" dirty="0" smtClean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rPr>
              <a:t>Боль и наркотики</a:t>
            </a:r>
          </a:p>
        </p:txBody>
      </p:sp>
      <p:pic>
        <p:nvPicPr>
          <p:cNvPr id="7170" name="Picture 2" descr="http://narkonews.com/wp-content/uploads/kivmi-354x354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00628" y="1928802"/>
            <a:ext cx="3643337" cy="3643338"/>
          </a:xfrm>
          <a:prstGeom prst="rect">
            <a:avLst/>
          </a:prstGeom>
          <a:noFill/>
        </p:spPr>
      </p:pic>
    </p:spTree>
  </p:cSld>
  <p:clrMapOvr>
    <a:masterClrMapping/>
  </p:clrMapOvr>
  <p:transition>
    <p:wheel spokes="2"/>
  </p:transition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500034" y="1214422"/>
            <a:ext cx="500066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400" dirty="0" smtClean="0">
                <a:solidFill>
                  <a:srgbClr val="000000"/>
                </a:solidFill>
                <a:latin typeface="Calibri"/>
              </a:rPr>
              <a:t>Обезболивающие средства (особенно наркотики) нельзя применять без необходимости, так как они изменяют клиническое проявление заболеваний и затрудняют диагностику, что может привести к смертельному исходу.</a:t>
            </a:r>
          </a:p>
          <a:p>
            <a:pPr algn="just"/>
            <a:r>
              <a:rPr lang="ru-RU" sz="2400" dirty="0" smtClean="0">
                <a:solidFill>
                  <a:srgbClr val="000000"/>
                </a:solidFill>
                <a:latin typeface="Calibri"/>
              </a:rPr>
              <a:t>Поэтому снятие болевой чувствительности равносильно снятию службы охраны организма.</a:t>
            </a:r>
          </a:p>
        </p:txBody>
      </p:sp>
      <p:sp>
        <p:nvSpPr>
          <p:cNvPr id="25604" name="AutoShape 4" descr="data:image/jpeg;base64,/9j/4AAQSkZJRgABAQAAAQABAAD/2wCEAAkGBxQTEhUUEhQVFhUXFxQUFxcVFxgUFRgYFxgXFxUXFxgYHCggGBolHRcVITEhJSkrLi4uFx8zODMsNygtLisBCgoKDQwMDw8PDysZFBkrKyw3LC4sLDcsKyw3LCssKysrLCwrKysrKysrKys3KywrLCsrKysrKysrKysrKyssK//AABEIAL0BCwMBIgACEQEDEQH/xAAbAAABBQEBAAAAAAAAAAAAAAADAAECBAUGB//EAD8QAAEDAQQHBgMGBQMFAAAAAAEAAgMRBBIhUQUTMUFhcfAGFCKBkaEHscEyQlJy0eEjgpKy8RUzohYXQ1Nz/8QAFgEBAQEAAAAAAAAAAAAAAAAAAAEC/8QAFhEBAQEAAAAAAAAAAAAAAAAAABEB/9oADAMBAAIRAxEAPwDw5JPRK6gZJPRPdQRSUrqV1BFJPRPdQMEk91KiBkkkkCKQTJIEkkkgSSSSBJk6SBJJJIEkkkgSZOkgZJOmQJJOkgZJJJAkkkkBgEqKdE91WAdE7WoganDUgFdTlqKGJ7iQCuprqOGhOGJBWLUxarJYoliQVnBMUctTOYpABJFMaV1AIpkQsUriAKSNcTatAJJGDU2rQDTIro1EMQQSUyxNcKCKSeiZAkydMgSSSSBJJJIEkkkg0g1PcRA1PcWkCupXUcMUhGgrUT3VZEae4grBqa6rQjSEKCqQmorRiUTGgrUTXVYMRUbiABYm1aPcS1aAFxPcRri1NETRsBqQH1O3AgY+JpFKjDEVPzoGO6Om2o5inzTXF0v+sR1pd1opQsreYRmXEVABumm6gAosFsaAFxNq1ZDE+rQVriQYrWrS1aCqY1F0Su6pLVIM8wqDoVomJRMaDNdGhuYtMxoboVIM9JWnQIZhSKAkiGMpi1QQSUrqZB0IiTiJXhCpCFaZUBEpiNXRApCFUUREnESvahLUKCkIk+pV0RJ9SgoapMY1e1CbUIKJjUDCtB0CYQIM4wptUtI2dQ1CCjq1GSzghXzCpizoMKyvpJvofAd+BwpswAw9FeMSraUs1HE7iPntHr81p2Nt9jXbyKHmMD8ifNBV1ScRK8YUmwqimIk+pV8Q8FLUoM1sScxLQ1SFI3goKWrUXRq22PNIxIKJiQ3RK+YghuiQUXRoZjV50aG6NFqkY1AxK4WKJjQU3QqGoV10ajcQdQI1MRBH1IyUtXwVRW1CcWZWw1EaxBSEPBSEfBXhGpiJBQbCn7utAQqbIygzhAkbOtMxcFIQcCgye7p+7rW7sl3dBkd3Td3Wtqcab0jZ8ioMjuybUFa5hTd3VHKdoYrrWO2+ItI2bcfoodnavbIDucD/AFD9le7YR3YmcZB/a9U+ykgay0Pd9loYTyAecFFX7QWRir3AZVOJ5DaUGLSVnJ+3Tbud5Uw3/RYtjifa5jU4mruDWgjAcBs5ro2dl4wKG8T5D0FERqHRDjGZYyyWIVvPidfDQNpeMHMHFwA4qmYVRbYbTZHayySOFNoGDqYbthGdKVyKke1bH3Xd2GsAN9rXFkUjtgN1tNVjS8GHxVwDDiqLJjQ3Qq/Z4HFoLwA4gVArQHIVqcNm1SdAgynQoTWHGq0zAhPgQZk0NVQlhkbs8QyOB9VumFRdCoMJkx2OaQilgWg+zIfd6bsEFEw81Axc1oGFRMSDP1aa4rrolHVKjrBFwUtTwV4QjJTbEMlBniHgFNkeavCEZKQj6+qCoyLgitg4K62BHbBwQUG2ZSjs/JaLIBl1180ZsIy9UFBsI6qnNnC1WQck4s/AV8kGWIaLkO22mnREQQmj3AFzhgWg4AA7iabd3nh6K6zimxeIaTnNotL3t8RkkIYOBIbGPS6glYYbS0a2My+EhxeGuc0Hb4nbBu25rrdEdq3TSCO0husHh1gFL+7xZ7sV3ujtFNhiZE3Yxob+b8TjxJqfNeR9sNFd2tUgbg2t9n5XeKg4Crh/KqPRu6VUDZuAVzs5Lr7NFLvc0VyvDwu9wVoOsyg82+IraRw7qyOPo391yUdoIssgB/3ZWg53WNDj7lq7H4si73dvCV3pcH6rgYXHZuBr5kCvs0eiK7rsLo/+C6QjFzi0flZh/dX0XTCLgjdmrCG2SCg2xMfhm8Xz7uK0HWfgiMK3zxwtvyuawVoK7ScgBiSud0JoqCSV8rZY5C1xkuA3SKuwcWupW7UDCuOPLK7TWt1pthYwXg12pibXfW4T5vrjkAj9pOyLrLG2Vry8AgPNLpaTgCMfsk4cyM0HZmzpnQLN7DaUNohLHmr4qAnNp+yfYjyC6IwoMl9nQH2dbLoUB8KDIfZ0J8C1nQoToUGUbOhOs/Jaz4UMwjJBkGLIKBgqtd1m4IZgA3KjJdZ+SHqOS1HxDJVnRiuxB2QgOSmIDkrzI1PVoKDYPkrEVmViNqtwgDDrioKzLP115orYh11zV1kQKmIuq4IKrIBkiMsw6+XWSsiFFYw/5CEV22UZJOsYV4M5eXp+iWp62+SLHO9qnmz2OeUGhbG67+Yi6z/kWryf4d6M1luhB+4HSkfkGFa8S32XoPxitRZYmxin8SVgOZawFxp/Nq1lfBnR4v2ic43WsgB3Uwc6h8o+tgd9cK89+K9iuiGen3jE4jk5zB/f7L1UsHBYnbLQferHLEAL9LzPzsN5vqRT+YoRxvwjtt+CWE/+J9R+V45ZtJ8135s9d/sV4X2E0z3S2Mc6tx38OQY1oabswQDn4ab17tabRDHEZ3yNEQF4vJoKUrhny2koR438XJa2tkYrRkTfV7iT7BqwdK2HV2exvu010c7q7zSZwB/pu+qjpW1Pt1sc9jaumkAjbvFaMiaeQDR5Fej/ABT7OhmjrM6MYWUsjP5Htay9/U2P1QbvZQB9iszq4amIf0tDT7g+iJp2cQ2eWX8DHOHF1PCPM0Hmsj4QaUbJZTA4i/C51BU1Mb3XgfJxcPRP8WrcGWRsQIvSyNNN9yOj3O/rEY80HD/DTR4mtYeQaRMc8nN58DK8cXu/lHn6hpHRjZonxP8Asva5pOFcd44jAjiFz/wg0Zds8k1P9191u6rYxT+8vHku9dEckHgXZ2c2TSDWyYC86zy12VrdryDg08l7A6y9UK86+Luh9XOJgKNnGP8A9GUaa5VaG+YK77sZbza7FFIaXwNXJWlb7PCa8xR38yGoyxbkDu5W+LNmAEzoeSI511lKDLZ10D2Ur9AqMjNwBPGh+u3D5IMZ8VEC7ktaazyZinAAfqqjoXfiHXkqKb2ob41pss2CpzXtw9N3qQgpOjqVExBPIx9dhTXMwa+Sg7RtURjuvomEZy+iMIjvIQDAxViMddeaiyLM/VWY4Rmgm3rr0RmtSawZogbgilRTd+yZreufRSkbQV20FaDhl6oJ3+vTf1tXNaf7eWWzVbUzSD7kWIBH4pD4WjlU8FzfaHS80hLXXmtxFzFuHHNZ2iLNZB4rS0uNcGkeAZVpt3bURmaXnt2mZI9VCAxhN0NvCNtSL1+Z3hLsBhSuGAXqfYXQJsVl1Ly0vc90jyypbVwAABOLqANFVmf9aQtAbHG4gUAADWt8huQT2ntsuEFl37XVd+gRXcOZkls66x2Lg5NF6Yn+3aGwNO5pDT/wF73Tf9tWuq612yaTPxUHrIXIlc18TOzEQkdaLNNAC6rpITLGx944l8Qc4VqcS3bXEbSFwUmkZZ7sRcXGoDRvJ2AYnBej6Z0ZoazAtYyS0SZCZzW+ZZQey4qeyBxJbGGgnBovO27AC4klFr0f4bdgn2d4tNqA1gB1UYIcGXhQveRUF5FQAMACca7O605LZxE9lqfGyN7Sxwke2OocKHFx28lwPZnQukpYI4dcbJZmCgpXWuBJJ2G8Np+80DZRdLYfh5Yozeka+d+98rzieTSK+dUHj1sPcLTeslpjtDK+F0bsabg8Nxa7i3A027kbs7oi16UmLr5IBAfLI+pYNtACbx24ACnEL1Htdo6wWeEhtlg1rgQy7G0ObX79QKiiwPhzoAutAtRq1kd9jaYX3EEO2fcFfWn4UHoeitGMghjhjNGRtDQN/EnMkkmuZKtGMqbyAKmnmd3PrYua0z29sln8N/Wv/BF4j5uqGjbvKCHxA7Pm12KRjG1lYRJGMMXN2tHNpcObguN+C0rw+1REENAY8tOBa8Oew4bjRorldC3P9Z0tbSO62eOyxHZJPRzqZ+IY8gw81t9mezL7M+SeebXWiYNEjgxkTPDW7RrALxxoXHE03KDZc0IL4cuusVce1DPLroqjPkj3H68/qq8sdP3Wi9uynWI9NqrlmVetqIyrTGQDgVUa2uVaAnZhXbt3LTlZX6qt3YA1Na0Pphjx3dBBW1OdB0c8VVnhpw/xurwphxWoYsca40+Q+SrPjPPdsocB7bwgytX+lfKv02IDjQ0x+X0WlJGfOnvsBr6KtqznTyCDog7o+Sk0jj1h1zTsjGXXRR2s4IIMb17I7GqUcYRmtCBMYiEeXyx/dSaVIEIpAJwOuvNOURrUAZYGu+0xpHEVVQ6Kg/8AUz0CvyyNG8Dd11uWVbNMRsGLgev8oL8Fhhb9mNv9IU57ZHGPEQ2i422drnON2EFx2Cmz1VWPQVptJrM8tadw48UGnpnt0xnhhF92zDHFYQsVutxq9xjjO7fTkF2GiOykUIrQE4Ynb6reZCBhh6IkeS2rs/FC66KuLdpOa6nsn2eiuiY0c/dkPLNb2lOz7JTeGDs8+e5Y57O2iM+B4+SK6gVAwSEh3hc22x24feHqVCaz28AkEHfQE190K4/tj3jXvdIw4mjd4puplgtOxaatmrZFZ7JcutDak4c6HzR4tEWieQGa8BXEE0XbwwhoAyFERx7OylptNDbbQbp2xswHnuW/onszZbNTVRNvD77hedXmdm1axHFNVFGFTtTV4/ugudxUTzUEy/HrrJBe/LqineQ2sdwVEXO2cM0EY+XQVh7H8EB1RtHoUTVeRuQHVaKu+M+leuKtSnh118kC9z/dAAiuz3z3eSG+nVcqeu/yR3ivt77fl7qu6HfXh17+oQV5W7Rxod1P0w+qpuYSa3WniSaqxabO6p2nzAx3mlDkUHVjeacCf2QdO2bMKQkrl5orTupRTLW0xFUAw/g1PfOTVJtnadgoid1CKTHDepPna0VKEbPxVLSVkc4EBAaXTUQNEK0aaYG1vAcN64y06KlaTtKLozRkjniuzDagvWrST5TdjDjz2Idn7NOkNZXE8Ny62xaPDQMKcloNj+iDF0doGOLcKrZjoEQNUw0bwFANj67KoobROBTJOXlAio1PJKqnh9UEL/koPkGaZ7a9UUGWeqCLnN3KBeFaNlA62qJhGaCsZeATa3dT0VowjgisA3IKLYSdoopajz4K8UENxQVmxGqd0RzVgj9lGnogo2hhzI35H2VfVUG0+pVyZ43DFVpJab1RQlgdn7D5qBvNFLyuSvwoqcrnE1w63ogb3nMfLLFV3Op97Dhz3Kcrtlcak4bzgSqznDez/KCUwBrR+4Y+3yVQsB2u96fVKYn8NKIN85eyDtGtwCIGYddZqlHLjgjNk5oq00dddYo0YVZr9iIyb2zQTkGSjdyQxIVO/wA0A3WQHGiNZLK0btiJGc0VvNBO4mcKKQJ4KDlAkwO5OCAmZmgI1u5TPBRBT30DBuKd3JM1+Kk4oItSomOSYDHggdzlXMtDsVkhAexAxkBU2u4obY6JxhvwQELk97eoOCg6TjwQTEmfogTTb+fRUHSfoq00+3DGqoeV9d29V378UMuKTiiBvpvBVO1zNYL1HZADFxOQzKuvfv5IOrDi41FQTTMCnzKDFs18vMkmGFGR4G4DtLiDQvOzDADBFll4KekGFtTgsvvBrsVFh8nAquZOB9UUnBCLgg6hppsI8kcSHNQiaKbFFjsVBaE9QiVdQFAAGSI1Adrq7FIOptSY3cpB3BFSjR4nZoTnUxUg5QHDsFG/ihuedqV7egI6RSjIyQWncixFAZ9d3JM7kmc7Yhl5xQTa/FRfIa7MFGIEgmqaQoJNf1vUg5AvokQr80DOkKTpKFMcMM8VGRqCRlSbKBRVL25O7DFUGdaGjaVXktIyQHuNU93BBGSclBJJVwMFDhiovFPZEU31CpTTHNaVqYKErFtjkEHznNAdM6tQaHDzA3IblNsaBnaQLhR1HDHn6qv4K18Q5GvzU3sABpzVOQoLk1pDtgoECgVYlQPNB/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5606" name="AutoShape 6" descr="data:image/jpeg;base64,/9j/4AAQSkZJRgABAQAAAQABAAD/2wCEAAkGBxQTEhUUEhQVFhUXFxQUFxcVFxgUFRgYFxgXFxUXFxgYHCggGBolHRcVITEhJSkrLi4uFx8zODMsNygtLisBCgoKDQwMDw8PDysZFBkrKyw3LC4sLDcsKyw3LCssKysrLCwrKysrKysrKys3KywrLCsrKysrKysrKysrKyssK//AABEIAL0BCwMBIgACEQEDEQH/xAAbAAABBQEBAAAAAAAAAAAAAAADAAECBAUGB//EAD8QAAEDAQQHBgMGBQMFAAAAAAEAAgMRBBIhUQUTMUFhcfAGFCKBkaEHscEyQlJy0eEjgpKy8RUzohYXQ1Nz/8QAFgEBAQEAAAAAAAAAAAAAAAAAAAEC/8QAFhEBAQEAAAAAAAAAAAAAAAAAABEB/9oADAMBAAIRAxEAPwDw5JPRK6gZJPRPdQRSUrqV1BFJPRPdQMEk91KiBkkkkCKQTJIEkkkgSSSSBJk6SBJJJIEkkkgSZOkgZJOmQJJOkgZJJJAkkkkBgEqKdE91WAdE7WoganDUgFdTlqKGJ7iQCuprqOGhOGJBWLUxarJYoliQVnBMUctTOYpABJFMaV1AIpkQsUriAKSNcTatAJJGDU2rQDTIro1EMQQSUyxNcKCKSeiZAkydMgSSSSBJJJIEkkkg0g1PcRA1PcWkCupXUcMUhGgrUT3VZEae4grBqa6rQjSEKCqQmorRiUTGgrUTXVYMRUbiABYm1aPcS1aAFxPcRri1NETRsBqQH1O3AgY+JpFKjDEVPzoGO6Om2o5inzTXF0v+sR1pd1opQsreYRmXEVABumm6gAosFsaAFxNq1ZDE+rQVriQYrWrS1aCqY1F0Su6pLVIM8wqDoVomJRMaDNdGhuYtMxoboVIM9JWnQIZhSKAkiGMpi1QQSUrqZB0IiTiJXhCpCFaZUBEpiNXRApCFUUREnESvahLUKCkIk+pV0RJ9SgoapMY1e1CbUIKJjUDCtB0CYQIM4wptUtI2dQ1CCjq1GSzghXzCpizoMKyvpJvofAd+BwpswAw9FeMSraUs1HE7iPntHr81p2Nt9jXbyKHmMD8ifNBV1ScRK8YUmwqimIk+pV8Q8FLUoM1sScxLQ1SFI3goKWrUXRq22PNIxIKJiQ3RK+YghuiQUXRoZjV50aG6NFqkY1AxK4WKJjQU3QqGoV10ajcQdQI1MRBH1IyUtXwVRW1CcWZWw1EaxBSEPBSEfBXhGpiJBQbCn7utAQqbIygzhAkbOtMxcFIQcCgye7p+7rW7sl3dBkd3Td3Wtqcab0jZ8ioMjuybUFa5hTd3VHKdoYrrWO2+ItI2bcfoodnavbIDucD/AFD9le7YR3YmcZB/a9U+ykgay0Pd9loYTyAecFFX7QWRir3AZVOJ5DaUGLSVnJ+3Tbud5Uw3/RYtjifa5jU4mruDWgjAcBs5ro2dl4wKG8T5D0FERqHRDjGZYyyWIVvPidfDQNpeMHMHFwA4qmYVRbYbTZHayySOFNoGDqYbthGdKVyKke1bH3Xd2GsAN9rXFkUjtgN1tNVjS8GHxVwDDiqLJjQ3Qq/Z4HFoLwA4gVArQHIVqcNm1SdAgynQoTWHGq0zAhPgQZk0NVQlhkbs8QyOB9VumFRdCoMJkx2OaQilgWg+zIfd6bsEFEw81Axc1oGFRMSDP1aa4rrolHVKjrBFwUtTwV4QjJTbEMlBniHgFNkeavCEZKQj6+qCoyLgitg4K62BHbBwQUG2ZSjs/JaLIBl1180ZsIy9UFBsI6qnNnC1WQck4s/AV8kGWIaLkO22mnREQQmj3AFzhgWg4AA7iabd3nh6K6zimxeIaTnNotL3t8RkkIYOBIbGPS6glYYbS0a2My+EhxeGuc0Hb4nbBu25rrdEdq3TSCO0husHh1gFL+7xZ7sV3ujtFNhiZE3Yxob+b8TjxJqfNeR9sNFd2tUgbg2t9n5XeKg4Crh/KqPRu6VUDZuAVzs5Lr7NFLvc0VyvDwu9wVoOsyg82+IraRw7qyOPo391yUdoIssgB/3ZWg53WNDj7lq7H4si73dvCV3pcH6rgYXHZuBr5kCvs0eiK7rsLo/+C6QjFzi0flZh/dX0XTCLgjdmrCG2SCg2xMfhm8Xz7uK0HWfgiMK3zxwtvyuawVoK7ScgBiSud0JoqCSV8rZY5C1xkuA3SKuwcWupW7UDCuOPLK7TWt1pthYwXg12pibXfW4T5vrjkAj9pOyLrLG2Vry8AgPNLpaTgCMfsk4cyM0HZmzpnQLN7DaUNohLHmr4qAnNp+yfYjyC6IwoMl9nQH2dbLoUB8KDIfZ0J8C1nQoToUGUbOhOs/Jaz4UMwjJBkGLIKBgqtd1m4IZgA3KjJdZ+SHqOS1HxDJVnRiuxB2QgOSmIDkrzI1PVoKDYPkrEVmViNqtwgDDrioKzLP115orYh11zV1kQKmIuq4IKrIBkiMsw6+XWSsiFFYw/5CEV22UZJOsYV4M5eXp+iWp62+SLHO9qnmz2OeUGhbG67+Yi6z/kWryf4d6M1luhB+4HSkfkGFa8S32XoPxitRZYmxin8SVgOZawFxp/Nq1lfBnR4v2ic43WsgB3Uwc6h8o+tgd9cK89+K9iuiGen3jE4jk5zB/f7L1UsHBYnbLQferHLEAL9LzPzsN5vqRT+YoRxvwjtt+CWE/+J9R+V45ZtJ8135s9d/sV4X2E0z3S2Mc6tx38OQY1oabswQDn4ab17tabRDHEZ3yNEQF4vJoKUrhny2koR438XJa2tkYrRkTfV7iT7BqwdK2HV2exvu010c7q7zSZwB/pu+qjpW1Pt1sc9jaumkAjbvFaMiaeQDR5Fej/ABT7OhmjrM6MYWUsjP5Htay9/U2P1QbvZQB9iszq4amIf0tDT7g+iJp2cQ2eWX8DHOHF1PCPM0Hmsj4QaUbJZTA4i/C51BU1Mb3XgfJxcPRP8WrcGWRsQIvSyNNN9yOj3O/rEY80HD/DTR4mtYeQaRMc8nN58DK8cXu/lHn6hpHRjZonxP8Asva5pOFcd44jAjiFz/wg0Zds8k1P9191u6rYxT+8vHku9dEckHgXZ2c2TSDWyYC86zy12VrdryDg08l7A6y9UK86+Luh9XOJgKNnGP8A9GUaa5VaG+YK77sZbza7FFIaXwNXJWlb7PCa8xR38yGoyxbkDu5W+LNmAEzoeSI511lKDLZ10D2Ur9AqMjNwBPGh+u3D5IMZ8VEC7ktaazyZinAAfqqjoXfiHXkqKb2ob41pss2CpzXtw9N3qQgpOjqVExBPIx9dhTXMwa+Sg7RtURjuvomEZy+iMIjvIQDAxViMddeaiyLM/VWY4Rmgm3rr0RmtSawZogbgilRTd+yZreufRSkbQV20FaDhl6oJ3+vTf1tXNaf7eWWzVbUzSD7kWIBH4pD4WjlU8FzfaHS80hLXXmtxFzFuHHNZ2iLNZB4rS0uNcGkeAZVpt3bURmaXnt2mZI9VCAxhN0NvCNtSL1+Z3hLsBhSuGAXqfYXQJsVl1Ly0vc90jyypbVwAABOLqANFVmf9aQtAbHG4gUAADWt8huQT2ntsuEFl37XVd+gRXcOZkls66x2Lg5NF6Yn+3aGwNO5pDT/wF73Tf9tWuq612yaTPxUHrIXIlc18TOzEQkdaLNNAC6rpITLGx944l8Qc4VqcS3bXEbSFwUmkZZ7sRcXGoDRvJ2AYnBej6Z0ZoazAtYyS0SZCZzW+ZZQey4qeyBxJbGGgnBovO27AC4klFr0f4bdgn2d4tNqA1gB1UYIcGXhQveRUF5FQAMACca7O605LZxE9lqfGyN7Sxwke2OocKHFx28lwPZnQukpYI4dcbJZmCgpXWuBJJ2G8Np+80DZRdLYfh5Yozeka+d+98rzieTSK+dUHj1sPcLTeslpjtDK+F0bsabg8Nxa7i3A027kbs7oi16UmLr5IBAfLI+pYNtACbx24ACnEL1Htdo6wWeEhtlg1rgQy7G0ObX79QKiiwPhzoAutAtRq1kd9jaYX3EEO2fcFfWn4UHoeitGMghjhjNGRtDQN/EnMkkmuZKtGMqbyAKmnmd3PrYua0z29sln8N/Wv/BF4j5uqGjbvKCHxA7Pm12KRjG1lYRJGMMXN2tHNpcObguN+C0rw+1REENAY8tOBa8Oew4bjRorldC3P9Z0tbSO62eOyxHZJPRzqZ+IY8gw81t9mezL7M+SeebXWiYNEjgxkTPDW7RrALxxoXHE03KDZc0IL4cuusVce1DPLroqjPkj3H68/qq8sdP3Wi9uynWI9NqrlmVetqIyrTGQDgVUa2uVaAnZhXbt3LTlZX6qt3YA1Na0Pphjx3dBBW1OdB0c8VVnhpw/xurwphxWoYsca40+Q+SrPjPPdsocB7bwgytX+lfKv02IDjQ0x+X0WlJGfOnvsBr6KtqznTyCDog7o+Sk0jj1h1zTsjGXXRR2s4IIMb17I7GqUcYRmtCBMYiEeXyx/dSaVIEIpAJwOuvNOURrUAZYGu+0xpHEVVQ6Kg/8AUz0CvyyNG8Dd11uWVbNMRsGLgev8oL8Fhhb9mNv9IU57ZHGPEQ2i422drnON2EFx2Cmz1VWPQVptJrM8tadw48UGnpnt0xnhhF92zDHFYQsVutxq9xjjO7fTkF2GiOykUIrQE4Ynb6reZCBhh6IkeS2rs/FC66KuLdpOa6nsn2eiuiY0c/dkPLNb2lOz7JTeGDs8+e5Y57O2iM+B4+SK6gVAwSEh3hc22x24feHqVCaz28AkEHfQE190K4/tj3jXvdIw4mjd4puplgtOxaatmrZFZ7JcutDak4c6HzR4tEWieQGa8BXEE0XbwwhoAyFERx7OylptNDbbQbp2xswHnuW/onszZbNTVRNvD77hedXmdm1axHFNVFGFTtTV4/ugudxUTzUEy/HrrJBe/LqineQ2sdwVEXO2cM0EY+XQVh7H8EB1RtHoUTVeRuQHVaKu+M+leuKtSnh118kC9z/dAAiuz3z3eSG+nVcqeu/yR3ivt77fl7qu6HfXh17+oQV5W7Rxod1P0w+qpuYSa3WniSaqxabO6p2nzAx3mlDkUHVjeacCf2QdO2bMKQkrl5orTupRTLW0xFUAw/g1PfOTVJtnadgoid1CKTHDepPna0VKEbPxVLSVkc4EBAaXTUQNEK0aaYG1vAcN64y06KlaTtKLozRkjniuzDagvWrST5TdjDjz2Idn7NOkNZXE8Ny62xaPDQMKcloNj+iDF0doGOLcKrZjoEQNUw0bwFANj67KoobROBTJOXlAio1PJKqnh9UEL/koPkGaZ7a9UUGWeqCLnN3KBeFaNlA62qJhGaCsZeATa3dT0VowjgisA3IKLYSdoopajz4K8UENxQVmxGqd0RzVgj9lGnogo2hhzI35H2VfVUG0+pVyZ43DFVpJab1RQlgdn7D5qBvNFLyuSvwoqcrnE1w63ogb3nMfLLFV3Op97Dhz3Kcrtlcak4bzgSqznDez/KCUwBrR+4Y+3yVQsB2u96fVKYn8NKIN85eyDtGtwCIGYddZqlHLjgjNk5oq00dddYo0YVZr9iIyb2zQTkGSjdyQxIVO/wA0A3WQHGiNZLK0btiJGc0VvNBO4mcKKQJ4KDlAkwO5OCAmZmgI1u5TPBRBT30DBuKd3JM1+Kk4oItSomOSYDHggdzlXMtDsVkhAexAxkBU2u4obY6JxhvwQELk97eoOCg6TjwQTEmfogTTb+fRUHSfoq00+3DGqoeV9d29V378UMuKTiiBvpvBVO1zNYL1HZADFxOQzKuvfv5IOrDi41FQTTMCnzKDFs18vMkmGFGR4G4DtLiDQvOzDADBFll4KekGFtTgsvvBrsVFh8nAquZOB9UUnBCLgg6hppsI8kcSHNQiaKbFFjsVBaE9QiVdQFAAGSI1Adrq7FIOptSY3cpB3BFSjR4nZoTnUxUg5QHDsFG/ihuedqV7egI6RSjIyQWncixFAZ9d3JM7kmc7Yhl5xQTa/FRfIa7MFGIEgmqaQoJNf1vUg5AvokQr80DOkKTpKFMcMM8VGRqCRlSbKBRVL25O7DFUGdaGjaVXktIyQHuNU93BBGSclBJJVwMFDhiovFPZEU31CpTTHNaVqYKErFtjkEHznNAdM6tQaHDzA3IblNsaBnaQLhR1HDHn6qv4K18Q5GvzU3sABpzVOQoLk1pDtgoECgVYlQPNB/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5608" name="AutoShape 8" descr="data:image/jpeg;base64,/9j/4AAQSkZJRgABAQAAAQABAAD/2wCEAAkGBxQTEhUUEhQVFhUXFxQUFxcVFxgUFRgYFxgXFxUXFxgYHCggGBolHRcVITEhJSkrLi4uFx8zODMsNygtLisBCgoKDQwMDw8PDysZFBkrKyw3LC4sLDcsKyw3LCssKysrLCwrKysrKysrKys3KywrLCsrKysrKysrKysrKyssK//AABEIAL0BCwMBIgACEQEDEQH/xAAbAAABBQEBAAAAAAAAAAAAAAADAAECBAUGB//EAD8QAAEDAQQHBgMGBQMFAAAAAAEAAgMRBBIhUQUTMUFhcfAGFCKBkaEHscEyQlJy0eEjgpKy8RUzohYXQ1Nz/8QAFgEBAQEAAAAAAAAAAAAAAAAAAAEC/8QAFhEBAQEAAAAAAAAAAAAAAAAAABEB/9oADAMBAAIRAxEAPwDw5JPRK6gZJPRPdQRSUrqV1BFJPRPdQMEk91KiBkkkkCKQTJIEkkkgSSSSBJk6SBJJJIEkkkgSZOkgZJOmQJJOkgZJJJAkkkkBgEqKdE91WAdE7WoganDUgFdTlqKGJ7iQCuprqOGhOGJBWLUxarJYoliQVnBMUctTOYpABJFMaV1AIpkQsUriAKSNcTatAJJGDU2rQDTIro1EMQQSUyxNcKCKSeiZAkydMgSSSSBJJJIEkkkg0g1PcRA1PcWkCupXUcMUhGgrUT3VZEae4grBqa6rQjSEKCqQmorRiUTGgrUTXVYMRUbiABYm1aPcS1aAFxPcRri1NETRsBqQH1O3AgY+JpFKjDEVPzoGO6Om2o5inzTXF0v+sR1pd1opQsreYRmXEVABumm6gAosFsaAFxNq1ZDE+rQVriQYrWrS1aCqY1F0Su6pLVIM8wqDoVomJRMaDNdGhuYtMxoboVIM9JWnQIZhSKAkiGMpi1QQSUrqZB0IiTiJXhCpCFaZUBEpiNXRApCFUUREnESvahLUKCkIk+pV0RJ9SgoapMY1e1CbUIKJjUDCtB0CYQIM4wptUtI2dQ1CCjq1GSzghXzCpizoMKyvpJvofAd+BwpswAw9FeMSraUs1HE7iPntHr81p2Nt9jXbyKHmMD8ifNBV1ScRK8YUmwqimIk+pV8Q8FLUoM1sScxLQ1SFI3goKWrUXRq22PNIxIKJiQ3RK+YghuiQUXRoZjV50aG6NFqkY1AxK4WKJjQU3QqGoV10ajcQdQI1MRBH1IyUtXwVRW1CcWZWw1EaxBSEPBSEfBXhGpiJBQbCn7utAQqbIygzhAkbOtMxcFIQcCgye7p+7rW7sl3dBkd3Td3Wtqcab0jZ8ioMjuybUFa5hTd3VHKdoYrrWO2+ItI2bcfoodnavbIDucD/AFD9le7YR3YmcZB/a9U+ykgay0Pd9loYTyAecFFX7QWRir3AZVOJ5DaUGLSVnJ+3Tbud5Uw3/RYtjifa5jU4mruDWgjAcBs5ro2dl4wKG8T5D0FERqHRDjGZYyyWIVvPidfDQNpeMHMHFwA4qmYVRbYbTZHayySOFNoGDqYbthGdKVyKke1bH3Xd2GsAN9rXFkUjtgN1tNVjS8GHxVwDDiqLJjQ3Qq/Z4HFoLwA4gVArQHIVqcNm1SdAgynQoTWHGq0zAhPgQZk0NVQlhkbs8QyOB9VumFRdCoMJkx2OaQilgWg+zIfd6bsEFEw81Axc1oGFRMSDP1aa4rrolHVKjrBFwUtTwV4QjJTbEMlBniHgFNkeavCEZKQj6+qCoyLgitg4K62BHbBwQUG2ZSjs/JaLIBl1180ZsIy9UFBsI6qnNnC1WQck4s/AV8kGWIaLkO22mnREQQmj3AFzhgWg4AA7iabd3nh6K6zimxeIaTnNotL3t8RkkIYOBIbGPS6glYYbS0a2My+EhxeGuc0Hb4nbBu25rrdEdq3TSCO0husHh1gFL+7xZ7sV3ujtFNhiZE3Yxob+b8TjxJqfNeR9sNFd2tUgbg2t9n5XeKg4Crh/KqPRu6VUDZuAVzs5Lr7NFLvc0VyvDwu9wVoOsyg82+IraRw7qyOPo391yUdoIssgB/3ZWg53WNDj7lq7H4si73dvCV3pcH6rgYXHZuBr5kCvs0eiK7rsLo/+C6QjFzi0flZh/dX0XTCLgjdmrCG2SCg2xMfhm8Xz7uK0HWfgiMK3zxwtvyuawVoK7ScgBiSud0JoqCSV8rZY5C1xkuA3SKuwcWupW7UDCuOPLK7TWt1pthYwXg12pibXfW4T5vrjkAj9pOyLrLG2Vry8AgPNLpaTgCMfsk4cyM0HZmzpnQLN7DaUNohLHmr4qAnNp+yfYjyC6IwoMl9nQH2dbLoUB8KDIfZ0J8C1nQoToUGUbOhOs/Jaz4UMwjJBkGLIKBgqtd1m4IZgA3KjJdZ+SHqOS1HxDJVnRiuxB2QgOSmIDkrzI1PVoKDYPkrEVmViNqtwgDDrioKzLP115orYh11zV1kQKmIuq4IKrIBkiMsw6+XWSsiFFYw/5CEV22UZJOsYV4M5eXp+iWp62+SLHO9qnmz2OeUGhbG67+Yi6z/kWryf4d6M1luhB+4HSkfkGFa8S32XoPxitRZYmxin8SVgOZawFxp/Nq1lfBnR4v2ic43WsgB3Uwc6h8o+tgd9cK89+K9iuiGen3jE4jk5zB/f7L1UsHBYnbLQferHLEAL9LzPzsN5vqRT+YoRxvwjtt+CWE/+J9R+V45ZtJ8135s9d/sV4X2E0z3S2Mc6tx38OQY1oabswQDn4ab17tabRDHEZ3yNEQF4vJoKUrhny2koR438XJa2tkYrRkTfV7iT7BqwdK2HV2exvu010c7q7zSZwB/pu+qjpW1Pt1sc9jaumkAjbvFaMiaeQDR5Fej/ABT7OhmjrM6MYWUsjP5Htay9/U2P1QbvZQB9iszq4amIf0tDT7g+iJp2cQ2eWX8DHOHF1PCPM0Hmsj4QaUbJZTA4i/C51BU1Mb3XgfJxcPRP8WrcGWRsQIvSyNNN9yOj3O/rEY80HD/DTR4mtYeQaRMc8nN58DK8cXu/lHn6hpHRjZonxP8Asva5pOFcd44jAjiFz/wg0Zds8k1P9191u6rYxT+8vHku9dEckHgXZ2c2TSDWyYC86zy12VrdryDg08l7A6y9UK86+Luh9XOJgKNnGP8A9GUaa5VaG+YK77sZbza7FFIaXwNXJWlb7PCa8xR38yGoyxbkDu5W+LNmAEzoeSI511lKDLZ10D2Ur9AqMjNwBPGh+u3D5IMZ8VEC7ktaazyZinAAfqqjoXfiHXkqKb2ob41pss2CpzXtw9N3qQgpOjqVExBPIx9dhTXMwa+Sg7RtURjuvomEZy+iMIjvIQDAxViMddeaiyLM/VWY4Rmgm3rr0RmtSawZogbgilRTd+yZreufRSkbQV20FaDhl6oJ3+vTf1tXNaf7eWWzVbUzSD7kWIBH4pD4WjlU8FzfaHS80hLXXmtxFzFuHHNZ2iLNZB4rS0uNcGkeAZVpt3bURmaXnt2mZI9VCAxhN0NvCNtSL1+Z3hLsBhSuGAXqfYXQJsVl1Ly0vc90jyypbVwAABOLqANFVmf9aQtAbHG4gUAADWt8huQT2ntsuEFl37XVd+gRXcOZkls66x2Lg5NF6Yn+3aGwNO5pDT/wF73Tf9tWuq612yaTPxUHrIXIlc18TOzEQkdaLNNAC6rpITLGx944l8Qc4VqcS3bXEbSFwUmkZZ7sRcXGoDRvJ2AYnBej6Z0ZoazAtYyS0SZCZzW+ZZQey4qeyBxJbGGgnBovO27AC4klFr0f4bdgn2d4tNqA1gB1UYIcGXhQveRUF5FQAMACca7O605LZxE9lqfGyN7Sxwke2OocKHFx28lwPZnQukpYI4dcbJZmCgpXWuBJJ2G8Np+80DZRdLYfh5Yozeka+d+98rzieTSK+dUHj1sPcLTeslpjtDK+F0bsabg8Nxa7i3A027kbs7oi16UmLr5IBAfLI+pYNtACbx24ACnEL1Htdo6wWeEhtlg1rgQy7G0ObX79QKiiwPhzoAutAtRq1kd9jaYX3EEO2fcFfWn4UHoeitGMghjhjNGRtDQN/EnMkkmuZKtGMqbyAKmnmd3PrYua0z29sln8N/Wv/BF4j5uqGjbvKCHxA7Pm12KRjG1lYRJGMMXN2tHNpcObguN+C0rw+1REENAY8tOBa8Oew4bjRorldC3P9Z0tbSO62eOyxHZJPRzqZ+IY8gw81t9mezL7M+SeebXWiYNEjgxkTPDW7RrALxxoXHE03KDZc0IL4cuusVce1DPLroqjPkj3H68/qq8sdP3Wi9uynWI9NqrlmVetqIyrTGQDgVUa2uVaAnZhXbt3LTlZX6qt3YA1Na0Pphjx3dBBW1OdB0c8VVnhpw/xurwphxWoYsca40+Q+SrPjPPdsocB7bwgytX+lfKv02IDjQ0x+X0WlJGfOnvsBr6KtqznTyCDog7o+Sk0jj1h1zTsjGXXRR2s4IIMb17I7GqUcYRmtCBMYiEeXyx/dSaVIEIpAJwOuvNOURrUAZYGu+0xpHEVVQ6Kg/8AUz0CvyyNG8Dd11uWVbNMRsGLgev8oL8Fhhb9mNv9IU57ZHGPEQ2i422drnON2EFx2Cmz1VWPQVptJrM8tadw48UGnpnt0xnhhF92zDHFYQsVutxq9xjjO7fTkF2GiOykUIrQE4Ynb6reZCBhh6IkeS2rs/FC66KuLdpOa6nsn2eiuiY0c/dkPLNb2lOz7JTeGDs8+e5Y57O2iM+B4+SK6gVAwSEh3hc22x24feHqVCaz28AkEHfQE190K4/tj3jXvdIw4mjd4puplgtOxaatmrZFZ7JcutDak4c6HzR4tEWieQGa8BXEE0XbwwhoAyFERx7OylptNDbbQbp2xswHnuW/onszZbNTVRNvD77hedXmdm1axHFNVFGFTtTV4/ugudxUTzUEy/HrrJBe/LqineQ2sdwVEXO2cM0EY+XQVh7H8EB1RtHoUTVeRuQHVaKu+M+leuKtSnh118kC9z/dAAiuz3z3eSG+nVcqeu/yR3ivt77fl7qu6HfXh17+oQV5W7Rxod1P0w+qpuYSa3WniSaqxabO6p2nzAx3mlDkUHVjeacCf2QdO2bMKQkrl5orTupRTLW0xFUAw/g1PfOTVJtnadgoid1CKTHDepPna0VKEbPxVLSVkc4EBAaXTUQNEK0aaYG1vAcN64y06KlaTtKLozRkjniuzDagvWrST5TdjDjz2Idn7NOkNZXE8Ny62xaPDQMKcloNj+iDF0doGOLcKrZjoEQNUw0bwFANj67KoobROBTJOXlAio1PJKqnh9UEL/koPkGaZ7a9UUGWeqCLnN3KBeFaNlA62qJhGaCsZeATa3dT0VowjgisA3IKLYSdoopajz4K8UENxQVmxGqd0RzVgj9lGnogo2hhzI35H2VfVUG0+pVyZ43DFVpJab1RQlgdn7D5qBvNFLyuSvwoqcrnE1w63ogb3nMfLLFV3Op97Dhz3Kcrtlcak4bzgSqznDez/KCUwBrR+4Y+3yVQsB2u96fVKYn8NKIN85eyDtGtwCIGYddZqlHLjgjNk5oq00dddYo0YVZr9iIyb2zQTkGSjdyQxIVO/wA0A3WQHGiNZLK0btiJGc0VvNBO4mcKKQJ4KDlAkwO5OCAmZmgI1u5TPBRBT30DBuKd3JM1+Kk4oItSomOSYDHggdzlXMtDsVkhAexAxkBU2u4obY6JxhvwQELk97eoOCg6TjwQTEmfogTTb+fRUHSfoq00+3DGqoeV9d29V378UMuKTiiBvpvBVO1zNYL1HZADFxOQzKuvfv5IOrDi41FQTTMCnzKDFs18vMkmGFGR4G4DtLiDQvOzDADBFll4KekGFtTgsvvBrsVFh8nAquZOB9UUnBCLgg6hppsI8kcSHNQiaKbFFjsVBaE9QiVdQFAAGSI1Adrq7FIOptSY3cpB3BFSjR4nZoTnUxUg5QHDsFG/ihuedqV7egI6RSjIyQWncixFAZ9d3JM7kmc7Yhl5xQTa/FRfIa7MFGIEgmqaQoJNf1vUg5AvokQr80DOkKTpKFMcMM8VGRqCRlSbKBRVL25O7DFUGdaGjaVXktIyQHuNU93BBGSclBJJVwMFDhiovFPZEU31CpTTHNaVqYKErFtjkEHznNAdM6tQaHDzA3IblNsaBnaQLhR1HDHn6qv4K18Q5GvzU3sABpzVOQoLk1pDtgoECgVYlQPNB/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5610" name="AutoShape 10" descr="data:image/jpeg;base64,/9j/4AAQSkZJRgABAQAAAQABAAD/2wCEAAkGBxQSEhUUExQUFRUUFBUUFxUUFxQUFRQVFxQXFhUUFBQYHCggGBolHBQUITEhJSkrLi4uFx8zODMsNygtLisBCgoKDg0OGhAQGiwcHCUsLCwsLCwsLCwsLCwsLC0sLCwsLCwsLCwsLCwsLCwsLCwsLCwsLCwsLCwsLCwsLCwsN//AABEIAQMAwgMBIgACEQEDEQH/xAAcAAAABwEBAAAAAAAAAAAAAAAAAQIDBAUGBwj/xABDEAABAwIEAwUFBgMECwEAAAABAAIRAwQFEiExBkFRE2FxgZEHIjKhsUJicsHR8BRS4SSCkrIjNENTY3Ojs8LS8RX/xAAZAQADAQEBAAAAAAAAAAAAAAAAAQIDBAX/xAAkEQEBAAICAgICAgMAAAAAAAAAAQIRAyESMUFREzIEIkJxgf/aAAwDAQACEQMRAD8A6Jg1Ygyeivm15WOwO9DhKvu26LOenXzf2yXLinmOkKi/jSN1Jt7gp7Y3C6WmZBwB0PzUL+I1TguJQi4qzE+DbGvOe2pSftMHZu8czIWHx32PtMutasf8OtqPAVGjTzB8V0X+NHaBgPeT3KxVTOxGXHPl5cx3hytaPyV2OpnkSJa78Lxo7yKg06cwQDlGxPMr1RiNhTr0zTqsa9jt2uEjxHQ941XGOOeAalpNWjmqW/q+l3Pjdv3vXqd8OSXphnx2emEq/AfL6pbE3XGkdSE41bMKfcYYfBVtqptwfcPgodsNECJjUoJLUoJkUjCSjQRSNJCNBFhGkhAlMipRgpEoSkRUoJGZBPYb3AbnK51M7tJHoVsbW4kBYHGXdjfu5B8H9Vp7O492V5se/wAnfa87SSpjKoWfZckFSf4qU9srKuDXTVe8DGOcTyUClcKm4kxCG5RzPyRsa3UnCcRJqyTq4z5DYLdW9eQuNYbfRV8guhYVifujVKHyY77auUCJVMcQB2KkU8RCbLwrn3G/szzONezA5l1vsJ5mj/6+nRcvfSLSQQQQYIIIII3BB2K9QUn5hKzfFfBVC9lx/wBHWjSq0b9M7ftfXvW2HLrqufPi36efrw+4U9gNg2qXZqgphrQSSC6dQIACs+MuGa9lpVb7pMNqN1Y7uB5HuMFUNsSNpC6N79Oeyz209lgVGoSBc+9plmm7KdYMmdIVriHs9q0qTqorUX5GucQ0nXKJIB2UHhSw7WvSa46PAkc4/YTnGr321zUoU6juzyt0mfiGoT2i++mWRpKNMFIJMoSgjgKEpEoSgFyhKTKBQQIJCNAb/wBpdDK9lUcjB/foiwnEczArv2h2megfu6rm+B4oB7pMLzr7e/LLhHQaNeVJbU/f78lQWd+3qpYvAhFWZuN1m8crku1Ux133qgxOvLk4J0ZtKkOJ71qrC9OXdY23dzV1aVtFK2opX56qZZ3ZfUawczqeg5/vvWXbcK44RfLy89YH5/NMr6dOogAADYBLVdRutE8LmU3Lql4hY069N1Oqxr2PEOa4SCPyPfyXDOPuCHWDu0py+2cdHHU0idmPPTo7ntvv3E3CKuynWY6nUaHNe0tc06hwO4V4ZXFGfH5Rx7gmhNxb6weza4R4bKo9otWcQrcoyD/pt/Vayww5tDEexYSW0hlaTq4AM0nqdlivaDScb+uR1Z/22Lrnrbhv7aUko5UU5hyKLt4T2ekuUJUcV0oVQjadHpRyms6PMgHJRlyblCUEUgkZkSDdj40rRQeOoIXLqeEB0+Mei6dxTTzUnHoJ9NVjcM1HmfquF7OPpUsweo3Vr3eqfyXDecx1C07WAIi0JSqZOrfVm7tlVd1iriZLY81sL6iIKy19awVXSKmWjwWgjaFYUqmiytKo5p90x9FY29710+imxcq6rXGmi1nDTsjAsGyrJHRauwu4aEqrW+m2pX3epNG5WQpXslWdtdJbV4NQHyod5eGnDh1+SZs7id0rGqYcw9+s+AOyr3GOWsb2zuFVe0xSo4a66ekLDcdhzb+vmBEuBE82ljYI6hbXg21yXtTtpAguYR8Lpkj3hsYn0Uz2t8PdtZtuGN/0tuBPV1I6OB8CQ7/F1XVM9ajzLhvK2OQ9qizA7gKA5zhuEQuuq02z0nGiw8kg2beTiFGF0E42ujY1S3WDuTgU26hUHKfBOtrpbbg9UyRC8jcFAV1YC66oi5h3aEBB7ZEpZoUunzRpDp1rH3zScOoP0WFwCtI8z9Vtr4FzTPRYDCTlnXmfqvP3t7OPU7aU1UonRQG1lIa/RJoZuzKp71mitrgqvvdlcpWKM0o1QDNFIrbJAEo2UhinVLT3cwr62vNBBVM9iRTrFh7uiNbG9NZQvFZ218QslQuZ1Cs7euosbY5Nvh19stCyu2o2Cue2dytLh13snLpny4yxa21h2dXQyDy6DcfOVq4kRHKIP0VFaFr4PMFXjHaBaW7jzMJq1wr2iYUy2uJpty06hdDYjI9pAewfd95jh3PHRZI5DuFv/bReg1KTBEgvcf8ADTaP8vyXNc66cLvGbY5z+10fNrTPcmzhoOzkjtEYqqk9idh1Qbapp1KoN2lSm3BHNOsvnBPot1XduRuClC6Vl/FtPxNBSSyi7dseCBtX/wASjUv+Bo/zFBLsdO34oxrGOceTSfkuSDB3CSZB30J3Ow/NdRxCqKj20yTlLmZ43gknTyY5M8QYeBRqVIA0a1o73uygd8Ma4yvP8u9R62vtzO3t7iJDpHIH9VKZe1mfEw+S01vbDQJ6vYiNlS/HTI1MX6gjyKiXOKtIhX93hQ6KpvMJAEpzSb5RV0rgPGh5qTTVfWtSw5m6fvmnqFyD3HoixWN+014UJzZMKQ6poithz6o2vW6NtIjUKTQuyPiBUu1pSra3wwEbKdrmKFZ3PQq6tMUyxJhMf/gNPL0Ue+wjsoLpLecylaWWO+tugYVfhzfd2A1P73S77iylbUHVqhkfDTaPiee4HafksP7PXkl0knQgSdliOKTWbdVWVvjpvczLJLWgbZPukQR4rq/HuR43lZlTePYu+6rOqv3cdANmt5NHr81XZkglFmWqTkoSm5RgoBcoBybJRgoBzMjzprMhKC0c7RBNZkSA7La3Gd7tvjIn8DQP/J6mcX3g7Ggzm6tm8RSoNb9aiy1hdgdqJ17Wr83SEMauHF9Ak6ZXkDoSKc/QLzcfl61l8p9LO0fqptSrpqqqycn31Fca6OPcIVRigEKbUqwJVHd3GhPj81RWIlemIVNd2sGRorlz5UaqyUSlcVTTuOTlYWztFFubVMW9QsPUfROwY3VaixctLYVAsdZ1uavrS4WbqncayiRAUy7sG1mZTG3mqOyr7LTYY8EhVKx5sekPhXhZlJ5MGHTsdP6f1UD2r8DtrMqXlGe2Y0OqN1IqsY0AkDk9rWjbcDqug2bYUms2RH78CtPLXp5cx3vbyM4pMp6+aG1Hhvwh7g38IcQPlCjyuliVKOU3KOUEXKEpEoZkAuUJSJQlBFSgkSiQel4cXcKrngaOdMeZ/IqTWx4OLN/dP5R+norx3CTKgzD3R3dVV3fCRbs4rl1he/T0cvy4dXtb4diLXbFWD3yNCsO/AazdWn0kFNG7uaW+aO8SPVHhPin+ez9o2z36GVQ1anu+YVQ3iaoB7wB8NEdti7HmNWyZExE9AUXCw8efG1ZNcni6VDzJxr1DbcpVxsoxtpTjTLlNptRacx2qW5qZ6jp+iuLC8B2P9E/TswRskvwadWEgpXtrjLF5Y3C1eD1dZWFsreqzdubvH6K2tsTqhwAYdBJkgaDfdSjmuXj06jZXMqi9ovEwtLckH3yDl21eQQxseZce5qo3casp0XPYA9zAHFo2AG4n+aNFx7iLH6t5VdVqumScrfssB5Aemvct8MZXkXKq0lJJSZQldCByhKTKEoIqUJSZQlAKlCUmUUoBUoJEoJB6Pp2rC2ANIVfc4a1TGVg1V+IYkGg66mfILlend7Vl3QYzQbn5KuuLVhGsKO28zOJPM/8AxSDVEapL8dMZxHgcAvpjxaPqFk109xzugbdVCvuEadSXA5XHmPzGy0xz+K5+Th73GNtMUczR3vN79x4FXNtdNqCWnXmNiPJVuMcP1bfVwzM/mHL8Q5KqY4gyDBHMbq7JWUzywuq11AqwtjJWZw3FJIa+ATs7ae4rRWzoWGeOnfwcsyaK1p6KxtaEFVdlcK2tauqzdcXuH2oOsJri/CYt31GDUNdMb6iD9U7YVoWusWNqMLXCQREeK0mr05v5FuM3Hn+gP7HcH7jte9Yk1F6Ts+EKFOtUZlOV8kD7MOaQdPURsvNtzRyPcyZyOc2euUkT8lpw4XHe/t5WeUt6F2iMOTJQWyD8oSo+ZK7RPY0elBNCojFQJEclFKLMhKYCUEUokB3itcLMYzckuIncAfqravcghZquSXkrmsunpYck2VRKRc3BOgRF8KNSd7xPRQve6srSlC0mGUZWdtitThA2UtPcT34S2oCCJELnPF3s7fSzVbcFzdSaY1LR1Z1Hd6dF2GxhWjbYO81rhXPyYSzt5MLFZ4di7mQ18ub15j9Quje1vgwUf7XSbDSQKoG0u2f3a6HxC5c5i26yjj3cL022HYg1wlpkfTuI5K/sbhcsovLTLSQeoWkwriUNgVQfxN19Ry8lnlxfTr4v5fxk6bhz9QtdZXwptlxAXMLDiy2YJNQT0h0+EQqbiTjjtnBlEENke8ZE90dFGOF2ObnmU1t1zGuKqNBrqz3gQHBu5l0GNhtMCV5je8kydzqfE6la+8uXPsajnEkl7dT+IaLHFa8efltw+PjRFEgUFoBIkaJABEggkAlHnRIkArOUEhGgaaMYtWH+0f6z9U5QxuoHS45xzGg+YVaUkq7IiZWNbRvadUe66D/K7Q/1QayJ8VklNs8UewiSXN6HXTuKyy4/pvhz2e2stnQVpcMudllLW4a8ZmmR9O4q2sakFYZY6duHJK3+GXC0tm5YTCK/etbh90OqMaefcWeI27KtM06gDmPGVwOoLToR6FeUbqllc5oMhrnNB6gGAV3n2i8ZstqLqVN4Nw9sADUsB+27ppt1XBHBdGEefyXvRuEcJcIlbMiEqi2XCERTlp8Y8z6NKVG11WH9gdv8bfA+8swWrTV3RYx1e381niseHWr/ALVl7MFqTlTxCDWrYjbWpXZhOtagQgtmHUkk0lJhJhA2Y7JDs09CBQNmcqCXCCQ2mEoigUStAIkEEKLo1nMMtJB6gwri04gqs3yu8RB9QqVgTiWpTmVnpsbbjcN3onyeP0Srr2hViC2iwU5+0TncPAQBPqsYAnGhT4RV5cvs5Xque5znuLnOMlzjJJ6kpqEuJRQqZkOCRCde1IKAbIS6A97yd/lKTm1SqR1/uu/ylKmuLr/U2/jb9CVQOCvb7/VW/iH0cqQrD+P+v/avP2QQlNTjGc+iJ66EbICIJQCAQRJCNLAQDUDZuERanHBAtQDEIJcI0hs4Uko0SogQaESU1BlhGESW0JApjUsBGEEy2EIiUCU29ABxTTnI8ybcUjgEpdLU+R+hTUp6iNfHT10Spre+ZFuwff8AyKpiFeYxVDadOnzEknfl/X5Klcs+KWY9i3dEwx5onp1o08Eh7StCNgJTQgEoBUQJTmompcgII2GpLkt28hAtQCMqCLOUEjEiRlJTAwlpLUsIBTQnWhIYE6EFscIilokyIcE04p4kc0yQko2UgpxySQkZITjU3CVT3QEm4qlxk9APRIa3VKhONKRElsApJb1T4o6bpDmFv72QEfIjeE/l0RZEwjJRQc0hEQggDkjmlSkOKAUiSJQRsaGUEaMBUBhKaEAFItrdz3BrWlxOwAknyCNDZMJxoWvwz2bXtWMzW0gdZe7X/CNVp7X2St+3cE/gYB8yU9MryRysJDl2Eeyeh/vqvo39FBu/ZKJ9y4P95oP0KC/JHKnN+abcF08+yh+xuG93uf1RXHsoIYcteXcgWwD80/Gn+fD7cvIRQrbGsDrWrstVpHRw1afAqsIU2a9tJlL3DMJ2m1ANTpClWyHFP0hMJholTLenCCtJu2a7+SbcwxKKvUAdB6qRk0nqEeiM0qs6EI3AckmdUHGEaGzb2pBEKVG/gm8shLYMZOqbfT6KSku0CDQspQRkII7M7CW1qco0S4gATOgA1k9wXT+C/Znny1rwEN0Io7E/8w8h9316LTTLLPTKcH8F175wIGSjOtVw07wwfaK7bw5wpb2TYpM947vdq93nyHcFcWtBtNoa1oa1oADQIAHQAbJ1u/kpuX0nVy9my1KYxBoTwCi08OPZtzOaaexSHdEXJEyVnxyouWE2aeillqafT/VaTJy58anxWyp1WFlRgeD/ADDZck4t4IdQmpRl9PmNy39Quz1WqHUABg7LokmU1XNjy5YXp5yaxE8Lp3F3BjXzUtwA7mwbO6x3rnFSg5riHAgjQg7rHPC4vQ4+XHObhmlSU/pCbY3onKihe0M05meqlVWQ3TaFGpO1hS3DRFCLTbI2SRvHIp6m6D6puNUGWW7+CQwSAl1yR6JFM+6FNBsiSQm3jQJYHvHwRPER4oMjsu4IKSgpPbpnsgw2k5r6rmNNRjoa465RHIHQHv3XVWDRBBb5/Dj/AM6WClUkEFlfTfD2dHNFyQQWboEN0qEEE6IbG6TUQQTjDP0rqp95RaurT+IBEgu3B5OXyi1BB06rK8V4dSLS4sbm115o0Fv8UYXWUc1do7zSah0PiiQXBXqxEG/mn7g+6EaCDRidR4J2iUSCVUVc7JNL4UEFHwDI+MpVzsPFBBP5BSJBBST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5612" name="AutoShape 12" descr="data:image/jpeg;base64,/9j/4AAQSkZJRgABAQAAAQABAAD/2wCEAAkGBxQSEhUUExQUFRUUFBUUFxUUFxQUFRQVFxQXFhUUFBQYHCggGBolHBQUITEhJSkrLi4uFx8zODMsNygtLisBCgoKDg0OGhAQGiwcHCUsLCwsLCwsLCwsLCwsLC0sLCwsLCwsLCwsLCwsLCwsLCwsLCwsLCwsLCwsLCwsLCwsN//AABEIAQMAwgMBIgACEQEDEQH/xAAcAAAABwEBAAAAAAAAAAAAAAAAAQIDBAUGBwj/xABDEAABAwIEAwUFBgMECwEAAAABAAIRAwQFEiExBkFRE2FxgZEHIjKhsUJicsHR8BRS4SSCkrIjNENTY3Ojs8LS8RX/xAAZAQADAQEBAAAAAAAAAAAAAAAAAQIDBAX/xAAkEQEBAAICAgICAgMAAAAAAAAAAQIRAyESMUFREzIEIkJxgf/aAAwDAQACEQMRAD8A6Jg1Ygyeivm15WOwO9DhKvu26LOenXzf2yXLinmOkKi/jSN1Jt7gp7Y3C6WmZBwB0PzUL+I1TguJQi4qzE+DbGvOe2pSftMHZu8czIWHx32PtMutasf8OtqPAVGjTzB8V0X+NHaBgPeT3KxVTOxGXHPl5cx3hytaPyV2OpnkSJa78Lxo7yKg06cwQDlGxPMr1RiNhTr0zTqsa9jt2uEjxHQ941XGOOeAalpNWjmqW/q+l3Pjdv3vXqd8OSXphnx2emEq/AfL6pbE3XGkdSE41bMKfcYYfBVtqptwfcPgodsNECJjUoJLUoJkUjCSjQRSNJCNBFhGkhAlMipRgpEoSkRUoJGZBPYb3AbnK51M7tJHoVsbW4kBYHGXdjfu5B8H9Vp7O492V5se/wAnfa87SSpjKoWfZckFSf4qU9srKuDXTVe8DGOcTyUClcKm4kxCG5RzPyRsa3UnCcRJqyTq4z5DYLdW9eQuNYbfRV8guhYVifujVKHyY77auUCJVMcQB2KkU8RCbLwrn3G/szzONezA5l1vsJ5mj/6+nRcvfSLSQQQQYIIIII3BB2K9QUn5hKzfFfBVC9lx/wBHWjSq0b9M7ftfXvW2HLrqufPi36efrw+4U9gNg2qXZqgphrQSSC6dQIACs+MuGa9lpVb7pMNqN1Y7uB5HuMFUNsSNpC6N79Oeyz209lgVGoSBc+9plmm7KdYMmdIVriHs9q0qTqorUX5GucQ0nXKJIB2UHhSw7WvSa46PAkc4/YTnGr321zUoU6juzyt0mfiGoT2i++mWRpKNMFIJMoSgjgKEpEoSgFyhKTKBQQIJCNAb/wBpdDK9lUcjB/foiwnEczArv2h2megfu6rm+B4oB7pMLzr7e/LLhHQaNeVJbU/f78lQWd+3qpYvAhFWZuN1m8crku1Ux133qgxOvLk4J0ZtKkOJ71qrC9OXdY23dzV1aVtFK2opX56qZZ3ZfUawczqeg5/vvWXbcK44RfLy89YH5/NMr6dOogAADYBLVdRutE8LmU3Lql4hY069N1Oqxr2PEOa4SCPyPfyXDOPuCHWDu0py+2cdHHU0idmPPTo7ntvv3E3CKuynWY6nUaHNe0tc06hwO4V4ZXFGfH5Rx7gmhNxb6weza4R4bKo9otWcQrcoyD/pt/Vayww5tDEexYSW0hlaTq4AM0nqdlivaDScb+uR1Z/22Lrnrbhv7aUko5UU5hyKLt4T2ekuUJUcV0oVQjadHpRyms6PMgHJRlyblCUEUgkZkSDdj40rRQeOoIXLqeEB0+Mei6dxTTzUnHoJ9NVjcM1HmfquF7OPpUsweo3Vr3eqfyXDecx1C07WAIi0JSqZOrfVm7tlVd1iriZLY81sL6iIKy19awVXSKmWjwWgjaFYUqmiytKo5p90x9FY29710+imxcq6rXGmi1nDTsjAsGyrJHRauwu4aEqrW+m2pX3epNG5WQpXslWdtdJbV4NQHyod5eGnDh1+SZs7id0rGqYcw9+s+AOyr3GOWsb2zuFVe0xSo4a66ekLDcdhzb+vmBEuBE82ljYI6hbXg21yXtTtpAguYR8Lpkj3hsYn0Uz2t8PdtZtuGN/0tuBPV1I6OB8CQ7/F1XVM9ajzLhvK2OQ9qizA7gKA5zhuEQuuq02z0nGiw8kg2beTiFGF0E42ujY1S3WDuTgU26hUHKfBOtrpbbg9UyRC8jcFAV1YC66oi5h3aEBB7ZEpZoUunzRpDp1rH3zScOoP0WFwCtI8z9Vtr4FzTPRYDCTlnXmfqvP3t7OPU7aU1UonRQG1lIa/RJoZuzKp71mitrgqvvdlcpWKM0o1QDNFIrbJAEo2UhinVLT3cwr62vNBBVM9iRTrFh7uiNbG9NZQvFZ218QslQuZ1Cs7euosbY5Nvh19stCyu2o2Cue2dytLh13snLpny4yxa21h2dXQyDy6DcfOVq4kRHKIP0VFaFr4PMFXjHaBaW7jzMJq1wr2iYUy2uJpty06hdDYjI9pAewfd95jh3PHRZI5DuFv/bReg1KTBEgvcf8ADTaP8vyXNc66cLvGbY5z+10fNrTPcmzhoOzkjtEYqqk9idh1Qbapp1KoN2lSm3BHNOsvnBPot1XduRuClC6Vl/FtPxNBSSyi7dseCBtX/wASjUv+Bo/zFBLsdO34oxrGOceTSfkuSDB3CSZB30J3Ow/NdRxCqKj20yTlLmZ43gknTyY5M8QYeBRqVIA0a1o73uygd8Ma4yvP8u9R62vtzO3t7iJDpHIH9VKZe1mfEw+S01vbDQJ6vYiNlS/HTI1MX6gjyKiXOKtIhX93hQ6KpvMJAEpzSb5RV0rgPGh5qTTVfWtSw5m6fvmnqFyD3HoixWN+014UJzZMKQ6poithz6o2vW6NtIjUKTQuyPiBUu1pSra3wwEbKdrmKFZ3PQq6tMUyxJhMf/gNPL0Ue+wjsoLpLecylaWWO+tugYVfhzfd2A1P73S77iylbUHVqhkfDTaPiee4HafksP7PXkl0knQgSdliOKTWbdVWVvjpvczLJLWgbZPukQR4rq/HuR43lZlTePYu+6rOqv3cdANmt5NHr81XZkglFmWqTkoSm5RgoBcoBybJRgoBzMjzprMhKC0c7RBNZkSA7La3Gd7tvjIn8DQP/J6mcX3g7Ggzm6tm8RSoNb9aiy1hdgdqJ17Wr83SEMauHF9Ak6ZXkDoSKc/QLzcfl61l8p9LO0fqptSrpqqqycn31Fca6OPcIVRigEKbUqwJVHd3GhPj81RWIlemIVNd2sGRorlz5UaqyUSlcVTTuOTlYWztFFubVMW9QsPUfROwY3VaixctLYVAsdZ1uavrS4WbqncayiRAUy7sG1mZTG3mqOyr7LTYY8EhVKx5sekPhXhZlJ5MGHTsdP6f1UD2r8DtrMqXlGe2Y0OqN1IqsY0AkDk9rWjbcDqug2bYUms2RH78CtPLXp5cx3vbyM4pMp6+aG1Hhvwh7g38IcQPlCjyuliVKOU3KOUEXKEpEoZkAuUJSJQlBFSgkSiQel4cXcKrngaOdMeZ/IqTWx4OLN/dP5R+norx3CTKgzD3R3dVV3fCRbs4rl1he/T0cvy4dXtb4diLXbFWD3yNCsO/AazdWn0kFNG7uaW+aO8SPVHhPin+ez9o2z36GVQ1anu+YVQ3iaoB7wB8NEdti7HmNWyZExE9AUXCw8efG1ZNcni6VDzJxr1DbcpVxsoxtpTjTLlNptRacx2qW5qZ6jp+iuLC8B2P9E/TswRskvwadWEgpXtrjLF5Y3C1eD1dZWFsreqzdubvH6K2tsTqhwAYdBJkgaDfdSjmuXj06jZXMqi9ovEwtLckH3yDl21eQQxseZce5qo3casp0XPYA9zAHFo2AG4n+aNFx7iLH6t5VdVqumScrfssB5Aemvct8MZXkXKq0lJJSZQldCByhKTKEoIqUJSZQlAKlCUmUUoBUoJEoJB6Pp2rC2ANIVfc4a1TGVg1V+IYkGg66mfILlend7Vl3QYzQbn5KuuLVhGsKO28zOJPM/8AxSDVEapL8dMZxHgcAvpjxaPqFk109xzugbdVCvuEadSXA5XHmPzGy0xz+K5+Th73GNtMUczR3vN79x4FXNtdNqCWnXmNiPJVuMcP1bfVwzM/mHL8Q5KqY4gyDBHMbq7JWUzywuq11AqwtjJWZw3FJIa+ATs7ae4rRWzoWGeOnfwcsyaK1p6KxtaEFVdlcK2tauqzdcXuH2oOsJri/CYt31GDUNdMb6iD9U7YVoWusWNqMLXCQREeK0mr05v5FuM3Hn+gP7HcH7jte9Yk1F6Ts+EKFOtUZlOV8kD7MOaQdPURsvNtzRyPcyZyOc2euUkT8lpw4XHe/t5WeUt6F2iMOTJQWyD8oSo+ZK7RPY0elBNCojFQJEclFKLMhKYCUEUokB3itcLMYzckuIncAfqravcghZquSXkrmsunpYck2VRKRc3BOgRF8KNSd7xPRQve6srSlC0mGUZWdtitThA2UtPcT34S2oCCJELnPF3s7fSzVbcFzdSaY1LR1Z1Hd6dF2GxhWjbYO81rhXPyYSzt5MLFZ4di7mQ18ub15j9Quje1vgwUf7XSbDSQKoG0u2f3a6HxC5c5i26yjj3cL022HYg1wlpkfTuI5K/sbhcsovLTLSQeoWkwriUNgVQfxN19Ry8lnlxfTr4v5fxk6bhz9QtdZXwptlxAXMLDiy2YJNQT0h0+EQqbiTjjtnBlEENke8ZE90dFGOF2ObnmU1t1zGuKqNBrqz3gQHBu5l0GNhtMCV5je8kydzqfE6la+8uXPsajnEkl7dT+IaLHFa8efltw+PjRFEgUFoBIkaJABEggkAlHnRIkArOUEhGgaaMYtWH+0f6z9U5QxuoHS45xzGg+YVaUkq7IiZWNbRvadUe66D/K7Q/1QayJ8VklNs8UewiSXN6HXTuKyy4/pvhz2e2stnQVpcMudllLW4a8ZmmR9O4q2sakFYZY6duHJK3+GXC0tm5YTCK/etbh90OqMaefcWeI27KtM06gDmPGVwOoLToR6FeUbqllc5oMhrnNB6gGAV3n2i8ZstqLqVN4Nw9sADUsB+27ppt1XBHBdGEefyXvRuEcJcIlbMiEqi2XCERTlp8Y8z6NKVG11WH9gdv8bfA+8swWrTV3RYx1e381niseHWr/ALVl7MFqTlTxCDWrYjbWpXZhOtagQgtmHUkk0lJhJhA2Y7JDs09CBQNmcqCXCCQ2mEoigUStAIkEEKLo1nMMtJB6gwri04gqs3yu8RB9QqVgTiWpTmVnpsbbjcN3onyeP0Srr2hViC2iwU5+0TncPAQBPqsYAnGhT4RV5cvs5Xque5znuLnOMlzjJJ6kpqEuJRQqZkOCRCde1IKAbIS6A97yd/lKTm1SqR1/uu/ylKmuLr/U2/jb9CVQOCvb7/VW/iH0cqQrD+P+v/avP2QQlNTjGc+iJ66EbICIJQCAQRJCNLAQDUDZuERanHBAtQDEIJcI0hs4Uko0SogQaESU1BlhGESW0JApjUsBGEEy2EIiUCU29ABxTTnI8ybcUjgEpdLU+R+hTUp6iNfHT10Spre+ZFuwff8AyKpiFeYxVDadOnzEknfl/X5Klcs+KWY9i3dEwx5onp1o08Eh7StCNgJTQgEoBUQJTmompcgII2GpLkt28hAtQCMqCLOUEjEiRlJTAwlpLUsIBTQnWhIYE6EFscIilokyIcE04p4kc0yQko2UgpxySQkZITjU3CVT3QEm4qlxk9APRIa3VKhONKRElsApJb1T4o6bpDmFv72QEfIjeE/l0RZEwjJRQc0hEQggDkjmlSkOKAUiSJQRsaGUEaMBUBhKaEAFItrdz3BrWlxOwAknyCNDZMJxoWvwz2bXtWMzW0gdZe7X/CNVp7X2St+3cE/gYB8yU9MryRysJDl2Eeyeh/vqvo39FBu/ZKJ9y4P95oP0KC/JHKnN+abcF08+yh+xuG93uf1RXHsoIYcteXcgWwD80/Gn+fD7cvIRQrbGsDrWrstVpHRw1afAqsIU2a9tJlL3DMJ2m1ANTpClWyHFP0hMJholTLenCCtJu2a7+SbcwxKKvUAdB6qRk0nqEeiM0qs6EI3AckmdUHGEaGzb2pBEKVG/gm8shLYMZOqbfT6KSku0CDQspQRkII7M7CW1qco0S4gATOgA1k9wXT+C/Znny1rwEN0Io7E/8w8h9316LTTLLPTKcH8F175wIGSjOtVw07wwfaK7bw5wpb2TYpM947vdq93nyHcFcWtBtNoa1oa1oADQIAHQAbJ1u/kpuX0nVy9my1KYxBoTwCi08OPZtzOaaexSHdEXJEyVnxyouWE2aeillqafT/VaTJy58anxWyp1WFlRgeD/ADDZck4t4IdQmpRl9PmNy39Quz1WqHUABg7LokmU1XNjy5YXp5yaxE8Lp3F3BjXzUtwA7mwbO6x3rnFSg5riHAgjQg7rHPC4vQ4+XHObhmlSU/pCbY3onKihe0M05meqlVWQ3TaFGpO1hS3DRFCLTbI2SRvHIp6m6D6puNUGWW7+CQwSAl1yR6JFM+6FNBsiSQm3jQJYHvHwRPER4oMjsu4IKSgpPbpnsgw2k5r6rmNNRjoa465RHIHQHv3XVWDRBBb5/Dj/AM6WClUkEFlfTfD2dHNFyQQWboEN0qEEE6IbG6TUQQTjDP0rqp95RaurT+IBEgu3B5OXyi1BB06rK8V4dSLS4sbm115o0Fv8UYXWUc1do7zSah0PiiQXBXqxEG/mn7g+6EaCDRidR4J2iUSCVUVc7JNL4UEFHwDI+MpVzsPFBBP5BSJBBST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5614" name="AutoShape 14" descr="data:image/jpeg;base64,/9j/4AAQSkZJRgABAQAAAQABAAD/2wCEAAkGBxQSEhUUExQUFRUUFBUUFxUUFxQUFRQVFxQXFhUUFBQYHCggGBolHBQUITEhJSkrLi4uFx8zODMsNygtLisBCgoKDg0OGhAQGiwcHCUsLCwsLCwsLCwsLCwsLC0sLCwsLCwsLCwsLCwsLCwsLCwsLCwsLCwsLCwsLCwsLCwsN//AABEIAQMAwgMBIgACEQEDEQH/xAAcAAAABwEBAAAAAAAAAAAAAAAAAQIDBAUGBwj/xABDEAABAwIEAwUFBgMECwEAAAABAAIRAwQFEiExBkFRE2FxgZEHIjKhsUJicsHR8BRS4SSCkrIjNENTY3Ojs8LS8RX/xAAZAQADAQEBAAAAAAAAAAAAAAAAAQIDBAX/xAAkEQEBAAICAgICAgMAAAAAAAAAAQIRAyESMUFREzIEIkJxgf/aAAwDAQACEQMRAD8A6Jg1Ygyeivm15WOwO9DhKvu26LOenXzf2yXLinmOkKi/jSN1Jt7gp7Y3C6WmZBwB0PzUL+I1TguJQi4qzE+DbGvOe2pSftMHZu8czIWHx32PtMutasf8OtqPAVGjTzB8V0X+NHaBgPeT3KxVTOxGXHPl5cx3hytaPyV2OpnkSJa78Lxo7yKg06cwQDlGxPMr1RiNhTr0zTqsa9jt2uEjxHQ941XGOOeAalpNWjmqW/q+l3Pjdv3vXqd8OSXphnx2emEq/AfL6pbE3XGkdSE41bMKfcYYfBVtqptwfcPgodsNECJjUoJLUoJkUjCSjQRSNJCNBFhGkhAlMipRgpEoSkRUoJGZBPYb3AbnK51M7tJHoVsbW4kBYHGXdjfu5B8H9Vp7O492V5se/wAnfa87SSpjKoWfZckFSf4qU9srKuDXTVe8DGOcTyUClcKm4kxCG5RzPyRsa3UnCcRJqyTq4z5DYLdW9eQuNYbfRV8guhYVifujVKHyY77auUCJVMcQB2KkU8RCbLwrn3G/szzONezA5l1vsJ5mj/6+nRcvfSLSQQQQYIIIII3BB2K9QUn5hKzfFfBVC9lx/wBHWjSq0b9M7ftfXvW2HLrqufPi36efrw+4U9gNg2qXZqgphrQSSC6dQIACs+MuGa9lpVb7pMNqN1Y7uB5HuMFUNsSNpC6N79Oeyz209lgVGoSBc+9plmm7KdYMmdIVriHs9q0qTqorUX5GucQ0nXKJIB2UHhSw7WvSa46PAkc4/YTnGr321zUoU6juzyt0mfiGoT2i++mWRpKNMFIJMoSgjgKEpEoSgFyhKTKBQQIJCNAb/wBpdDK9lUcjB/foiwnEczArv2h2megfu6rm+B4oB7pMLzr7e/LLhHQaNeVJbU/f78lQWd+3qpYvAhFWZuN1m8crku1Ux133qgxOvLk4J0ZtKkOJ71qrC9OXdY23dzV1aVtFK2opX56qZZ3ZfUawczqeg5/vvWXbcK44RfLy89YH5/NMr6dOogAADYBLVdRutE8LmU3Lql4hY069N1Oqxr2PEOa4SCPyPfyXDOPuCHWDu0py+2cdHHU0idmPPTo7ntvv3E3CKuynWY6nUaHNe0tc06hwO4V4ZXFGfH5Rx7gmhNxb6weza4R4bKo9otWcQrcoyD/pt/Vayww5tDEexYSW0hlaTq4AM0nqdlivaDScb+uR1Z/22Lrnrbhv7aUko5UU5hyKLt4T2ekuUJUcV0oVQjadHpRyms6PMgHJRlyblCUEUgkZkSDdj40rRQeOoIXLqeEB0+Mei6dxTTzUnHoJ9NVjcM1HmfquF7OPpUsweo3Vr3eqfyXDecx1C07WAIi0JSqZOrfVm7tlVd1iriZLY81sL6iIKy19awVXSKmWjwWgjaFYUqmiytKo5p90x9FY29710+imxcq6rXGmi1nDTsjAsGyrJHRauwu4aEqrW+m2pX3epNG5WQpXslWdtdJbV4NQHyod5eGnDh1+SZs7id0rGqYcw9+s+AOyr3GOWsb2zuFVe0xSo4a66ekLDcdhzb+vmBEuBE82ljYI6hbXg21yXtTtpAguYR8Lpkj3hsYn0Uz2t8PdtZtuGN/0tuBPV1I6OB8CQ7/F1XVM9ajzLhvK2OQ9qizA7gKA5zhuEQuuq02z0nGiw8kg2beTiFGF0E42ujY1S3WDuTgU26hUHKfBOtrpbbg9UyRC8jcFAV1YC66oi5h3aEBB7ZEpZoUunzRpDp1rH3zScOoP0WFwCtI8z9Vtr4FzTPRYDCTlnXmfqvP3t7OPU7aU1UonRQG1lIa/RJoZuzKp71mitrgqvvdlcpWKM0o1QDNFIrbJAEo2UhinVLT3cwr62vNBBVM9iRTrFh7uiNbG9NZQvFZ218QslQuZ1Cs7euosbY5Nvh19stCyu2o2Cue2dytLh13snLpny4yxa21h2dXQyDy6DcfOVq4kRHKIP0VFaFr4PMFXjHaBaW7jzMJq1wr2iYUy2uJpty06hdDYjI9pAewfd95jh3PHRZI5DuFv/bReg1KTBEgvcf8ADTaP8vyXNc66cLvGbY5z+10fNrTPcmzhoOzkjtEYqqk9idh1Qbapp1KoN2lSm3BHNOsvnBPot1XduRuClC6Vl/FtPxNBSSyi7dseCBtX/wASjUv+Bo/zFBLsdO34oxrGOceTSfkuSDB3CSZB30J3Ow/NdRxCqKj20yTlLmZ43gknTyY5M8QYeBRqVIA0a1o73uygd8Ma4yvP8u9R62vtzO3t7iJDpHIH9VKZe1mfEw+S01vbDQJ6vYiNlS/HTI1MX6gjyKiXOKtIhX93hQ6KpvMJAEpzSb5RV0rgPGh5qTTVfWtSw5m6fvmnqFyD3HoixWN+014UJzZMKQ6poithz6o2vW6NtIjUKTQuyPiBUu1pSra3wwEbKdrmKFZ3PQq6tMUyxJhMf/gNPL0Ue+wjsoLpLecylaWWO+tugYVfhzfd2A1P73S77iylbUHVqhkfDTaPiee4HafksP7PXkl0knQgSdliOKTWbdVWVvjpvczLJLWgbZPukQR4rq/HuR43lZlTePYu+6rOqv3cdANmt5NHr81XZkglFmWqTkoSm5RgoBcoBybJRgoBzMjzprMhKC0c7RBNZkSA7La3Gd7tvjIn8DQP/J6mcX3g7Ggzm6tm8RSoNb9aiy1hdgdqJ17Wr83SEMauHF9Ak6ZXkDoSKc/QLzcfl61l8p9LO0fqptSrpqqqycn31Fca6OPcIVRigEKbUqwJVHd3GhPj81RWIlemIVNd2sGRorlz5UaqyUSlcVTTuOTlYWztFFubVMW9QsPUfROwY3VaixctLYVAsdZ1uavrS4WbqncayiRAUy7sG1mZTG3mqOyr7LTYY8EhVKx5sekPhXhZlJ5MGHTsdP6f1UD2r8DtrMqXlGe2Y0OqN1IqsY0AkDk9rWjbcDqug2bYUms2RH78CtPLXp5cx3vbyM4pMp6+aG1Hhvwh7g38IcQPlCjyuliVKOU3KOUEXKEpEoZkAuUJSJQlBFSgkSiQel4cXcKrngaOdMeZ/IqTWx4OLN/dP5R+norx3CTKgzD3R3dVV3fCRbs4rl1he/T0cvy4dXtb4diLXbFWD3yNCsO/AazdWn0kFNG7uaW+aO8SPVHhPin+ez9o2z36GVQ1anu+YVQ3iaoB7wB8NEdti7HmNWyZExE9AUXCw8efG1ZNcni6VDzJxr1DbcpVxsoxtpTjTLlNptRacx2qW5qZ6jp+iuLC8B2P9E/TswRskvwadWEgpXtrjLF5Y3C1eD1dZWFsreqzdubvH6K2tsTqhwAYdBJkgaDfdSjmuXj06jZXMqi9ovEwtLckH3yDl21eQQxseZce5qo3casp0XPYA9zAHFo2AG4n+aNFx7iLH6t5VdVqumScrfssB5Aemvct8MZXkXKq0lJJSZQldCByhKTKEoIqUJSZQlAKlCUmUUoBUoJEoJB6Pp2rC2ANIVfc4a1TGVg1V+IYkGg66mfILlend7Vl3QYzQbn5KuuLVhGsKO28zOJPM/8AxSDVEapL8dMZxHgcAvpjxaPqFk109xzugbdVCvuEadSXA5XHmPzGy0xz+K5+Th73GNtMUczR3vN79x4FXNtdNqCWnXmNiPJVuMcP1bfVwzM/mHL8Q5KqY4gyDBHMbq7JWUzywuq11AqwtjJWZw3FJIa+ATs7ae4rRWzoWGeOnfwcsyaK1p6KxtaEFVdlcK2tauqzdcXuH2oOsJri/CYt31GDUNdMb6iD9U7YVoWusWNqMLXCQREeK0mr05v5FuM3Hn+gP7HcH7jte9Yk1F6Ts+EKFOtUZlOV8kD7MOaQdPURsvNtzRyPcyZyOc2euUkT8lpw4XHe/t5WeUt6F2iMOTJQWyD8oSo+ZK7RPY0elBNCojFQJEclFKLMhKYCUEUokB3itcLMYzckuIncAfqravcghZquSXkrmsunpYck2VRKRc3BOgRF8KNSd7xPRQve6srSlC0mGUZWdtitThA2UtPcT34S2oCCJELnPF3s7fSzVbcFzdSaY1LR1Z1Hd6dF2GxhWjbYO81rhXPyYSzt5MLFZ4di7mQ18ub15j9Quje1vgwUf7XSbDSQKoG0u2f3a6HxC5c5i26yjj3cL022HYg1wlpkfTuI5K/sbhcsovLTLSQeoWkwriUNgVQfxN19Ry8lnlxfTr4v5fxk6bhz9QtdZXwptlxAXMLDiy2YJNQT0h0+EQqbiTjjtnBlEENke8ZE90dFGOF2ObnmU1t1zGuKqNBrqz3gQHBu5l0GNhtMCV5je8kydzqfE6la+8uXPsajnEkl7dT+IaLHFa8efltw+PjRFEgUFoBIkaJABEggkAlHnRIkArOUEhGgaaMYtWH+0f6z9U5QxuoHS45xzGg+YVaUkq7IiZWNbRvadUe66D/K7Q/1QayJ8VklNs8UewiSXN6HXTuKyy4/pvhz2e2stnQVpcMudllLW4a8ZmmR9O4q2sakFYZY6duHJK3+GXC0tm5YTCK/etbh90OqMaefcWeI27KtM06gDmPGVwOoLToR6FeUbqllc5oMhrnNB6gGAV3n2i8ZstqLqVN4Nw9sADUsB+27ppt1XBHBdGEefyXvRuEcJcIlbMiEqi2XCERTlp8Y8z6NKVG11WH9gdv8bfA+8swWrTV3RYx1e381niseHWr/ALVl7MFqTlTxCDWrYjbWpXZhOtagQgtmHUkk0lJhJhA2Y7JDs09CBQNmcqCXCCQ2mEoigUStAIkEEKLo1nMMtJB6gwri04gqs3yu8RB9QqVgTiWpTmVnpsbbjcN3onyeP0Srr2hViC2iwU5+0TncPAQBPqsYAnGhT4RV5cvs5Xque5znuLnOMlzjJJ6kpqEuJRQqZkOCRCde1IKAbIS6A97yd/lKTm1SqR1/uu/ylKmuLr/U2/jb9CVQOCvb7/VW/iH0cqQrD+P+v/avP2QQlNTjGc+iJ66EbICIJQCAQRJCNLAQDUDZuERanHBAtQDEIJcI0hs4Uko0SogQaESU1BlhGESW0JApjUsBGEEy2EIiUCU29ABxTTnI8ybcUjgEpdLU+R+hTUp6iNfHT10Spre+ZFuwff8AyKpiFeYxVDadOnzEknfl/X5Klcs+KWY9i3dEwx5onp1o08Eh7StCNgJTQgEoBUQJTmompcgII2GpLkt28hAtQCMqCLOUEjEiRlJTAwlpLUsIBTQnWhIYE6EFscIilokyIcE04p4kc0yQko2UgpxySQkZITjU3CVT3QEm4qlxk9APRIa3VKhONKRElsApJb1T4o6bpDmFv72QEfIjeE/l0RZEwjJRQc0hEQggDkjmlSkOKAUiSJQRsaGUEaMBUBhKaEAFItrdz3BrWlxOwAknyCNDZMJxoWvwz2bXtWMzW0gdZe7X/CNVp7X2St+3cE/gYB8yU9MryRysJDl2Eeyeh/vqvo39FBu/ZKJ9y4P95oP0KC/JHKnN+abcF08+yh+xuG93uf1RXHsoIYcteXcgWwD80/Gn+fD7cvIRQrbGsDrWrstVpHRw1afAqsIU2a9tJlL3DMJ2m1ANTpClWyHFP0hMJholTLenCCtJu2a7+SbcwxKKvUAdB6qRk0nqEeiM0qs6EI3AckmdUHGEaGzb2pBEKVG/gm8shLYMZOqbfT6KSku0CDQspQRkII7M7CW1qco0S4gATOgA1k9wXT+C/Znny1rwEN0Io7E/8w8h9316LTTLLPTKcH8F175wIGSjOtVw07wwfaK7bw5wpb2TYpM947vdq93nyHcFcWtBtNoa1oa1oADQIAHQAbJ1u/kpuX0nVy9my1KYxBoTwCi08OPZtzOaaexSHdEXJEyVnxyouWE2aeillqafT/VaTJy58anxWyp1WFlRgeD/ADDZck4t4IdQmpRl9PmNy39Quz1WqHUABg7LokmU1XNjy5YXp5yaxE8Lp3F3BjXzUtwA7mwbO6x3rnFSg5riHAgjQg7rHPC4vQ4+XHObhmlSU/pCbY3onKihe0M05meqlVWQ3TaFGpO1hS3DRFCLTbI2SRvHIp6m6D6puNUGWW7+CQwSAl1yR6JFM+6FNBsiSQm3jQJYHvHwRPER4oMjsu4IKSgpPbpnsgw2k5r6rmNNRjoa465RHIHQHv3XVWDRBBb5/Dj/AM6WClUkEFlfTfD2dHNFyQQWboEN0qEEE6IbG6TUQQTjDP0rqp95RaurT+IBEgu3B5OXyi1BB06rK8V4dSLS4sbm115o0Fv8UYXWUc1do7zSah0PiiQXBXqxEG/mn7g+6EaCDRidR4J2iUSCVUVc7JNL4UEFHwDI+MpVzsPFBBP5BSJBBST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142976" y="285728"/>
            <a:ext cx="671517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Calibri Light"/>
              </a:rPr>
              <a:t>Не дай себя убить! </a:t>
            </a:r>
            <a:endParaRPr lang="ru-RU" sz="4000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928662" y="1142984"/>
            <a:ext cx="6715172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Calibri Light"/>
              </a:rPr>
              <a:t>Выбери жизнь без наркотиков!</a:t>
            </a:r>
            <a:endParaRPr lang="ru-RU" sz="4000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pic>
        <p:nvPicPr>
          <p:cNvPr id="1027" name="Picture 3" descr="C:\Documents and Settings\admin\Рабочий стол\716d45df4027db471ba3fd9037b8c5ab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4348" y="2857496"/>
            <a:ext cx="7620000" cy="355282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0" dirty="0" smtClean="0"/>
              <a:t>Источники</a:t>
            </a:r>
            <a:endParaRPr lang="ru-RU" b="0" dirty="0"/>
          </a:p>
        </p:txBody>
      </p:sp>
      <p:sp>
        <p:nvSpPr>
          <p:cNvPr id="4" name="TextBox 3"/>
          <p:cNvSpPr txBox="1"/>
          <p:nvPr/>
        </p:nvSpPr>
        <p:spPr>
          <a:xfrm>
            <a:off x="1142976" y="1785926"/>
            <a:ext cx="7072362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en-US" sz="2400" dirty="0" smtClean="0">
                <a:hlinkClick r:id="rId2"/>
              </a:rPr>
              <a:t>http://www.narcom.ru/publ/info/186</a:t>
            </a:r>
            <a:endParaRPr lang="ru-RU" sz="2400" dirty="0" smtClean="0"/>
          </a:p>
          <a:p>
            <a:pPr marL="342900" indent="-342900">
              <a:buAutoNum type="arabicPeriod"/>
            </a:pPr>
            <a:r>
              <a:rPr lang="en-US" sz="2400" dirty="0" smtClean="0">
                <a:hlinkClick r:id="rId3"/>
              </a:rPr>
              <a:t>http://www.beznarkotikov.ru/bez_narkotikov-part1.htm</a:t>
            </a:r>
            <a:endParaRPr lang="ru-RU" sz="2400" dirty="0" smtClean="0"/>
          </a:p>
          <a:p>
            <a:pPr marL="342900" indent="-342900">
              <a:buAutoNum type="arabicPeriod"/>
            </a:pPr>
            <a:r>
              <a:rPr lang="en-US" sz="2400" dirty="0" smtClean="0">
                <a:hlinkClick r:id="rId4"/>
              </a:rPr>
              <a:t>https://rehabexpert.wordpress.com/narc/</a:t>
            </a:r>
            <a:endParaRPr lang="ru-RU" sz="2400" dirty="0" smtClean="0"/>
          </a:p>
          <a:p>
            <a:pPr marL="342900" indent="-342900"/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екс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60</TotalTime>
  <Words>264</Words>
  <PresentationFormat>Экран (4:3)</PresentationFormat>
  <Paragraphs>28</Paragraphs>
  <Slides>7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Апекс</vt:lpstr>
      <vt:lpstr>Слайд 1</vt:lpstr>
      <vt:lpstr>Слайд 2</vt:lpstr>
      <vt:lpstr>Слайд 3</vt:lpstr>
      <vt:lpstr>Слайд 4</vt:lpstr>
      <vt:lpstr>Слайд 5</vt:lpstr>
      <vt:lpstr>Слайд 6</vt:lpstr>
      <vt:lpstr>Источники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cp:lastModifiedBy>Galina</cp:lastModifiedBy>
  <cp:revision>18</cp:revision>
  <dcterms:modified xsi:type="dcterms:W3CDTF">2015-01-29T20:58:57Z</dcterms:modified>
</cp:coreProperties>
</file>