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61" r:id="rId4"/>
    <p:sldId id="264" r:id="rId5"/>
    <p:sldId id="263" r:id="rId6"/>
    <p:sldId id="262" r:id="rId7"/>
    <p:sldId id="260" r:id="rId8"/>
    <p:sldId id="265" r:id="rId9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41" name="Рисунок 40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42" name="Рисунок 41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9" name="Рисунок 78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80" name="Рисунок 79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10" name="CustomShape 2"/>
          <p:cNvSpPr/>
          <p:nvPr/>
        </p:nvSpPr>
        <p:spPr>
          <a:xfrm>
            <a:off x="64080" y="69840"/>
            <a:ext cx="9012600" cy="669276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65160" y="69840"/>
            <a:ext cx="9012600" cy="669132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" name="CustomShape 5"/>
          <p:cNvSpPr/>
          <p:nvPr/>
        </p:nvSpPr>
        <p:spPr>
          <a:xfrm>
            <a:off x="63000" y="1449360"/>
            <a:ext cx="9020880" cy="1526760"/>
          </a:xfrm>
          <a:prstGeom prst="rect">
            <a:avLst/>
          </a:prstGeom>
          <a:solidFill>
            <a:srgbClr val="D34817"/>
          </a:solidFill>
          <a:ln w="1908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63000" y="1396800"/>
            <a:ext cx="9020880" cy="119880"/>
          </a:xfrm>
          <a:prstGeom prst="rect">
            <a:avLst/>
          </a:prstGeom>
          <a:solidFill>
            <a:srgbClr val="E5B1AB"/>
          </a:solidFill>
          <a:ln w="19080">
            <a:noFill/>
          </a:ln>
        </p:spPr>
      </p:sp>
      <p:sp>
        <p:nvSpPr>
          <p:cNvPr id="6" name="CustomShape 7"/>
          <p:cNvSpPr/>
          <p:nvPr/>
        </p:nvSpPr>
        <p:spPr>
          <a:xfrm>
            <a:off x="63000" y="2976480"/>
            <a:ext cx="9020880" cy="109800"/>
          </a:xfrm>
          <a:prstGeom prst="rect">
            <a:avLst/>
          </a:prstGeom>
          <a:solidFill>
            <a:srgbClr val="918485"/>
          </a:solidFill>
          <a:ln w="19080">
            <a:noFill/>
          </a:ln>
        </p:spPr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1680" cy="1142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0"/>
            <a:ext cx="9143280" cy="685728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44" name="CustomShape 2"/>
          <p:cNvSpPr/>
          <p:nvPr/>
        </p:nvSpPr>
        <p:spPr>
          <a:xfrm>
            <a:off x="64080" y="69840"/>
            <a:ext cx="9012600" cy="669276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narkotiky.net/stati/291-vrednoe-vliyanie-narkotikov-na-pishhevarenie.html" TargetMode="External"/><Relationship Id="rId2" Type="http://schemas.openxmlformats.org/officeDocument/2006/relationships/hyperlink" Target="http://www.badstory.org/cgi-bin/8.pl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narcotics.su/narkotiki-org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971640" y="476640"/>
            <a:ext cx="7488000" cy="1751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ru-RU" sz="2400">
                <a:solidFill>
                  <a:srgbClr val="000000"/>
                </a:solidFill>
                <a:latin typeface="Times New Roman"/>
              </a:rPr>
              <a:t>МБОУ "Средняя общеобразовательная школа №119"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400">
                <a:solidFill>
                  <a:srgbClr val="000000"/>
                </a:solidFill>
                <a:latin typeface="Times New Roman"/>
              </a:rPr>
              <a:t>Авиастроительного района города Казани</a:t>
            </a:r>
            <a:endParaRPr/>
          </a:p>
        </p:txBody>
      </p:sp>
      <p:sp>
        <p:nvSpPr>
          <p:cNvPr id="82" name="CustomShape 2"/>
          <p:cNvSpPr/>
          <p:nvPr/>
        </p:nvSpPr>
        <p:spPr>
          <a:xfrm>
            <a:off x="457200" y="1505880"/>
            <a:ext cx="8228880" cy="1469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ctr"/>
          <a:lstStyle/>
          <a:p>
            <a:pPr algn="ctr">
              <a:lnSpc>
                <a:spcPct val="100000"/>
              </a:lnSpc>
            </a:pPr>
            <a:r>
              <a:rPr lang="ru-RU" sz="6000" dirty="0">
                <a:solidFill>
                  <a:srgbClr val="FFFFFF"/>
                </a:solidFill>
                <a:latin typeface="Times New Roman"/>
              </a:rPr>
              <a:t>Наркотики и </a:t>
            </a:r>
            <a:r>
              <a:rPr lang="ru-RU" sz="6000" dirty="0" smtClean="0">
                <a:solidFill>
                  <a:srgbClr val="FFFFFF"/>
                </a:solidFill>
                <a:latin typeface="Times New Roman"/>
              </a:rPr>
              <a:t>легкие</a:t>
            </a:r>
            <a:endParaRPr sz="6000"/>
          </a:p>
        </p:txBody>
      </p:sp>
      <p:sp>
        <p:nvSpPr>
          <p:cNvPr id="83" name="CustomShape 3"/>
          <p:cNvSpPr/>
          <p:nvPr/>
        </p:nvSpPr>
        <p:spPr>
          <a:xfrm>
            <a:off x="5580000" y="5589360"/>
            <a:ext cx="3167640" cy="699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/>
            <a:r>
              <a:rPr lang="ru-RU" sz="2000" dirty="0" err="1" smtClean="0">
                <a:solidFill>
                  <a:srgbClr val="000000"/>
                </a:solidFill>
                <a:latin typeface="Times New Roman"/>
              </a:rPr>
              <a:t>Выпонил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: Вениаминова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</a:rPr>
              <a:t>Элина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9 «А» класс</a:t>
            </a:r>
            <a:endParaRPr lang="ru-RU" dirty="0" smtClean="0"/>
          </a:p>
          <a:p>
            <a:pPr algn="r">
              <a:lnSpc>
                <a:spcPct val="100000"/>
              </a:lnSpc>
            </a:pPr>
            <a:endParaRPr/>
          </a:p>
        </p:txBody>
      </p:sp>
      <p:pic>
        <p:nvPicPr>
          <p:cNvPr id="6146" name="Picture 2" descr="What you should know about Lung Cancer - Life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214686"/>
            <a:ext cx="4379590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Легкие человека</a:t>
            </a:r>
            <a:endParaRPr lang="ru-RU" sz="4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785926"/>
            <a:ext cx="657229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rgbClr val="0070C0"/>
                </a:solidFill>
                <a:latin typeface="Perpetua"/>
              </a:rPr>
              <a:t>Легкие</a:t>
            </a:r>
            <a:r>
              <a:rPr lang="ru-RU" sz="2600" dirty="0">
                <a:solidFill>
                  <a:srgbClr val="0070C0"/>
                </a:solidFill>
                <a:latin typeface="Perpetua"/>
              </a:rPr>
              <a:t> — это органы воздушного дыхания у человека, </a:t>
            </a:r>
            <a:r>
              <a:rPr lang="ru-RU" sz="2600" dirty="0" smtClean="0">
                <a:solidFill>
                  <a:srgbClr val="0070C0"/>
                </a:solidFill>
                <a:latin typeface="Perpetua"/>
              </a:rPr>
              <a:t>Они </a:t>
            </a:r>
            <a:r>
              <a:rPr lang="ru-RU" sz="2600" dirty="0">
                <a:solidFill>
                  <a:srgbClr val="0070C0"/>
                </a:solidFill>
                <a:latin typeface="Perpetua"/>
              </a:rPr>
              <a:t>выделяют двуокись углерода и доставляют в организм кислород, расслабляясь и расширяясь десятки тысяч раз в день.</a:t>
            </a:r>
          </a:p>
          <a:p>
            <a:r>
              <a:rPr lang="ru-RU" sz="2600" dirty="0" smtClean="0">
                <a:solidFill>
                  <a:srgbClr val="0070C0"/>
                </a:solidFill>
                <a:latin typeface="Perpetua"/>
              </a:rPr>
              <a:t>Этот орган </a:t>
            </a:r>
            <a:r>
              <a:rPr lang="ru-RU" sz="2600" dirty="0">
                <a:solidFill>
                  <a:srgbClr val="0070C0"/>
                </a:solidFill>
                <a:latin typeface="Perpetua"/>
              </a:rPr>
              <a:t>является основным органом дыхательной системы. Их форма и размер непостоянны и могут меняться в зависимости от фазы человеческого дыхания</a:t>
            </a:r>
            <a:r>
              <a:rPr lang="ru-RU" sz="2600" dirty="0" smtClean="0">
                <a:solidFill>
                  <a:srgbClr val="0070C0"/>
                </a:solidFill>
                <a:latin typeface="Perpetua"/>
              </a:rPr>
              <a:t>.</a:t>
            </a:r>
            <a:endParaRPr lang="ru-RU" sz="2600" dirty="0">
              <a:solidFill>
                <a:srgbClr val="0070C0"/>
              </a:solidFill>
              <a:latin typeface="Perpetua"/>
            </a:endParaRPr>
          </a:p>
        </p:txBody>
      </p:sp>
      <p:pic>
        <p:nvPicPr>
          <p:cNvPr id="1026" name="Picture 2" descr="Lung. &amp;Pcy;&amp;iecy;&amp;rcy;&amp;iecy;&amp;vcy;&amp;ocy;&amp;dcy; Lung. &amp;Icy;&amp;zcy;&amp;ucy;&amp;chcy;&amp;iecy;&amp;ncy;&amp;i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715140" y="1357298"/>
            <a:ext cx="2185138" cy="2143116"/>
          </a:xfrm>
          <a:prstGeom prst="rect">
            <a:avLst/>
          </a:prstGeom>
          <a:noFill/>
        </p:spPr>
      </p:pic>
      <p:pic>
        <p:nvPicPr>
          <p:cNvPr id="1030" name="Picture 6" descr="&amp;Rcy;&amp;acy;&amp;kcy; &amp;lcy;&amp;iecy;&amp;gcy;&amp;kcy;&amp;ocy;&amp;gcy;&amp;ocy; - &amp;Kcy;&amp;acy;&amp;rcy;&amp;tcy;&amp;icy;&amp;ncy;&amp;kcy;&amp;acy; 18379/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4214818"/>
            <a:ext cx="2151747" cy="178595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Легкие человека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533465"/>
            <a:ext cx="60007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rgbClr val="0070C0"/>
                </a:solidFill>
              </a:rPr>
              <a:t>Наркотики приводят к угнетению дыхательного и кашлевого центров головного мозга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Что приводит </a:t>
            </a:r>
            <a:r>
              <a:rPr lang="ru-RU" sz="2000" dirty="0">
                <a:solidFill>
                  <a:srgbClr val="0070C0"/>
                </a:solidFill>
              </a:rPr>
              <a:t>нарушению кашлевого </a:t>
            </a:r>
            <a:r>
              <a:rPr lang="ru-RU" sz="2000" dirty="0" smtClean="0">
                <a:solidFill>
                  <a:srgbClr val="0070C0"/>
                </a:solidFill>
              </a:rPr>
              <a:t>рефлекса и ведет </a:t>
            </a:r>
            <a:r>
              <a:rPr lang="ru-RU" sz="2000" dirty="0">
                <a:solidFill>
                  <a:srgbClr val="0070C0"/>
                </a:solidFill>
              </a:rPr>
              <a:t>к различным легочным инфекциям, в первую очередь к пневмонии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Кашель – это защитная, полезная для жизни реакция. Возникает кашель тогда, когда в дыхательных путях возникают препятствия для прохождения воздуха. Это чаще всего мокрота, слизь, образующиеся в легких, или инородные тела, слюна, попадающие из полости рта. Кашлевым толчком препятствия для воздуха устраняются. Из легких с мокротой удаляются микробы, гной, погибшие клетки.</a:t>
            </a:r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Легкие и наркотики</a:t>
            </a:r>
          </a:p>
        </p:txBody>
      </p:sp>
      <p:sp>
        <p:nvSpPr>
          <p:cNvPr id="8" name="CustomShape 1"/>
          <p:cNvSpPr/>
          <p:nvPr/>
        </p:nvSpPr>
        <p:spPr>
          <a:xfrm>
            <a:off x="500034" y="5429264"/>
            <a:ext cx="8228880" cy="93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lang="ru-RU" sz="2000" dirty="0"/>
          </a:p>
        </p:txBody>
      </p:sp>
      <p:pic>
        <p:nvPicPr>
          <p:cNvPr id="9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6429388" y="2071678"/>
            <a:ext cx="2428860" cy="1928826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43702" y="4572008"/>
            <a:ext cx="2286016" cy="154727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428736"/>
            <a:ext cx="54292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При курении якобы «безобидной» марихуаны в легкие курильщика попадает в четыре раза больше различных смол и сажи, чем при курении обычных сигарет.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Исследования показали, что «хронический бронхит курильщика» при курении марихуаны развивается значительно быстрее и возникает риск заболевания раком легких.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Часто наркоманы для сооружения «косяка» используют любую бумагу, в том числе и газеты. А типографская краска в своем составе содержит большое количество свинца, который приводит к отравлению организма.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Легкие и наркотики</a:t>
            </a:r>
          </a:p>
        </p:txBody>
      </p:sp>
      <p:pic>
        <p:nvPicPr>
          <p:cNvPr id="33796" name="Picture 4" descr="&amp;mcy;&amp;icy;&amp;rcy; / &amp;Pcy;&amp;ocy;&amp;icy;&amp;scy;&amp;kcy; &amp;pcy;&amp;ocy; &amp;tcy;&amp;iecy;&amp;gcy;&amp;acy;&amp;mcy; / &amp;Bcy;&amp;lcy;&amp;ocy;&amp;gcy;&amp;icy; &amp;ocy; &amp;pcy;&amp;rcy;&amp;ocy;&amp;mcy;&amp;ycy;&amp;shcy;&amp;lcy;&amp;iecy;&amp;ncy;&amp;ncy;&amp;ocy;&amp;scy;&amp;tcy;&amp;icy; &amp;ncy;&amp;acy; Complexd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1928802"/>
            <a:ext cx="1357322" cy="1406525"/>
          </a:xfrm>
          <a:prstGeom prst="rect">
            <a:avLst/>
          </a:prstGeom>
          <a:noFill/>
        </p:spPr>
      </p:pic>
      <p:pic>
        <p:nvPicPr>
          <p:cNvPr id="33798" name="Picture 6" descr="&amp;Vcy; &amp;Kcy;&amp;acy;&amp;lcy;&amp;icy;&amp;fcy;&amp;ocy;&amp;rcy;&amp;ncy;&amp;icy;&amp;icy; &amp;acy;&amp;rcy;&amp;iecy;&amp;scy;&amp;tcy;&amp;ocy;&amp;vcy;&amp;acy;&amp;ncy;&amp;ycy; &quot;&amp;mcy;&amp;acy;&amp;rcy;&amp;icy;&amp;khcy;&amp;ucy;&amp;acy;&amp;ncy;&amp;ocy;&amp;vcy;&amp;ycy;&amp;iecy; &amp;bcy;&amp;acy;&amp;bcy;&amp;ucy;&amp;lcy;&amp;icy;&quot; - Muz4in.N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3857628"/>
            <a:ext cx="2666966" cy="2000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571612"/>
            <a:ext cx="86439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rgbClr val="0070C0"/>
                </a:solidFill>
              </a:rPr>
              <a:t>Также нарушение процесса дыхания приводит к кислородному голоданию всех органов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Самое </a:t>
            </a:r>
            <a:r>
              <a:rPr lang="ru-RU" sz="2000" dirty="0">
                <a:solidFill>
                  <a:srgbClr val="0070C0"/>
                </a:solidFill>
              </a:rPr>
              <a:t>большое разрушительное влияние гипоксия проявляется на деятельности головного мозга и сердца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Передозировка наркотиками вызывает </a:t>
            </a:r>
            <a:r>
              <a:rPr lang="ru-RU" sz="2000" dirty="0">
                <a:solidFill>
                  <a:srgbClr val="0070C0"/>
                </a:solidFill>
              </a:rPr>
              <a:t>паралич дыхательного центра, в результате чего наступает смерть из-за остановки дыхания. 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Легкие и наркотики</a:t>
            </a:r>
          </a:p>
        </p:txBody>
      </p:sp>
      <p:pic>
        <p:nvPicPr>
          <p:cNvPr id="34818" name="Picture 2" descr="gleban1: &amp;Mcy;&amp;acy;&amp;rcy;&amp;tcy; 2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71876"/>
            <a:ext cx="5143536" cy="3187155"/>
          </a:xfrm>
          <a:prstGeom prst="rect">
            <a:avLst/>
          </a:prstGeom>
          <a:noFill/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428596" y="21429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457200" y="692640"/>
            <a:ext cx="8228880" cy="1540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alibri Light"/>
              </a:rPr>
              <a:t>Человек, выбирающий наркотики, обрекает себя на медленную смерть от нехватки кислорода!</a:t>
            </a:r>
            <a:endParaRPr lang="ru-RU" sz="2800" b="1" dirty="0">
              <a:solidFill>
                <a:srgbClr val="C00000"/>
              </a:solidFill>
              <a:latin typeface="Calibri Light"/>
            </a:endParaRPr>
          </a:p>
        </p:txBody>
      </p:sp>
      <p:pic>
        <p:nvPicPr>
          <p:cNvPr id="2050" name="Picture 2" descr="&amp;Vcy; &amp;Scy;&amp;icy;&amp;bcy;&amp;icy;&amp;rcy;&amp;icy; &amp;zcy;&amp;acy;&amp;fcy;&amp;icy;&amp;kcy;&amp;scy;&amp;icy;&amp;rcy;&amp;ocy;&amp;vcy;&amp;acy;&amp;ncy;&amp;acy; &amp;scy;&amp;acy;&amp;mcy;&amp;acy;&amp;yacy; &amp;vcy;&amp;ycy;&amp;scy;&amp;ocy;&amp;kcy;&amp;acy;&amp;yacy; &amp;scy;&amp;mcy;&amp;iecy;&amp;rcy;&amp;tcy;&amp;ncy;&amp;ocy;&amp;scy;&amp;tcy;&amp;softcy; &amp;ocy;&amp;tcy; &amp;ncy;&amp;acy;&amp;rcy;&amp;kcy;&amp;ocy;&amp;tcy;&amp;icy;&amp;kcy;&amp;ocy;&amp;vcy; / &amp;Scy;&amp;pcy;&amp;ucy;&amp;tcy;&amp;ncy;&amp;icy;&amp;kcy;-&amp;Ncy;&amp;ocy;&amp;vcy;&amp;ocy;&amp;scy;&amp;icy;&amp;bcy;&amp;icy;&amp;rcy;&amp;scy;&amp;k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357430"/>
            <a:ext cx="5214974" cy="41459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4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Источники:</a:t>
            </a:r>
            <a:br>
              <a:rPr lang="ru-RU" sz="4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/>
            </a:r>
            <a:b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357158" y="2500306"/>
            <a:ext cx="8229240" cy="125316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http://www.badstory.org/cgi-bin/8.pl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://narkotiky.net/stati/291-vrednoe-vliyanie-narkotikov-na-pishhevarenie.html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http</a:t>
            </a:r>
            <a:r>
              <a:rPr lang="en-US" dirty="0" smtClean="0">
                <a:hlinkClick r:id="rId4"/>
              </a:rPr>
              <a:t>://www.narcotics.su/narkotiki-org.html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330</Words>
  <PresentationFormat>Экран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Office Theme</vt:lpstr>
      <vt:lpstr>Office Theme</vt:lpstr>
      <vt:lpstr>Слайд 1</vt:lpstr>
      <vt:lpstr>Легкие человека</vt:lpstr>
      <vt:lpstr>Слайд 3</vt:lpstr>
      <vt:lpstr>Слайд 4</vt:lpstr>
      <vt:lpstr>Слайд 5</vt:lpstr>
      <vt:lpstr>Слайд 6</vt:lpstr>
      <vt:lpstr>Источники: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Galina</cp:lastModifiedBy>
  <cp:revision>23</cp:revision>
  <dcterms:modified xsi:type="dcterms:W3CDTF">2015-01-30T17:49:27Z</dcterms:modified>
</cp:coreProperties>
</file>