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7" r:id="rId2"/>
    <p:sldMasterId id="2147483769" r:id="rId3"/>
    <p:sldMasterId id="2147483781" r:id="rId4"/>
    <p:sldMasterId id="2147483793" r:id="rId5"/>
    <p:sldMasterId id="2147483805" r:id="rId6"/>
    <p:sldMasterId id="2147483954" r:id="rId7"/>
    <p:sldMasterId id="2147483968" r:id="rId8"/>
    <p:sldMasterId id="2147483993" r:id="rId9"/>
  </p:sldMasterIdLst>
  <p:notesMasterIdLst>
    <p:notesMasterId r:id="rId3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84" r:id="rId20"/>
    <p:sldId id="26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3" r:id="rId36"/>
    <p:sldId id="281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четверть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7"/>
                <c:pt idx="0">
                  <c:v>Бычкова О.В.</c:v>
                </c:pt>
                <c:pt idx="1">
                  <c:v>Тугаева Г.С.</c:v>
                </c:pt>
                <c:pt idx="2">
                  <c:v>Руденко Л.Вик.</c:v>
                </c:pt>
                <c:pt idx="3">
                  <c:v>Белоброва Н.В.</c:v>
                </c:pt>
                <c:pt idx="4">
                  <c:v>Тарабрина О.Н.</c:v>
                </c:pt>
                <c:pt idx="5">
                  <c:v>Бакаев Ю.А.</c:v>
                </c:pt>
                <c:pt idx="6">
                  <c:v>Боровик О.П.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43</c:v>
                </c:pt>
                <c:pt idx="1">
                  <c:v>41</c:v>
                </c:pt>
                <c:pt idx="2">
                  <c:v>22</c:v>
                </c:pt>
                <c:pt idx="3">
                  <c:v>32</c:v>
                </c:pt>
                <c:pt idx="4">
                  <c:v>0</c:v>
                </c:pt>
                <c:pt idx="5">
                  <c:v>4</c:v>
                </c:pt>
                <c:pt idx="6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четверть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7"/>
                <c:pt idx="0">
                  <c:v>Бычкова О.В.</c:v>
                </c:pt>
                <c:pt idx="1">
                  <c:v>Тугаева Г.С.</c:v>
                </c:pt>
                <c:pt idx="2">
                  <c:v>Руденко Л.Вик.</c:v>
                </c:pt>
                <c:pt idx="3">
                  <c:v>Белоброва Н.В.</c:v>
                </c:pt>
                <c:pt idx="4">
                  <c:v>Тарабрина О.Н.</c:v>
                </c:pt>
                <c:pt idx="5">
                  <c:v>Бакаев Ю.А.</c:v>
                </c:pt>
                <c:pt idx="6">
                  <c:v>Боровик О.П.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35</c:v>
                </c:pt>
                <c:pt idx="1">
                  <c:v>41</c:v>
                </c:pt>
                <c:pt idx="2">
                  <c:v>25</c:v>
                </c:pt>
                <c:pt idx="3">
                  <c:v>49</c:v>
                </c:pt>
                <c:pt idx="4">
                  <c:v>13</c:v>
                </c:pt>
                <c:pt idx="5">
                  <c:v>0</c:v>
                </c:pt>
                <c:pt idx="6">
                  <c:v>58</c:v>
                </c:pt>
              </c:numCache>
            </c:numRef>
          </c:val>
        </c:ser>
        <c:axId val="76061696"/>
        <c:axId val="76212480"/>
      </c:barChart>
      <c:catAx>
        <c:axId val="76061696"/>
        <c:scaling>
          <c:orientation val="minMax"/>
        </c:scaling>
        <c:axPos val="b"/>
        <c:tickLblPos val="nextTo"/>
        <c:crossAx val="76212480"/>
        <c:crosses val="autoZero"/>
        <c:auto val="1"/>
        <c:lblAlgn val="ctr"/>
        <c:lblOffset val="100"/>
      </c:catAx>
      <c:valAx>
        <c:axId val="76212480"/>
        <c:scaling>
          <c:orientation val="minMax"/>
        </c:scaling>
        <c:axPos val="l"/>
        <c:majorGridlines/>
        <c:numFmt formatCode="General" sourceLinked="1"/>
        <c:tickLblPos val="nextTo"/>
        <c:crossAx val="7606169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5AD12-F5E6-4E78-A6C8-6FEF6151ABC9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ADB23-DA44-4242-BB4E-CA8C6A9C89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ADB23-DA44-4242-BB4E-CA8C6A9C895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98C2CD-67B4-4920-8BB5-BC9E2E8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B8B03-3F35-4C41-850B-7A6EB7381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45E8-FEA7-4F92-8BC1-0CA43295B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5B731-5319-44FC-BC6A-12FE20DEA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EAB5A-4E45-45F9-AF4B-68B5D45A7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E59B-1B17-4E86-BEE5-A4873F9B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B488-AD5B-44FC-ADAB-38CC3151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FEC3-BF6E-4CB5-9039-D393A4FD4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C9329-8CFC-447C-8CA3-BB16FF89E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07219-67EA-4489-9499-451A6DC49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C6CAE-3E7C-4F5E-BED3-F41A77828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98C2CD-67B4-4920-8BB5-BC9E2E8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B8B03-3F35-4C41-850B-7A6EB7381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45E8-FEA7-4F92-8BC1-0CA43295B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5B731-5319-44FC-BC6A-12FE20DEA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EAB5A-4E45-45F9-AF4B-68B5D45A7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E59B-1B17-4E86-BEE5-A4873F9B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B488-AD5B-44FC-ADAB-38CC3151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FEC3-BF6E-4CB5-9039-D393A4FD4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C9329-8CFC-447C-8CA3-BB16FF89E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07219-67EA-4489-9499-451A6DC49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C6CAE-3E7C-4F5E-BED3-F41A77828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096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096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2452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fld id="{6A98C2CD-67B4-4920-8BB5-BC9E2E8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B8B03-3F35-4C41-850B-7A6EB7381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45E8-FEA7-4F92-8BC1-0CA43295B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5B731-5319-44FC-BC6A-12FE20DEA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EAB5A-4E45-45F9-AF4B-68B5D45A7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E59B-1B17-4E86-BEE5-A4873F9B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B488-AD5B-44FC-ADAB-38CC3151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FEC3-BF6E-4CB5-9039-D393A4FD4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C9329-8CFC-447C-8CA3-BB16FF89E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07219-67EA-4489-9499-451A6DC49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34100" y="457200"/>
            <a:ext cx="15621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45339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C6CAE-3E7C-4F5E-BED3-F41A77828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98C2CD-67B4-4920-8BB5-BC9E2E8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B8B03-3F35-4C41-850B-7A6EB7381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45E8-FEA7-4F92-8BC1-0CA43295B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5B731-5319-44FC-BC6A-12FE20DEA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EAB5A-4E45-45F9-AF4B-68B5D45A7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E59B-1B17-4E86-BEE5-A4873F9B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B488-AD5B-44FC-ADAB-38CC3151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FEC3-BF6E-4CB5-9039-D393A4FD4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C9329-8CFC-447C-8CA3-BB16FF89E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07219-67EA-4489-9499-451A6DC49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C6CAE-3E7C-4F5E-BED3-F41A77828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858312" cy="1227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C2CD-67B4-4920-8BB5-BC9E2E8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8B03-3F35-4C41-850B-7A6EB7381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5E8-FEA7-4F92-8BC1-0CA43295B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B731-5319-44FC-BC6A-12FE20DEA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AB5A-4E45-45F9-AF4B-68B5D45A7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E59B-1B17-4E86-BEE5-A4873F9B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B488-AD5B-44FC-ADAB-38CC3151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4FEC3-BF6E-4CB5-9039-D393A4FD4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329-8CFC-447C-8CA3-BB16FF89E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19-67EA-4489-9499-451A6DC49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6CAE-3E7C-4F5E-BED3-F41A77828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 smtClean="0"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1E94-C5D3-4E72-AF51-C47CA419A0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EF74-6B41-4CF4-AEE1-A4B73918D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2D03-6AAF-468D-88B3-50A6F251B4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C4E5-4ABB-406A-B598-141496139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9CDE-9700-4AE1-AC80-272ED598E5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EF95-0FD1-4505-ADEE-B2181DE1D1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A367-6ADC-4915-BE42-6DA7194BF0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CA2B-7BF9-4DBD-8449-C487FFEF8F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410B-1375-43E3-AAD3-9EA876B65E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BBE9-F085-444D-9917-BECEF87BD2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B070-D402-462A-95D3-A961FBC1DD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206499"/>
            <a:ext cx="7073900" cy="1554163"/>
          </a:xfrm>
          <a:ln w="50800" cap="sq" cmpd="sng">
            <a:noFill/>
            <a:prstDash val="sysDot"/>
          </a:ln>
        </p:spPr>
        <p:txBody>
          <a:bodyPr anchor="b"/>
          <a:lstStyle>
            <a:lvl1pPr algn="ctr">
              <a:defRPr sz="6000" b="1" i="1" cap="none" spc="0" baseline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150" y="3157538"/>
            <a:ext cx="4533900" cy="665162"/>
          </a:xfrm>
          <a:ln w="6350">
            <a:noFill/>
            <a:prstDash val="dash"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4100"/>
            <a:ext cx="7886700" cy="636589"/>
          </a:xfrm>
          <a:noFill/>
          <a:ln w="15875" cap="sq" cmpd="sng">
            <a:noFill/>
            <a:prstDash val="solid"/>
            <a:miter lim="800000"/>
          </a:ln>
        </p:spPr>
        <p:txBody>
          <a:bodyPr/>
          <a:lstStyle>
            <a:lvl1pPr>
              <a:def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77C71CF-4D1B-43EB-B618-3C9E2848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7C71CF-4D1B-43EB-B618-3C9E2848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62484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62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77C71CF-4D1B-43EB-B618-3C9E2848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D77C71CF-4D1B-43EB-B618-3C9E2848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23\14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81F22"/>
              </a:clrFrom>
              <a:clrTo>
                <a:srgbClr val="E81F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39550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600200"/>
            <a:ext cx="8572560" cy="4525963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428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786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246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7C71CF-4D1B-43EB-B618-3C9E2848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5AB4"/>
                </a:solidFill>
              </a:defRPr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transition spd="med">
    <p:wipe dir="d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18BDB8-E998-4611-A5CB-F6261A547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 spd="med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610083-E731-4EC1-9DEF-42F456DCA7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 spd="med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571744"/>
            <a:ext cx="7073900" cy="2214578"/>
          </a:xfrm>
        </p:spPr>
        <p:txBody>
          <a:bodyPr>
            <a:noAutofit/>
          </a:bodyPr>
          <a:lstStyle/>
          <a:p>
            <a:r>
              <a:rPr lang="ru-RU" sz="4000" b="0" i="0" dirty="0" smtClean="0"/>
              <a:t>Ресурсы современного урока, обеспечивающие освоение новых образовательных стандартов</a:t>
            </a:r>
            <a:endParaRPr lang="ru-RU" sz="4000" b="0" i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572140"/>
            <a:ext cx="4533900" cy="6651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</a:rPr>
              <a:t>Директор  МОУ «ООШ с.Петропавловка»  Бычкова О.В.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8867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Средства ИКТ, применяемые в образовании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495"/>
            <a:ext cx="7086622" cy="33194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современных системах образования широкое распространение получили универсальные офисные прикладные программы и средства ИКТ: текстовые процессоры, электронные таблицы, программы подготовки презентаций, системы управления базами данных, органайзеры, графические пакеты и т.п.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54100"/>
            <a:ext cx="7886700" cy="166052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990000"/>
                </a:solidFill>
                <a:effectLst/>
              </a:rPr>
              <a:t>Классификация средств ИКТ по области методического назначения:</a:t>
            </a:r>
            <a:r>
              <a:rPr lang="ru-RU" dirty="0" smtClean="0">
                <a:solidFill>
                  <a:srgbClr val="990000"/>
                </a:solidFill>
                <a:effectLst/>
              </a:rPr>
              <a:t/>
            </a:r>
            <a:br>
              <a:rPr lang="ru-RU" dirty="0" smtClean="0">
                <a:solidFill>
                  <a:srgbClr val="990000"/>
                </a:solidFill>
                <a:effectLst/>
              </a:rPr>
            </a:br>
            <a:endParaRPr lang="ru-RU" dirty="0">
              <a:solidFill>
                <a:srgbClr val="99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3"/>
            <a:ext cx="7443812" cy="3962409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ЦОР</a:t>
            </a:r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учебные (образовательные) материалы, представленные в цифровой форме...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Цифровой образовательный ресурс позволяет расширить круг учащихся, исключая личностный фактор. Такой вид обучения позволяет улучшить качество обучения, способствует развитию познавательного интереса в неограниченном количестве, позволяет реализовать учебный процесс с элементами эвристики.</a:t>
            </a:r>
          </a:p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Виды </a:t>
            </a:r>
            <a:r>
              <a:rPr lang="ru-RU" dirty="0" smtClean="0">
                <a:solidFill>
                  <a:srgbClr val="C00000"/>
                </a:solidFill>
              </a:rPr>
              <a:t>ЦОР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90688"/>
            <a:ext cx="6786610" cy="48101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Электронные учебники и учебные пособия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репетиторы;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тренажёры;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обучающе-контролирующие;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игровые;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интерактивные;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предметные коллекции;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справочники, словари;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практические и лабораторные задания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предметные миры;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предметные </a:t>
            </a:r>
            <a:r>
              <a:rPr lang="ru-RU" sz="26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методические комплексы; </a:t>
            </a:r>
            <a:r>
              <a:rPr lang="ru-RU" sz="2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26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ЭОР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90689"/>
            <a:ext cx="7300936" cy="180974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Электронными образовательными ресурсами называют учебные материалы, для воспроизведения которых используются электронные устройства.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Что нового дают ЭОР учащемуся</a:t>
            </a:r>
            <a:r>
              <a:rPr lang="ru-RU" sz="4000" dirty="0" smtClean="0">
                <a:solidFill>
                  <a:srgbClr val="C00000"/>
                </a:solidFill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90689"/>
            <a:ext cx="7229498" cy="44862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всего – возможность действительно научиться.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Пожалуй, главное заключается в том, что с подготовленным учеником гораздо интереснее и эффективнее работать.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ФГОС фактически обязывают педагогов использовать в образовательном процессе ИКТ и научить их разумному и эффективному использованию учащихся.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Выпускник </a:t>
            </a:r>
            <a:r>
              <a:rPr lang="ru-RU" dirty="0" smtClean="0">
                <a:solidFill>
                  <a:srgbClr val="990000"/>
                </a:solidFill>
              </a:rPr>
              <a:t>школы должен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90689"/>
            <a:ext cx="7443812" cy="44862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• активно использовать речевые средства и средства ИКТ для решения коммуникативных и познавательных задач;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• вводить </a:t>
            </a: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тек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 помощью клавиатуры;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• фиксировать в цифровой форме и анализировать изображения, звуки и измеряемые величины;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• готовить свое выступление и выступать с аудио-, видео- и графическим сопровождением;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• уметь использовать различные способы поиска в соответствии с коммуникативными и познавательными задачами и технологиями учебного предмета.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Что дают ЭОР учителю?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90689"/>
            <a:ext cx="7158060" cy="44862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конспекты </a:t>
            </a: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писать;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сумки с тетрадками на проверку не носить, при этом ежедневно имеет фронтальный опрос, и нет проблемы объективности оценок – с компьютером не поспоришь;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решена проблема дисциплины на уроках: ученики либо уткнулись в </a:t>
            </a: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экраны, </a:t>
            </a: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либо участвуют в общей дискуссии, интересной для всех, поскольку каждый к ней подготовлен;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вырос авторитет учителя и в классе, и среди коллег: компьютерные технологии – это «круто» и престижно.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928670"/>
          <a:ext cx="7358114" cy="550545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214974"/>
                <a:gridCol w="2143140"/>
              </a:tblGrid>
              <a:tr h="376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Параметры анализа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применения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56766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Объявление темы урока, формулирование целей и задач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78 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Практическая деятельность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100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Обеспечение контроля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95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Осуществление коррекции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86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Применение современных технологий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72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Оценивание учащихся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100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Подведение итогов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67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Домашнее задание (место, пояснение)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83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Дисциплина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100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Этика общения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95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Работа с тетрадями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100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346629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990000"/>
                          </a:solidFill>
                        </a:rPr>
                        <a:t>Наличие плана урока</a:t>
                      </a:r>
                      <a:endParaRPr lang="ru-RU" sz="2000" b="1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90000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rgbClr val="99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7886700" cy="857256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990000"/>
                </a:solidFill>
                <a:effectLst/>
              </a:rPr>
              <a:t>Экспресс-анкета педагогов</a:t>
            </a:r>
            <a:r>
              <a:rPr lang="ru-RU" sz="4000" dirty="0" smtClean="0">
                <a:solidFill>
                  <a:srgbClr val="990000"/>
                </a:solidFill>
                <a:effectLst/>
              </a:rPr>
              <a:t> </a:t>
            </a:r>
            <a:r>
              <a:rPr lang="ru-RU" sz="4000" dirty="0" smtClean="0">
                <a:solidFill>
                  <a:srgbClr val="99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990000"/>
                </a:solidFill>
                <a:effectLst/>
              </a:rPr>
            </a:br>
            <a:r>
              <a:rPr lang="ru-RU" sz="4000" dirty="0" smtClean="0">
                <a:solidFill>
                  <a:srgbClr val="990000"/>
                </a:solidFill>
                <a:effectLst/>
              </a:rPr>
              <a:t>(</a:t>
            </a:r>
            <a:r>
              <a:rPr lang="ru-RU" sz="4000" dirty="0" smtClean="0">
                <a:solidFill>
                  <a:srgbClr val="990000"/>
                </a:solidFill>
                <a:effectLst/>
              </a:rPr>
              <a:t>ответы «да» или «нет»)</a:t>
            </a: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28802"/>
            <a:ext cx="7515250" cy="424816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ребенок говорит что-то непонятное, я обычно сразу же его поправляю.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Я считаю, что если учитель часто улыбается детям, это мешает его ученикам сосредоточиться.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ученик отвечает, меня интересуют, прежде всего, его знания, а не эмоции.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я не согласен с мнением ученика, я об этом говорю прямо.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учащиеся несут «околесицу», я стараюсь поставить их на место.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Я бы не хотел оказаться на месте своего ученика во время опроса.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715304" cy="63658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«</a:t>
            </a:r>
            <a:r>
              <a:rPr lang="ru-RU" sz="4000" dirty="0" smtClean="0">
                <a:solidFill>
                  <a:srgbClr val="990000"/>
                </a:solidFill>
                <a:effectLst/>
              </a:rPr>
              <a:t>Каким вы представляете современный </a:t>
            </a:r>
            <a:r>
              <a:rPr lang="ru-RU" sz="4000" dirty="0" smtClean="0">
                <a:solidFill>
                  <a:srgbClr val="990000"/>
                </a:solidFill>
                <a:effectLst/>
              </a:rPr>
              <a:t>урок?»</a:t>
            </a:r>
            <a:endParaRPr lang="ru-RU" sz="4000" dirty="0">
              <a:solidFill>
                <a:srgbClr val="99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214553"/>
            <a:ext cx="7300936" cy="39624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Как вы думаете, что должно отличать современный урок? Назовите несколько основных черт.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А) учиться дома по компьютеру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Б) чаще использовать интерактивную доску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В) использовать компьютер чаще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Г) спрашивать </a:t>
            </a:r>
            <a:r>
              <a:rPr lang="ru-RU" dirty="0" err="1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уроке, а не на перемене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Д) понятней объяснять новую тему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Е) задавать меньше домашней работы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7886700" cy="2643205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990000"/>
                </a:solidFill>
              </a:rPr>
              <a:t>“</a:t>
            </a:r>
            <a:r>
              <a:rPr lang="ru-RU" sz="3200" i="1" dirty="0" smtClean="0">
                <a:solidFill>
                  <a:srgbClr val="990000"/>
                </a:solidFill>
                <a:effectLst/>
              </a:rPr>
              <a:t>Урок – это зеркало общей и</a:t>
            </a:r>
            <a:endParaRPr lang="ru-RU" sz="3200" dirty="0" smtClean="0">
              <a:solidFill>
                <a:srgbClr val="990000"/>
              </a:solidFill>
              <a:effectLst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0000"/>
                </a:solidFill>
                <a:effectLst/>
              </a:rPr>
              <a:t>             </a:t>
            </a:r>
            <a:r>
              <a:rPr lang="ru-RU" sz="3200" i="1" dirty="0" smtClean="0">
                <a:solidFill>
                  <a:srgbClr val="990000"/>
                </a:solidFill>
                <a:effectLst/>
              </a:rPr>
              <a:t> </a:t>
            </a:r>
            <a:r>
              <a:rPr lang="ru-RU" sz="3200" i="1" dirty="0" smtClean="0">
                <a:solidFill>
                  <a:srgbClr val="990000"/>
                </a:solidFill>
                <a:effectLst/>
              </a:rPr>
              <a:t>педагогической культуры преподавателя</a:t>
            </a:r>
            <a:r>
              <a:rPr lang="ru-RU" sz="3200" i="1" dirty="0" smtClean="0">
                <a:solidFill>
                  <a:srgbClr val="990000"/>
                </a:solidFill>
                <a:effectLst/>
              </a:rPr>
              <a:t>,  </a:t>
            </a:r>
            <a:r>
              <a:rPr lang="ru-RU" sz="3200" i="1" dirty="0" smtClean="0">
                <a:solidFill>
                  <a:srgbClr val="990000"/>
                </a:solidFill>
                <a:effectLst/>
              </a:rPr>
              <a:t>мерило его интеллектуального богатства,</a:t>
            </a:r>
            <a:endParaRPr lang="ru-RU" sz="3200" dirty="0" smtClean="0">
              <a:solidFill>
                <a:srgbClr val="990000"/>
              </a:solidFill>
              <a:effectLst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990000"/>
                </a:solidFill>
                <a:effectLst/>
              </a:rPr>
              <a:t>   </a:t>
            </a:r>
            <a:r>
              <a:rPr lang="ru-RU" sz="3200" i="1" dirty="0" smtClean="0">
                <a:solidFill>
                  <a:srgbClr val="990000"/>
                </a:solidFill>
                <a:effectLst/>
              </a:rPr>
              <a:t> </a:t>
            </a:r>
            <a:r>
              <a:rPr lang="ru-RU" sz="3200" i="1" dirty="0" smtClean="0">
                <a:solidFill>
                  <a:srgbClr val="990000"/>
                </a:solidFill>
                <a:effectLst/>
              </a:rPr>
              <a:t>показатель его кругозора, эрудиции”.</a:t>
            </a:r>
            <a:endParaRPr lang="ru-RU" sz="3200" dirty="0" smtClean="0">
              <a:solidFill>
                <a:srgbClr val="990000"/>
              </a:solidFill>
              <a:effectLst/>
            </a:endParaRPr>
          </a:p>
          <a:p>
            <a:pPr algn="r"/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715304" cy="5248293"/>
          </a:xfrm>
        </p:spPr>
        <p:txBody>
          <a:bodyPr/>
          <a:lstStyle/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Ж) чтобы не кричали учителя, если мы не понимаем тему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З) на современном уроке учителя не должны проверять </a:t>
            </a:r>
            <a:r>
              <a:rPr lang="ru-RU" dirty="0" err="1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т.к. на это уходит много времени. На уроке должно быть много практики. Учителя не должны кричать на учеников, когда те затрудняются с ответом, т.к. они этим занижают самооценку. 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И) использовать электронные книги. Свободный диалог между преподавателем и учениками. Высокая квалификация преподавателей.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К) применять современные знания из интернета.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00108"/>
            <a:ext cx="7886700" cy="51768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Все ли черты из перечисленных вами присутствуют на ваших занятиях? Пожалуйста, напишите два столбца: 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2285991"/>
          <a:ext cx="7429552" cy="364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1481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первый — те черты современного урока, которые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вы видите на занятиях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endParaRPr lang="ru-RU" sz="24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второй — те, которых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нет, но вы считаете, что они должны быть.</a:t>
                      </a:r>
                      <a:endParaRPr lang="ru-RU" sz="24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1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Использование интерактивной доски</a:t>
                      </a:r>
                      <a:endParaRPr lang="ru-RU" sz="24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Понимание учителем учеников</a:t>
                      </a:r>
                      <a:endParaRPr lang="ru-RU" sz="24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0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Проведение различных контрольных</a:t>
                      </a:r>
                      <a:endParaRPr lang="ru-RU" sz="24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Электронные книги</a:t>
                      </a:r>
                      <a:endParaRPr lang="ru-RU" sz="24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42984"/>
            <a:ext cx="7886700" cy="503397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Что, по вашему мнению, должны или могут сделать ученики, чтобы качество занятий стало более высоким? </a:t>
            </a:r>
            <a:endParaRPr lang="ru-RU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357430"/>
          <a:ext cx="7786742" cy="445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799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Ученики  </a:t>
                      </a:r>
                      <a:endParaRPr lang="ru-RU" sz="24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Преподаватели</a:t>
                      </a:r>
                      <a:endParaRPr lang="ru-RU" sz="24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/>
                </a:tc>
              </a:tr>
              <a:tr h="32010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Делать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Не баловаться на уроке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Быть внимательными на уроке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Записывать все, что говорит учитель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Уважать учителя и одноклассников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Не перегружать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з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учеников. Помнить, что другие предметы тоже задают.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Преподавать понятней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Не кричать (чаще мылись и духами пользовались)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Объяснять своими словами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Искать подход к каждому ученику индивидуально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Давать  возможность ученику высказать свое мнение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Использовать интернет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90689"/>
            <a:ext cx="7443812" cy="448627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Согласны ли вы с утверждениями: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а) Взаимоотношения преподавателей и учащихся можно назвать отношениями сотрудничества.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Согласен -20%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 скорее да, чем нет – 40%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сомневаюсь – 0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скорее нет, чем да – 30%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согласен- 0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90689"/>
            <a:ext cx="7300936" cy="4486274"/>
          </a:xfrm>
        </p:spPr>
        <p:txBody>
          <a:bodyPr/>
          <a:lstStyle/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б) Преподаватели иногда унижают человеческое достоинство учащихся. 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Согласен -20% 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скорее да, чем нет – 20%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 сомневаюсь – 10%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скорее нет, чем да – 20%</a:t>
            </a:r>
          </a:p>
          <a:p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согласен-10%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90689"/>
            <a:ext cx="7586688" cy="44862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Назовите предметы, занятия на которых, по вашему мнению, отличаются самым высоким качеством.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язык, информатика, математика, литература, физкультура, география, обществознание.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7372374" cy="50339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творческий учитель, </a:t>
            </a:r>
            <a:r>
              <a:rPr lang="ru-RU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обладающий индивидуальным стилем деятельности, высокой профессиональной мобильностью, владеющий искусством профессионального общения, педагогическими технологиями, умеющий свободно мыслить и брать на себя ответственность за решение поставленных перед ним задач, </a:t>
            </a:r>
            <a:r>
              <a:rPr lang="ru-RU" b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способен повысить качество школьного образования, поднять общий уровень культуры подрастающего поколения, внося тем самым вклад в развитие и совершенствование общества в целом.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 новым год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54101"/>
            <a:ext cx="7886700" cy="37463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990000"/>
                </a:solidFill>
              </a:rPr>
              <a:t>Решение</a:t>
            </a:r>
            <a:r>
              <a:rPr lang="ru-RU" sz="4000" dirty="0" smtClean="0">
                <a:solidFill>
                  <a:srgbClr val="990000"/>
                </a:solidFill>
              </a:rPr>
              <a:t>:</a:t>
            </a:r>
            <a:endParaRPr lang="ru-RU" sz="4000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90689"/>
            <a:ext cx="7443812" cy="448627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Реализовывать </a:t>
            </a:r>
            <a:r>
              <a:rPr lang="ru-RU" sz="2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подходы к обучению как основные при введении новых образовательных стандартов; </a:t>
            </a:r>
          </a:p>
          <a:p>
            <a:pPr>
              <a:buNone/>
            </a:pP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2.   С целью повышения качества образования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 развивающие технологии;</a:t>
            </a:r>
          </a:p>
          <a:p>
            <a:pPr>
              <a:buNone/>
            </a:pPr>
            <a:r>
              <a:rPr lang="ru-RU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3.   Рекомендовать использование наряду с традиционными нетрадиционных форм и методов обучения, учитывающих склонности учащихся и обеспечивающих активное участие каждого ребенка в процессе образования;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515250" cy="51768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 целью организации эффективного </a:t>
            </a:r>
            <a:r>
              <a:rPr lang="ru-RU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– воспитательного процесса с использованием ИКТ технологий активизировать  работу МО педагогов школы по повышению ИКТ – компетентности; </a:t>
            </a:r>
          </a:p>
          <a:p>
            <a:pPr lvl="0">
              <a:buNone/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5.Классным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руководителям и учителям-предметникам создавать в школе эмоционально-психологический комфорт, поддерживая учебную дисциплину на основе оптимального сочетания требовательности и уважения к личности школьника;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00174"/>
            <a:ext cx="6929486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Меняются цели и содержание образования, появляются новые средства и технологии обучения, но при всём многообразии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урок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остаётся  главной формой организации учебного процесса. И для того, чтобы реализовать требования, предъявляемые Стандартами второго поколения,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должен стать новым, современным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068" y="1214422"/>
            <a:ext cx="7215270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основная форма организации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воспитательного процесса, и качество обучения – это, прежде всего, качество урока. Можно ли назвать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современным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урок, если не привлечены такие ресурсы урока, как: наглядные и технические средства обучения? Конечно, нет. С ними урок богаче, ярче, образнее. С их помощью на учащихся оказывается эмоциональное воздействие, они способствуют лучшему запоминанию материала, повышают их интерес к предмету, обеспечивают прочность знаний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057400" cy="365125"/>
          </a:xfrm>
        </p:spPr>
        <p:txBody>
          <a:bodyPr/>
          <a:lstStyle/>
          <a:p>
            <a:fld id="{33610083-E731-4EC1-9DEF-42F456DCA793}" type="slidenum">
              <a:rPr lang="ru-RU" sz="2800" b="1" smtClean="0">
                <a:solidFill>
                  <a:srgbClr val="990000"/>
                </a:solidFill>
              </a:rPr>
              <a:t>4</a:t>
            </a:fld>
            <a:endParaRPr lang="ru-RU" sz="28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6715172" cy="361358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Образовательные ресурсы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только обеспечивают мотивацию учащихся на учебно-познавательную деятельность, но и выполняют другие педагогически целесообразные функции: выращивание и развитие универсальных способностей и компетенций человека, усвоение предметного содержания, освоение нравственного поведения в пространстве.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00174"/>
            <a:ext cx="7334054" cy="4828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Учебно-методические и информационные ресурсы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существенный и неотъемлемый компонент инфраструктуры школьного образования, инструментального сопровождения образования, в целом обеспечивающий результативность современного процесса обучения и воспитания, эффективность деятельности учителя и ученика средствами информационно-коммуникационного сопровождения.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6929486" cy="4841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области использования ИКТ в процессе обучения выделяют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три основных подхода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1) комплексное их использование на различных этапах урока;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2) частичное использование готовых электронных образовательных комплексов в учебном процессе;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3) использование инструментальных и прикладных программных средств для разработки авторских приложений.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571744"/>
            <a:ext cx="6643734" cy="24288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Хочу остановиться на третьем подходе. Сегодня наиболее распространенными из прикладных программных средств являются презентации. 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54100"/>
            <a:ext cx="7886700" cy="1089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</a:rPr>
              <a:t>Применение презентаций и ЭОР на уроке</a:t>
            </a:r>
            <a:endParaRPr lang="ru-RU" sz="40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90" y="2143116"/>
          <a:ext cx="7000898" cy="403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0083-E731-4EC1-9DEF-42F456DCA79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10">
  <a:themeElements>
    <a:clrScheme name="Шаблон оформления с слайдом-оглавлением  1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F15D5F"/>
      </a:hlink>
      <a:folHlink>
        <a:srgbClr val="909090"/>
      </a:folHlink>
    </a:clrScheme>
    <a:fontScheme name="Шаблон оформления с слайдом-оглавлением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оглавлением 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блон оформления с зеркальными зданиями">
  <a:themeElements>
    <a:clrScheme name="Шаблон оформления с зеркальными зданиями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с зеркальными зданиями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зеркальными здания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Шаблон оформления с коринфскими колоннами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Аленький цветоч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6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История  3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3102</TotalTime>
  <Words>1399</Words>
  <Application>Microsoft Office PowerPoint</Application>
  <PresentationFormat>Экран (4:3)</PresentationFormat>
  <Paragraphs>169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Тема10</vt:lpstr>
      <vt:lpstr>Шаблон схемы книгохранилища</vt:lpstr>
      <vt:lpstr>Шаблон оформления 'Надпись крупным планом'</vt:lpstr>
      <vt:lpstr>Шаблон оформления с зеркальными зданиями</vt:lpstr>
      <vt:lpstr>Шаблон оформления с коринфскими колоннами</vt:lpstr>
      <vt:lpstr>Аленький цветочек</vt:lpstr>
      <vt:lpstr>Тема6</vt:lpstr>
      <vt:lpstr>История  3</vt:lpstr>
      <vt:lpstr>Тема17</vt:lpstr>
      <vt:lpstr>Ресурсы современного урока, обеспечивающие освоение новых образовательных стандартов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Применение презентаций и ЭОР на уроке</vt:lpstr>
      <vt:lpstr>Средства ИКТ, применяемые в образовании </vt:lpstr>
      <vt:lpstr>Классификация средств ИКТ по области методического назначения: </vt:lpstr>
      <vt:lpstr>Виды ЦОР</vt:lpstr>
      <vt:lpstr>ЭОР</vt:lpstr>
      <vt:lpstr>Что нового дают ЭОР учащемуся?</vt:lpstr>
      <vt:lpstr>Выпускник школы должен</vt:lpstr>
      <vt:lpstr>Что дают ЭОР учителю?</vt:lpstr>
      <vt:lpstr>Слайд 17</vt:lpstr>
      <vt:lpstr>Экспресс-анкета педагогов  (ответы «да» или «нет») </vt:lpstr>
      <vt:lpstr>«Каким вы представляете современный урок?»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Решение: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современного урока, обеспечивающие освоение новых образовательных стандартов</dc:title>
  <dc:creator>K-4</dc:creator>
  <cp:lastModifiedBy>K-4</cp:lastModifiedBy>
  <cp:revision>56</cp:revision>
  <dcterms:created xsi:type="dcterms:W3CDTF">2014-12-27T09:57:27Z</dcterms:created>
  <dcterms:modified xsi:type="dcterms:W3CDTF">2014-12-29T13:39:44Z</dcterms:modified>
</cp:coreProperties>
</file>