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71" r:id="rId5"/>
    <p:sldId id="272" r:id="rId6"/>
    <p:sldId id="273" r:id="rId7"/>
    <p:sldId id="274" r:id="rId8"/>
    <p:sldId id="275" r:id="rId9"/>
    <p:sldId id="276" r:id="rId10"/>
    <p:sldId id="27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47A32"/>
    <a:srgbClr val="4005E5"/>
    <a:srgbClr val="DDF5DB"/>
    <a:srgbClr val="39AC30"/>
    <a:srgbClr val="FFC6B9"/>
    <a:srgbClr val="FFE101"/>
    <a:srgbClr val="FF3399"/>
    <a:srgbClr val="9143EF"/>
    <a:srgbClr val="28B3C2"/>
    <a:srgbClr val="E4063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94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639CF3-811E-4F6D-8C7B-2AC9C9E8DD19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79A4E1-1178-4F35-AE09-CD7F59B066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9A4E1-1178-4F35-AE09-CD7F59B066DF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E1484CF-64CF-4544-BF1E-6741B674EF13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69A69B7-2FBC-4810-963C-66C2CB8910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84CF-64CF-4544-BF1E-6741B674EF13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69B7-2FBC-4810-963C-66C2CB8910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84CF-64CF-4544-BF1E-6741B674EF13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69B7-2FBC-4810-963C-66C2CB8910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E1484CF-64CF-4544-BF1E-6741B674EF13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69B7-2FBC-4810-963C-66C2CB8910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E1484CF-64CF-4544-BF1E-6741B674EF13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69A69B7-2FBC-4810-963C-66C2CB8910A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E1484CF-64CF-4544-BF1E-6741B674EF13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69A69B7-2FBC-4810-963C-66C2CB8910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E1484CF-64CF-4544-BF1E-6741B674EF13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69A69B7-2FBC-4810-963C-66C2CB8910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84CF-64CF-4544-BF1E-6741B674EF13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69B7-2FBC-4810-963C-66C2CB8910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E1484CF-64CF-4544-BF1E-6741B674EF13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69A69B7-2FBC-4810-963C-66C2CB8910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E1484CF-64CF-4544-BF1E-6741B674EF13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69A69B7-2FBC-4810-963C-66C2CB8910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E1484CF-64CF-4544-BF1E-6741B674EF13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69A69B7-2FBC-4810-963C-66C2CB8910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E1484CF-64CF-4544-BF1E-6741B674EF13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69A69B7-2FBC-4810-963C-66C2CB8910A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heel spokes="8"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alexlarin.net/ege15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alexlarin.net/ege.html" TargetMode="External"/><Relationship Id="rId2" Type="http://schemas.openxmlformats.org/officeDocument/2006/relationships/hyperlink" Target="http://uztest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athege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85728"/>
            <a:ext cx="8572560" cy="2327281"/>
          </a:xfrm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marL="0" algn="ctr"/>
            <a:r>
              <a:rPr lang="ru-RU" sz="32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ЕГЭ «по-новому» или н</a:t>
            </a:r>
            <a:r>
              <a:rPr lang="ru-RU" sz="32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овый </a:t>
            </a:r>
            <a:r>
              <a:rPr lang="ru-RU" sz="32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формат итоговой аттестации как важнейший фактор, определяющий методику преподавания математики  </a:t>
            </a:r>
            <a:endParaRPr lang="ru-RU" sz="32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786182" y="4000504"/>
            <a:ext cx="442912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Белоусова Алла Генриховна,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учитель математики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МБОУ гимназия имени академика Н.Г. Басова при ВГУ,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b="1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600" b="1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андидат педагогических наук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МОЙ КЛАСС\IMG_8067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4282" y="2643182"/>
            <a:ext cx="2876856" cy="4089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786874" cy="116124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Общие рекомендации, адресованные всем 11-тиклассникам</a:t>
            </a:r>
            <a:r>
              <a:rPr lang="ru-RU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>
            <a:normAutofit fontScale="32500" lnSpcReduction="20000"/>
          </a:bodyPr>
          <a:lstStyle/>
          <a:p>
            <a:pPr lvl="0"/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Решать задачи лучше по порядку. Для успешного выполнения заданий базового уровня и первой части профильного уровня, последовательно читайте условия задач и, если есть уверенность, что умеете ее решать – делайте сразу. </a:t>
            </a:r>
          </a:p>
          <a:p>
            <a:pPr lvl="0"/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Если вы уверены, что сможете решить данную задачу, то решайте, не особенно торопясь – обидно получить 0 баллов из-за ошибки по невнимательности или описки.</a:t>
            </a:r>
          </a:p>
          <a:p>
            <a:pPr lvl="0"/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Если задача для вас трудна или же есть сомнения, то пропустите ее и переходите к решению следующей. Все «пропущенные» задачи </a:t>
            </a:r>
            <a:r>
              <a:rPr lang="ru-RU" sz="4300" i="1" u="sng" dirty="0" smtClean="0">
                <a:latin typeface="Times New Roman" pitchFamily="18" charset="0"/>
                <a:cs typeface="Times New Roman" pitchFamily="18" charset="0"/>
              </a:rPr>
              <a:t>пройдите второй раз</a:t>
            </a:r>
            <a:r>
              <a:rPr lang="ru-RU" sz="43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НЕ стоит просто угадывать. Если вы не знаете, как решать задачу, или не уверены в решении, попробуйте проанализировать условие, вспомнить аналогичные задачи и подойти к решению «с другой стороны». В некоторых задачах полученный ответ часто можно проверить, поставив его в исходную задачу – сделайте это. Такая возможность иногда есть и надо ее использовать.</a:t>
            </a:r>
          </a:p>
          <a:p>
            <a:pPr lvl="0"/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Если вам кажется, что вопрос слишком прост, не ищите подвоха – в базовом уровне действительно бывают простые вопросы.</a:t>
            </a:r>
          </a:p>
          <a:p>
            <a:pPr lvl="0"/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Если после второго прохода остались «белые пятна», то НЕ следует сразу заполнять их «наугад». НЕ вписывайте придуманные ответы, лучше оставьте пока пустые места. Постарайтесь вернуться к ним в конце всей работы.</a:t>
            </a:r>
          </a:p>
          <a:p>
            <a:pPr lvl="0"/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На экзамене отсутствует справочный материал, поэтому постарайтесь вспомнить (вывести) необходимые формулы и т.д.</a:t>
            </a:r>
          </a:p>
          <a:p>
            <a:pPr lvl="0"/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После выполнения заданий первой части сделайте небольшой перерыв в 3-5 минут, постарайтесь от состояния «гонки» настроиться на спокойную и вдумчивую работу.</a:t>
            </a:r>
          </a:p>
          <a:p>
            <a:pPr lvl="0"/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Приготовьтесь к тому, что задачи этой второй части имеют «подводные камни».</a:t>
            </a:r>
          </a:p>
          <a:p>
            <a:pPr lvl="0"/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Не забывайте о краткости записи при «полном» обосновании.</a:t>
            </a:r>
          </a:p>
          <a:p>
            <a:pPr lvl="0"/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Если задача сложная, и Вы не можете довести решение до ответа, а время экзамена подходит к концу, выпишите все выполненные действия на чистовик. </a:t>
            </a:r>
            <a:r>
              <a:rPr lang="ru-RU" sz="4300" i="1" dirty="0" smtClean="0">
                <a:latin typeface="Times New Roman" pitchFamily="18" charset="0"/>
                <a:cs typeface="Times New Roman" pitchFamily="18" charset="0"/>
              </a:rPr>
              <a:t>Иногда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это помогает «заработать» лишний балл. </a:t>
            </a:r>
          </a:p>
          <a:p>
            <a:pPr lvl="0"/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Если задача сложная и сразу не видно способов решения, то не стремитесь начинать решение новой задачи – лучше еще раз проверьте решения заданий первой части.</a:t>
            </a:r>
          </a:p>
          <a:p>
            <a:pPr lvl="0"/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Для решения заданий экзамена калькулятор не предусматривается (запрещен), поэтому </a:t>
            </a:r>
            <a:r>
              <a:rPr lang="ru-RU" sz="4300" i="1" dirty="0" smtClean="0">
                <a:latin typeface="Times New Roman" pitchFamily="18" charset="0"/>
                <a:cs typeface="Times New Roman" pitchFamily="18" charset="0"/>
              </a:rPr>
              <a:t>особое внимание уделите проверке выполнения арифметических действий.</a:t>
            </a:r>
            <a:endParaRPr lang="ru-RU" sz="4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u="sng" dirty="0" smtClean="0">
                <a:solidFill>
                  <a:schemeClr val="accent1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Кодификатор элементов содержания </a:t>
            </a:r>
            <a:r>
              <a:rPr lang="ru-RU" sz="2000" b="1" dirty="0" smtClean="0">
                <a:solidFill>
                  <a:schemeClr val="accent1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включает в себя</a:t>
            </a:r>
            <a:br>
              <a:rPr lang="ru-RU" sz="2000" b="1" dirty="0" smtClean="0">
                <a:solidFill>
                  <a:schemeClr val="accent1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accent1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элементы содержания за курс средней школы и необходимые элементы содержания за курс основной школы</a:t>
            </a:r>
            <a:endParaRPr lang="ru-RU" sz="2000" b="1" dirty="0">
              <a:solidFill>
                <a:schemeClr val="accent1">
                  <a:lumMod val="2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00033" y="1571612"/>
          <a:ext cx="8358247" cy="94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3389"/>
                <a:gridCol w="3134342"/>
                <a:gridCol w="39005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Код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раздела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5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Код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контролируемого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элемента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5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Элементы содержания, проверяемые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заданиями экзаменационной работы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5D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5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5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5DB"/>
                    </a:solidFill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214414" y="2786058"/>
            <a:ext cx="7143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Кодификатор требований </a:t>
            </a:r>
            <a:r>
              <a:rPr lang="ru-RU" sz="2000" b="1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по всем разделам включает в себя требования к уровню подготовки выпускников образовательных организаций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71472" y="3929066"/>
          <a:ext cx="8143933" cy="94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9456"/>
                <a:gridCol w="3053974"/>
                <a:gridCol w="380050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Код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раздела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6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Код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контролируемого требования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(умения)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6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Требования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(умения)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проверяемые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заданиями экзаменационной работы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6B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6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6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6B9"/>
                    </a:solidFill>
                  </a:tcPr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714348" y="5429264"/>
            <a:ext cx="80010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4005E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Спецификация</a:t>
            </a:r>
          </a:p>
          <a:p>
            <a:pPr algn="ctr"/>
            <a:r>
              <a:rPr lang="ru-RU" sz="2000" b="1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4005E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контрольных измерительных материалов для проведения в 2015 году единого государственного экзамена по математике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214282" y="285728"/>
            <a:ext cx="8715436" cy="621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2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результате изучения курса математики учащиеся должны овладеть следующими умениями, знаниями и навыками:</a:t>
            </a:r>
          </a:p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2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•четкое знание математических определений и теорем, предусмотренных программой;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•умение точно и сжато выразить математическую мысль в устном и письменном изложении, использовать соответствующую символику;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•свободно решать показательные и логарифмические уравнения и неравенства, системы уравнений (включающиеся в себя алгебраические, показательные, логарифмические и тригонометрические выражения);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преобразовывать тригонометрические выражения;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•преобразовывать и вычислить выражения, связанные с обратными тригонометрическими функциями;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•применять свойства многочленов к решению задач;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•уверенно применять аппарат математического анализа для нахождения производных;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•исследовать элементарные функции и строить их графики, как с помощью производной, так и без применения производной;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•использовать координаты и векторы при решении задач планиметрии и стереометрии;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•применять полученные математические знания при решении задач предметов естественнонаучного цикла.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357166"/>
            <a:ext cx="8858312" cy="857232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solidFill>
                  <a:srgbClr val="247A32"/>
                </a:solidFill>
              </a:rPr>
              <a:t/>
            </a:r>
            <a:br>
              <a:rPr lang="ru-RU" sz="2700" dirty="0" smtClean="0">
                <a:solidFill>
                  <a:srgbClr val="247A32"/>
                </a:solidFill>
              </a:rPr>
            </a:br>
            <a:r>
              <a:rPr lang="ru-RU" sz="2700" dirty="0" smtClean="0">
                <a:solidFill>
                  <a:schemeClr val="accent1">
                    <a:lumMod val="25000"/>
                  </a:schemeClr>
                </a:solidFill>
              </a:rPr>
              <a:t>Проблемы в обучении математике, которые явно проявляются при сдаче ЕГЭ выпускниками: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71546"/>
            <a:ext cx="8715436" cy="5643602"/>
          </a:xfrm>
        </p:spPr>
        <p:txBody>
          <a:bodyPr>
            <a:noAutofit/>
          </a:bodyPr>
          <a:lstStyle/>
          <a:p>
            <a:pPr lvl="0"/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при выполнении заданий базового и повышенного уровня выпускники допускают много вычислительных ошибок;</a:t>
            </a:r>
          </a:p>
          <a:p>
            <a:pPr lvl="0"/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неумение выполнять операции с отрицательными числами;</a:t>
            </a:r>
          </a:p>
          <a:p>
            <a:pPr lvl="0"/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низкий процент верно решивших геометрические задачи, а большинство вообще не приступали к решению этих задач (свидетельство недостаточного внимания, которое уделяется геометрии, отсутствие умения проводить обоснованные рассуждения при решении геометрических задач и математически грамотно записывать полученное решение); </a:t>
            </a:r>
          </a:p>
          <a:p>
            <a:pPr lvl="0"/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проблемы в понятии постановки задачи – в заданиях ЕГЭ содержится много нехарактерных вопросов для разных типов учебных задач (например, нужно не просто решить уравнение, а указать либо наибольший, либо наибольший целый корень, либо сумму корней и т.д.); </a:t>
            </a:r>
          </a:p>
          <a:p>
            <a:pPr lvl="0"/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проблемы оформления решений в заданиях с развернутым ответом: многословность пояснения очевидных фактов, небрежность работы с модулем, ошибки при внесении переменной под знак корня, небрежность в обосновании решения иррационального уравнения и логарифмических неравенств;</a:t>
            </a:r>
          </a:p>
          <a:p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в качестве одного из типичных недостатков современной математической подготовки учащихся в нашей стране чаще всего называют почти полное неумение работать с задачами хотя бы минимальной практической направленности.</a:t>
            </a:r>
            <a:endParaRPr lang="ru-RU" sz="17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67494"/>
            <a:ext cx="8786874" cy="116124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5">
                    <a:lumMod val="25000"/>
                  </a:schemeClr>
                </a:solidFill>
              </a:rPr>
              <a:t>Примеры заданий в формах, используемых при итоговой аттестации </a:t>
            </a:r>
            <a:endParaRPr lang="ru-RU" sz="2800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8715436" cy="528641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/>
              <a:t>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Пример  3. (из урока-повторения «</a:t>
            </a:r>
            <a:r>
              <a:rPr lang="ru-RU" b="1" dirty="0" smtClean="0"/>
              <a:t>Простейшие  комбинаторные  задачи. Правило  умножения и дерево  вариантов»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  На  завтрак  Вова  может  выбрать  плюшку, бутерброд, пряник  или  кекс, а запить  их  он  может  кофе, соком  или  кефиром. Из  скольких  вариантов  завтрака Вова  может  выбрать?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Решение: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Плюшка + кофе              Плюшка + сок                             Плюшка + кефир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Бутерброд + кофе          Бутерброд +  сок                         Бутерброд + кефир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Пряник   +  кофе              Пряник + сок                               Пряник  + кефир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Кекс  +  кофе                    Кекс  +  сок                                  Кекс  +  кефир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Выбор  еды и  напитка  происходит  независимо.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Всего  вариантов 3∙4=12.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Решение  основано  на  общем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правиле  умножения.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Сформулируем  его  для  начала  в простейшем  случае: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Если  первый элемент  в  комбинации  можно  выбрать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способами, после  чего  второй  элемент –   способами, то общее число  комбинаций  из  двух элементов будет  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661176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chemeClr val="accent5">
                    <a:lumMod val="25000"/>
                  </a:schemeClr>
                </a:solidFill>
              </a:rPr>
              <a:t>Л.С. </a:t>
            </a:r>
            <a:r>
              <a:rPr lang="ru-RU" sz="2800" dirty="0" err="1" smtClean="0">
                <a:solidFill>
                  <a:schemeClr val="accent5">
                    <a:lumMod val="25000"/>
                  </a:schemeClr>
                </a:solidFill>
              </a:rPr>
              <a:t>Выготский</a:t>
            </a:r>
            <a:r>
              <a:rPr lang="ru-RU" sz="2800" dirty="0" smtClean="0">
                <a:solidFill>
                  <a:schemeClr val="accent5">
                    <a:lumMod val="25000"/>
                  </a:schemeClr>
                </a:solidFill>
              </a:rPr>
              <a:t> и П.Я. Гальперин:</a:t>
            </a:r>
            <a:r>
              <a:rPr lang="ru-RU" sz="2800" dirty="0" smtClean="0">
                <a:solidFill>
                  <a:srgbClr val="247A32"/>
                </a:solidFill>
              </a:rPr>
              <a:t/>
            </a:r>
            <a:br>
              <a:rPr lang="ru-RU" sz="2800" dirty="0" smtClean="0">
                <a:solidFill>
                  <a:srgbClr val="247A32"/>
                </a:solidFill>
              </a:rPr>
            </a:br>
            <a:endParaRPr lang="ru-RU" sz="2800" dirty="0">
              <a:solidFill>
                <a:srgbClr val="247A3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714356"/>
            <a:ext cx="8643998" cy="585791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знания усваиваются только в ходе собственной работы с этими знаниями;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необходимо организовывать собственную самостоятельную работу каждого ученика с подлежащим усвоению этим конкретным учеником материалом;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так организовать обучение, чтобы ученик понял, какой материал подлежит усвоению и каким образом с ним работать;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так организовать собственную самостоятельную работу, чтобы каждый шаг ученика был подконтрольным учителю;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перейти постепенно от пошагового контроля к самоконтролю.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643050"/>
            <a:ext cx="8715436" cy="3071834"/>
          </a:xfrm>
          <a:solidFill>
            <a:srgbClr val="247A32"/>
          </a:solidFill>
        </p:spPr>
        <p:txBody>
          <a:bodyPr>
            <a:noAutofit/>
          </a:bodyPr>
          <a:lstStyle/>
          <a:p>
            <a:r>
              <a:rPr lang="en-US" sz="5400" dirty="0" smtClean="0">
                <a:solidFill>
                  <a:srgbClr val="247A32"/>
                </a:solidFill>
                <a:hlinkClick r:id="rId2"/>
              </a:rPr>
              <a:t>http://alexlarin.net/ege15.html</a:t>
            </a:r>
            <a:r>
              <a:rPr lang="ru-RU" sz="5400" dirty="0" smtClean="0">
                <a:solidFill>
                  <a:srgbClr val="247A32"/>
                </a:solidFill>
              </a:rPr>
              <a:t/>
            </a:r>
            <a:br>
              <a:rPr lang="ru-RU" sz="5400" dirty="0" smtClean="0">
                <a:solidFill>
                  <a:srgbClr val="247A32"/>
                </a:solidFill>
              </a:rPr>
            </a:br>
            <a:r>
              <a:rPr lang="ru-RU" sz="5400" dirty="0" smtClean="0">
                <a:solidFill>
                  <a:schemeClr val="bg1"/>
                </a:solidFill>
              </a:rPr>
              <a:t>выходит один вариант в неделю</a:t>
            </a:r>
            <a:endParaRPr lang="ru-RU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715436" cy="616908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b="1" dirty="0" smtClean="0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Применяя умения выполнять арифметические действия, решать уравнения, упрощать выражения, такие знакомые и хорошо отрабатываемые в основной школе, вопросы делают их более интересными и неожиданными, например: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Укажите промежуток, которому принадлежит корень уравнения...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Выберите наибольшее целое число из промежутка...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Укажите наименьшее натуральное решение неравенства...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Найдите число целых решений неравенства...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Найдите среднее арифметическое натуральных решений системы неравенств...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67494"/>
            <a:ext cx="8786874" cy="1399032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  <a:t>Интернет-ресурсы, хорошо зарекомендовавших себя в процессе подготовки к ЕГЭ</a:t>
            </a:r>
            <a:endParaRPr lang="ru-RU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247A32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sz="6000" u="sng" dirty="0" smtClean="0">
                <a:solidFill>
                  <a:schemeClr val="accent6">
                    <a:lumMod val="75000"/>
                  </a:schemeClr>
                </a:solidFill>
                <a:hlinkClick r:id="rId2"/>
              </a:rPr>
              <a:t>http://</a:t>
            </a:r>
            <a:r>
              <a:rPr lang="en-US" sz="6000" u="sng" dirty="0" err="1" smtClean="0">
                <a:solidFill>
                  <a:schemeClr val="accent6">
                    <a:lumMod val="75000"/>
                  </a:schemeClr>
                </a:solidFill>
                <a:hlinkClick r:id="rId2"/>
              </a:rPr>
              <a:t>uztest</a:t>
            </a:r>
            <a:r>
              <a:rPr lang="ru-RU" sz="6000" u="sng" dirty="0" smtClean="0">
                <a:solidFill>
                  <a:schemeClr val="accent6">
                    <a:lumMod val="75000"/>
                  </a:schemeClr>
                </a:solidFill>
                <a:hlinkClick r:id="rId2"/>
              </a:rPr>
              <a:t>.</a:t>
            </a:r>
            <a:r>
              <a:rPr lang="en-US" sz="6000" u="sng" dirty="0" err="1" smtClean="0">
                <a:solidFill>
                  <a:schemeClr val="accent6">
                    <a:lumMod val="75000"/>
                  </a:schemeClr>
                </a:solidFill>
                <a:hlinkClick r:id="rId2"/>
              </a:rPr>
              <a:t>ru</a:t>
            </a:r>
            <a:endParaRPr lang="ru-RU" sz="6000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4400" u="sng" dirty="0" smtClean="0">
                <a:hlinkClick r:id="rId3"/>
              </a:rPr>
              <a:t>http://alexlarin.net/ege.html</a:t>
            </a:r>
            <a:endParaRPr lang="ru-RU" sz="4400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6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6000" u="sng" dirty="0" smtClean="0">
                <a:hlinkClick r:id="rId4"/>
              </a:rPr>
              <a:t>http://mathege.ru</a:t>
            </a:r>
            <a:endParaRPr lang="ru-RU" sz="6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Другая 3">
      <a:dk1>
        <a:srgbClr val="001932"/>
      </a:dk1>
      <a:lt1>
        <a:srgbClr val="FFFFFF"/>
      </a:lt1>
      <a:dk2>
        <a:srgbClr val="2181B7"/>
      </a:dk2>
      <a:lt2>
        <a:srgbClr val="CCFFFF"/>
      </a:lt2>
      <a:accent1>
        <a:srgbClr val="99FFCC"/>
      </a:accent1>
      <a:accent2>
        <a:srgbClr val="01B0FF"/>
      </a:accent2>
      <a:accent3>
        <a:srgbClr val="ABC1D8"/>
      </a:accent3>
      <a:accent4>
        <a:srgbClr val="DADADA"/>
      </a:accent4>
      <a:accent5>
        <a:srgbClr val="CAFFE2"/>
      </a:accent5>
      <a:accent6>
        <a:srgbClr val="019FE7"/>
      </a:accent6>
      <a:hlink>
        <a:srgbClr val="33FF99"/>
      </a:hlink>
      <a:folHlink>
        <a:srgbClr val="1C6D9A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826</TotalTime>
  <Words>1092</Words>
  <Application>Microsoft Office PowerPoint</Application>
  <PresentationFormat>Экран (4:3)</PresentationFormat>
  <Paragraphs>84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Яркая</vt:lpstr>
      <vt:lpstr>ЕГЭ «по-новому» или новый формат итоговой аттестации как важнейший фактор, определяющий методику преподавания математики  </vt:lpstr>
      <vt:lpstr>Кодификатор элементов содержания включает в себя элементы содержания за курс средней школы и необходимые элементы содержания за курс основной школы</vt:lpstr>
      <vt:lpstr>Слайд 3</vt:lpstr>
      <vt:lpstr> Проблемы в обучении математике, которые явно проявляются при сдаче ЕГЭ выпускниками:  </vt:lpstr>
      <vt:lpstr>Примеры заданий в формах, используемых при итоговой аттестации </vt:lpstr>
      <vt:lpstr>Л.С. Выготский и П.Я. Гальперин: </vt:lpstr>
      <vt:lpstr>http://alexlarin.net/ege15.html выходит один вариант в неделю</vt:lpstr>
      <vt:lpstr>Слайд 8</vt:lpstr>
      <vt:lpstr>Интернет-ресурсы, хорошо зарекомендовавших себя в процессе подготовки к ЕГЭ</vt:lpstr>
      <vt:lpstr> Общие рекомендации, адресованные всем 11-тиклассникам: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Новый формат итоговой аттестации как важнейший фактор, определяющий методику преподавания математики  </dc:title>
  <dc:creator>Петрова А.И.</dc:creator>
  <cp:lastModifiedBy>Алла Белоусова</cp:lastModifiedBy>
  <cp:revision>84</cp:revision>
  <dcterms:created xsi:type="dcterms:W3CDTF">2010-11-21T07:55:07Z</dcterms:created>
  <dcterms:modified xsi:type="dcterms:W3CDTF">2015-01-31T11:55:04Z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130675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