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56" r:id="rId3"/>
    <p:sldId id="258" r:id="rId4"/>
    <p:sldId id="260" r:id="rId5"/>
    <p:sldId id="261" r:id="rId6"/>
    <p:sldId id="269" r:id="rId7"/>
    <p:sldId id="262" r:id="rId8"/>
    <p:sldId id="270" r:id="rId9"/>
    <p:sldId id="264" r:id="rId10"/>
    <p:sldId id="267" r:id="rId11"/>
    <p:sldId id="266" r:id="rId12"/>
    <p:sldId id="271" r:id="rId13"/>
    <p:sldId id="268" r:id="rId14"/>
    <p:sldId id="273" r:id="rId15"/>
    <p:sldId id="272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57" d="100"/>
          <a:sy n="57" d="100"/>
        </p:scale>
        <p:origin x="-876" y="-3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66F1B-E6BC-40B4-B173-8CE9E0C48A9B}" type="datetimeFigureOut">
              <a:rPr lang="ru-RU" smtClean="0"/>
              <a:pPr/>
              <a:t>29.01.2015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EC081-D745-4179-B6C0-14294BA75B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66F1B-E6BC-40B4-B173-8CE9E0C48A9B}" type="datetimeFigureOut">
              <a:rPr lang="ru-RU" smtClean="0"/>
              <a:pPr/>
              <a:t>29.01.2015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EC081-D745-4179-B6C0-14294BA75B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66F1B-E6BC-40B4-B173-8CE9E0C48A9B}" type="datetimeFigureOut">
              <a:rPr lang="ru-RU" smtClean="0"/>
              <a:pPr/>
              <a:t>29.01.2015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EC081-D745-4179-B6C0-14294BA75B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719263"/>
            <a:ext cx="8229600" cy="4411662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DF7DAA22-6BAE-42A2-8A65-0D3BFF1EE9A8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66F1B-E6BC-40B4-B173-8CE9E0C48A9B}" type="datetimeFigureOut">
              <a:rPr lang="ru-RU" smtClean="0"/>
              <a:pPr/>
              <a:t>29.01.2015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EC081-D745-4179-B6C0-14294BA75B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66F1B-E6BC-40B4-B173-8CE9E0C48A9B}" type="datetimeFigureOut">
              <a:rPr lang="ru-RU" smtClean="0"/>
              <a:pPr/>
              <a:t>29.01.2015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EC081-D745-4179-B6C0-14294BA75B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66F1B-E6BC-40B4-B173-8CE9E0C48A9B}" type="datetimeFigureOut">
              <a:rPr lang="ru-RU" smtClean="0"/>
              <a:pPr/>
              <a:t>29.01.2015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EC081-D745-4179-B6C0-14294BA75B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66F1B-E6BC-40B4-B173-8CE9E0C48A9B}" type="datetimeFigureOut">
              <a:rPr lang="ru-RU" smtClean="0"/>
              <a:pPr/>
              <a:t>29.01.2015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EC081-D745-4179-B6C0-14294BA75B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66F1B-E6BC-40B4-B173-8CE9E0C48A9B}" type="datetimeFigureOut">
              <a:rPr lang="ru-RU" smtClean="0"/>
              <a:pPr/>
              <a:t>29.01.2015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EC081-D745-4179-B6C0-14294BA75B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66F1B-E6BC-40B4-B173-8CE9E0C48A9B}" type="datetimeFigureOut">
              <a:rPr lang="ru-RU" smtClean="0"/>
              <a:pPr/>
              <a:t>29.01.2015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EC081-D745-4179-B6C0-14294BA75B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66F1B-E6BC-40B4-B173-8CE9E0C48A9B}" type="datetimeFigureOut">
              <a:rPr lang="ru-RU" smtClean="0"/>
              <a:pPr/>
              <a:t>29.01.2015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EC081-D745-4179-B6C0-14294BA75B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66F1B-E6BC-40B4-B173-8CE9E0C48A9B}" type="datetimeFigureOut">
              <a:rPr lang="ru-RU" smtClean="0"/>
              <a:pPr/>
              <a:t>29.01.2015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EC081-D745-4179-B6C0-14294BA75B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D66F1B-E6BC-40B4-B173-8CE9E0C48A9B}" type="datetimeFigureOut">
              <a:rPr lang="ru-RU" smtClean="0"/>
              <a:pPr/>
              <a:t>29.01.2015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EC081-D745-4179-B6C0-14294BA75BE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МОУ «СОШ с. Бартеневка»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Урок русского языка 5 класс</a:t>
            </a:r>
          </a:p>
          <a:p>
            <a:pPr algn="ctr">
              <a:buNone/>
            </a:pPr>
            <a:r>
              <a:rPr lang="ru-RU" dirty="0" smtClean="0"/>
              <a:t>Тема урока:</a:t>
            </a:r>
          </a:p>
          <a:p>
            <a:pPr algn="ctr">
              <a:buNone/>
            </a:pPr>
            <a:r>
              <a:rPr lang="ru-RU" dirty="0" smtClean="0"/>
              <a:t>«Постоянные морфологические признаки прилагательного. Разряды имени прилагательного».</a:t>
            </a:r>
          </a:p>
          <a:p>
            <a:pPr algn="ctr">
              <a:buNone/>
            </a:pPr>
            <a:r>
              <a:rPr lang="ru-RU" dirty="0" smtClean="0"/>
              <a:t>Учитель: Старикова Елена Ивановна, вторая квалификационная категория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РЕФЛЕКСИЯ:</a:t>
            </a:r>
            <a:endParaRPr lang="ru-RU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ru-RU" dirty="0" smtClean="0"/>
              <a:t>Какую тему исследовали?</a:t>
            </a:r>
          </a:p>
          <a:p>
            <a:pPr lvl="0"/>
            <a:r>
              <a:rPr lang="ru-RU" dirty="0" smtClean="0"/>
              <a:t>На какие разряды делятся имена прилагательные?</a:t>
            </a:r>
          </a:p>
          <a:p>
            <a:pPr lvl="0"/>
            <a:r>
              <a:rPr lang="ru-RU" dirty="0" smtClean="0"/>
              <a:t>Перечислите признаки качественных прилагательных?</a:t>
            </a:r>
          </a:p>
          <a:p>
            <a:pPr lvl="0"/>
            <a:r>
              <a:rPr lang="ru-RU" dirty="0" smtClean="0"/>
              <a:t>Перечислите признаки относительных прилагательных?</a:t>
            </a:r>
          </a:p>
          <a:p>
            <a:pPr lvl="0"/>
            <a:r>
              <a:rPr lang="ru-RU" dirty="0" smtClean="0"/>
              <a:t>Перечислите признаки притяжательных прилагательных?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pPr algn="ctr">
              <a:buNone/>
            </a:pPr>
            <a:r>
              <a:rPr lang="ru-RU" dirty="0" smtClean="0"/>
              <a:t>На выбор:</a:t>
            </a:r>
          </a:p>
          <a:p>
            <a:r>
              <a:rPr lang="ru-RU" dirty="0" smtClean="0"/>
              <a:t>Упражнение  843, стр. 106.  </a:t>
            </a:r>
          </a:p>
          <a:p>
            <a:r>
              <a:rPr lang="ru-RU" dirty="0" smtClean="0"/>
              <a:t>Упражнение 838, стр.104.</a:t>
            </a:r>
          </a:p>
          <a:p>
            <a:endParaRPr lang="ru-RU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Спасибо за работу!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5122" name="Picture 2" descr="I:\мультфильмы\big_10904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31066" t="31429" r="30337" b="15714"/>
          <a:stretch>
            <a:fillRect/>
          </a:stretch>
        </p:blipFill>
        <p:spPr bwMode="auto">
          <a:xfrm>
            <a:off x="3131840" y="1844824"/>
            <a:ext cx="2952328" cy="2664296"/>
          </a:xfrm>
          <a:prstGeom prst="rect">
            <a:avLst/>
          </a:prstGeom>
          <a:noFill/>
          <a:scene3d>
            <a:camera prst="perspectiveFront"/>
            <a:lightRig rig="threePt" dir="t"/>
          </a:scene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3854 0.15237 C -0.24357 -0.08463 -0.14861 -0.32139 -0.11128 -0.29549 C -0.07396 -0.2696 -0.1618 0.29757 -0.11493 0.30728 C -0.06805 0.31699 0.12379 -0.24023 0.17049 -0.23746 C 0.21719 -0.23468 0.24636 0.25526 0.16511 0.32439 C 0.08386 0.39352 -0.33489 0.24162 -0.31666 0.17665 C -0.29843 0.11168 0.18716 -0.07884 0.27414 -0.06543 C 0.36111 -0.05202 0.22865 0.22011 0.20504 0.25642 C 0.18143 0.29272 0.19584 0.17942 0.13229 0.15237 C 0.06875 0.12532 -0.12517 0.10405 -0.17673 0.09433 " pathEditMode="relative" ptsTypes="aaaaaaaaaA">
                                      <p:cBhvr>
                                        <p:cTn id="6" dur="2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55576" y="692696"/>
            <a:ext cx="6552728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Давайте, друзья, улыбнёмся друг другу,</a:t>
            </a:r>
          </a:p>
          <a:p>
            <a:pPr algn="ctr"/>
            <a:r>
              <a:rPr lang="ru-RU" sz="2800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Улыбки подарим гостям!</a:t>
            </a:r>
          </a:p>
          <a:p>
            <a:pPr algn="ctr"/>
            <a:r>
              <a:rPr lang="ru-RU" sz="2800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 уроку готовы? Тогда - за работу!</a:t>
            </a:r>
          </a:p>
          <a:p>
            <a:pPr algn="ctr"/>
            <a:r>
              <a:rPr lang="ru-RU" sz="2800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Удачи желаю всем вам!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1026" name="Picture 2" descr="I:\мультфильмы\SMILE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2264296"/>
            <a:ext cx="5904656" cy="45937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Опишите  предмет, используя только имена прилагательные</a:t>
            </a:r>
            <a:endParaRPr lang="ru-RU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50" name="Picture 2" descr="I:\мультфильмы\iCA4OMEQ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484784"/>
            <a:ext cx="2016224" cy="2376264"/>
          </a:xfrm>
          <a:prstGeom prst="rect">
            <a:avLst/>
          </a:prstGeom>
          <a:noFill/>
        </p:spPr>
      </p:pic>
      <p:pic>
        <p:nvPicPr>
          <p:cNvPr id="2051" name="Picture 3" descr="I:\мультфильмы\37573679.jpg"/>
          <p:cNvPicPr>
            <a:picLocks noChangeAspect="1" noChangeArrowheads="1"/>
          </p:cNvPicPr>
          <p:nvPr/>
        </p:nvPicPr>
        <p:blipFill>
          <a:blip r:embed="rId3" cstate="print"/>
          <a:srcRect r="12963"/>
          <a:stretch>
            <a:fillRect/>
          </a:stretch>
        </p:blipFill>
        <p:spPr bwMode="auto">
          <a:xfrm>
            <a:off x="5508104" y="3861048"/>
            <a:ext cx="3384376" cy="2724150"/>
          </a:xfrm>
          <a:prstGeom prst="rect">
            <a:avLst/>
          </a:prstGeom>
          <a:noFill/>
        </p:spPr>
      </p:pic>
      <p:pic>
        <p:nvPicPr>
          <p:cNvPr id="2052" name="Picture 4" descr="I:\мультфильмы\523484_w640_h640_revyanyh_domovizmen_razmer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80112" y="1340768"/>
            <a:ext cx="3254535" cy="2435816"/>
          </a:xfrm>
          <a:prstGeom prst="rect">
            <a:avLst/>
          </a:prstGeom>
          <a:noFill/>
        </p:spPr>
      </p:pic>
      <p:pic>
        <p:nvPicPr>
          <p:cNvPr id="2053" name="Picture 5" descr="I:\мультфильмы\2010_02_27_8marta2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771800" y="1628800"/>
            <a:ext cx="2254002" cy="4896544"/>
          </a:xfrm>
          <a:prstGeom prst="rect">
            <a:avLst/>
          </a:prstGeom>
          <a:noFill/>
        </p:spPr>
      </p:pic>
      <p:pic>
        <p:nvPicPr>
          <p:cNvPr id="2054" name="Picture 6" descr="I:\мультфильмы\_1_~1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51520" y="4077072"/>
            <a:ext cx="2304256" cy="23042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Качественные, относительные и притяжательные имена прилагательные</a:t>
            </a:r>
            <a:endParaRPr lang="ru-RU" sz="3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7544" y="1556792"/>
            <a:ext cx="8208912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buFont typeface="Wingdings" pitchFamily="2" charset="2"/>
              <a:buChar char="§"/>
            </a:pP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Научиться различать имена прилагательные разных разрядов.</a:t>
            </a:r>
          </a:p>
          <a:p>
            <a:pPr lvl="0"/>
            <a:endParaRPr lang="ru-RU" sz="2800" dirty="0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>
              <a:buFont typeface="Wingdings" pitchFamily="2" charset="2"/>
              <a:buChar char="§"/>
            </a:pP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Уметь доказывать принадлежность имён прилагательных к данному разряду.</a:t>
            </a:r>
          </a:p>
          <a:p>
            <a:pPr lvl="0"/>
            <a:endParaRPr lang="ru-RU" sz="2800" dirty="0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>
              <a:buFont typeface="Wingdings" pitchFamily="2" charset="2"/>
              <a:buChar char="§"/>
            </a:pP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Правильно употреблять имена прилагательные в тексте.</a:t>
            </a:r>
          </a:p>
          <a:p>
            <a:endParaRPr lang="ru-RU" dirty="0" smtClean="0"/>
          </a:p>
          <a:p>
            <a:pPr>
              <a:buFont typeface="Wingdings" pitchFamily="2" charset="2"/>
              <a:buChar char="Ø"/>
            </a:pPr>
            <a:endParaRPr lang="ru-RU" dirty="0" smtClean="0"/>
          </a:p>
          <a:p>
            <a:pPr>
              <a:buFont typeface="Wingdings" pitchFamily="2" charset="2"/>
              <a:buChar char="Ø"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0" y="548680"/>
            <a:ext cx="784887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Лаборатория</a:t>
            </a:r>
            <a:r>
              <a:rPr lang="ru-RU" sz="2800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учреждение для проведения научных и технических опытов, исследований</a:t>
            </a:r>
            <a:endParaRPr lang="ru-RU" sz="2800" i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 descr="C:\Documents and Settings\Русский язык\Мои документы\Мои рисунки\006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2000250"/>
            <a:ext cx="6624736" cy="409304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ph type="tbl" idx="1"/>
          </p:nvPr>
        </p:nvGraphicFramePr>
        <p:xfrm>
          <a:off x="611560" y="980728"/>
          <a:ext cx="8229600" cy="53469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План исследования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КАЧЕСТВЕННЫЕ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ОТНОСИТЕЛЬНЫЕ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ПРИТЯЖАТЕЛЬНЫЕ</a:t>
                      </a:r>
                      <a:endParaRPr lang="ru-RU" sz="1600" dirty="0"/>
                    </a:p>
                  </a:txBody>
                  <a:tcPr anchor="ctr"/>
                </a:tc>
              </a:tr>
              <a:tr h="123212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1) значение</a:t>
                      </a:r>
                    </a:p>
                    <a:p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2) образуют</a:t>
                      </a:r>
                      <a:r>
                        <a:rPr lang="ru-RU" baseline="0" dirty="0" smtClean="0"/>
                        <a:t> краткую форму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3) образуют</a:t>
                      </a:r>
                      <a:r>
                        <a:rPr lang="ru-RU" baseline="0" dirty="0" smtClean="0"/>
                        <a:t> степени сравнения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4) сочетаются с наречиями  </a:t>
                      </a:r>
                      <a:r>
                        <a:rPr lang="ru-RU" i="1" dirty="0" smtClean="0"/>
                        <a:t>очень</a:t>
                      </a:r>
                      <a:endParaRPr lang="ru-RU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5)  образуют антонимические пары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6) Имеют особые суффиксы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843808" y="1628800"/>
            <a:ext cx="187220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Обозначают различные качества  предмета</a:t>
            </a:r>
            <a:endParaRPr lang="ru-RU" sz="1400" dirty="0"/>
          </a:p>
        </p:txBody>
      </p:sp>
      <p:sp>
        <p:nvSpPr>
          <p:cNvPr id="7" name="TextBox 6"/>
          <p:cNvSpPr txBox="1"/>
          <p:nvPr/>
        </p:nvSpPr>
        <p:spPr>
          <a:xfrm>
            <a:off x="3275856" y="3068960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да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3203848" y="3645024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да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3275856" y="4221088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да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3203848" y="5013176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да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4860032" y="1700808"/>
            <a:ext cx="172819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Обозначают признак предмета через его отношение к другому предмету</a:t>
            </a:r>
            <a:endParaRPr lang="ru-RU" sz="1400" dirty="0"/>
          </a:p>
        </p:txBody>
      </p:sp>
      <p:sp>
        <p:nvSpPr>
          <p:cNvPr id="13" name="TextBox 12"/>
          <p:cNvSpPr txBox="1"/>
          <p:nvPr/>
        </p:nvSpPr>
        <p:spPr>
          <a:xfrm>
            <a:off x="5364088" y="2996952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нет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5364088" y="3645024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нет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5220072" y="4221088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нет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5292080" y="4941168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нет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4788024" y="5661248"/>
            <a:ext cx="18722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-ан(</a:t>
            </a:r>
            <a:r>
              <a:rPr lang="ru-RU" dirty="0" err="1" smtClean="0"/>
              <a:t>ый</a:t>
            </a:r>
            <a:r>
              <a:rPr lang="ru-RU" dirty="0" smtClean="0"/>
              <a:t>), -</a:t>
            </a:r>
            <a:r>
              <a:rPr lang="ru-RU" dirty="0" err="1" smtClean="0"/>
              <a:t>ян</a:t>
            </a:r>
            <a:r>
              <a:rPr lang="ru-RU" dirty="0" smtClean="0"/>
              <a:t>(</a:t>
            </a:r>
            <a:r>
              <a:rPr lang="ru-RU" dirty="0" err="1" smtClean="0"/>
              <a:t>ый</a:t>
            </a:r>
            <a:r>
              <a:rPr lang="ru-RU" dirty="0" smtClean="0"/>
              <a:t>)</a:t>
            </a:r>
          </a:p>
          <a:p>
            <a:r>
              <a:rPr lang="ru-RU" dirty="0" smtClean="0"/>
              <a:t>-</a:t>
            </a:r>
            <a:r>
              <a:rPr lang="ru-RU" dirty="0" err="1" smtClean="0"/>
              <a:t>ск</a:t>
            </a:r>
            <a:r>
              <a:rPr lang="ru-RU" dirty="0" smtClean="0"/>
              <a:t>(</a:t>
            </a:r>
            <a:r>
              <a:rPr lang="ru-RU" dirty="0" err="1" smtClean="0"/>
              <a:t>ий</a:t>
            </a:r>
            <a:r>
              <a:rPr lang="ru-RU" dirty="0" smtClean="0"/>
              <a:t>), </a:t>
            </a:r>
            <a:r>
              <a:rPr lang="ru-RU" dirty="0" err="1" smtClean="0"/>
              <a:t>ов</a:t>
            </a:r>
            <a:r>
              <a:rPr lang="ru-RU" dirty="0" smtClean="0"/>
              <a:t>(</a:t>
            </a:r>
            <a:r>
              <a:rPr lang="ru-RU" dirty="0" err="1" smtClean="0"/>
              <a:t>ый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6804248" y="1700808"/>
            <a:ext cx="20162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Обозначают принадлежность предмете человеку или животному</a:t>
            </a:r>
            <a:endParaRPr lang="ru-RU" sz="1400" dirty="0"/>
          </a:p>
        </p:txBody>
      </p:sp>
      <p:sp>
        <p:nvSpPr>
          <p:cNvPr id="20" name="TextBox 19"/>
          <p:cNvSpPr txBox="1"/>
          <p:nvPr/>
        </p:nvSpPr>
        <p:spPr>
          <a:xfrm>
            <a:off x="7236296" y="2996952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нет</a:t>
            </a:r>
            <a:endParaRPr lang="ru-RU" dirty="0"/>
          </a:p>
        </p:txBody>
      </p:sp>
      <p:sp>
        <p:nvSpPr>
          <p:cNvPr id="21" name="TextBox 20"/>
          <p:cNvSpPr txBox="1"/>
          <p:nvPr/>
        </p:nvSpPr>
        <p:spPr>
          <a:xfrm>
            <a:off x="7164288" y="3573016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нет</a:t>
            </a:r>
            <a:endParaRPr lang="ru-RU" dirty="0"/>
          </a:p>
        </p:txBody>
      </p:sp>
      <p:sp>
        <p:nvSpPr>
          <p:cNvPr id="22" name="TextBox 21"/>
          <p:cNvSpPr txBox="1"/>
          <p:nvPr/>
        </p:nvSpPr>
        <p:spPr>
          <a:xfrm>
            <a:off x="7164288" y="4221088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нет</a:t>
            </a:r>
            <a:endParaRPr lang="ru-RU" dirty="0"/>
          </a:p>
        </p:txBody>
      </p:sp>
      <p:sp>
        <p:nvSpPr>
          <p:cNvPr id="23" name="TextBox 22"/>
          <p:cNvSpPr txBox="1"/>
          <p:nvPr/>
        </p:nvSpPr>
        <p:spPr>
          <a:xfrm>
            <a:off x="7236296" y="5013176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нет</a:t>
            </a:r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6876256" y="5589240"/>
            <a:ext cx="1800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-ин(</a:t>
            </a:r>
            <a:r>
              <a:rPr lang="ru-RU" dirty="0" smtClean="0">
                <a:latin typeface="Times New Roman"/>
                <a:cs typeface="Times New Roman"/>
              </a:rPr>
              <a:t>□),  -</a:t>
            </a:r>
            <a:r>
              <a:rPr lang="ru-RU" dirty="0" err="1" smtClean="0">
                <a:latin typeface="Times New Roman"/>
                <a:cs typeface="Times New Roman"/>
              </a:rPr>
              <a:t>ов</a:t>
            </a:r>
            <a:r>
              <a:rPr lang="ru-RU" dirty="0" smtClean="0"/>
              <a:t> (</a:t>
            </a:r>
            <a:r>
              <a:rPr lang="ru-RU" dirty="0" smtClean="0">
                <a:latin typeface="Times New Roman"/>
                <a:cs typeface="Times New Roman"/>
              </a:rPr>
              <a:t>□),</a:t>
            </a:r>
          </a:p>
          <a:p>
            <a:r>
              <a:rPr lang="ru-RU" dirty="0" smtClean="0">
                <a:latin typeface="Times New Roman"/>
                <a:cs typeface="Times New Roman"/>
              </a:rPr>
              <a:t>          - </a:t>
            </a:r>
            <a:r>
              <a:rPr lang="ru-RU" dirty="0" err="1" smtClean="0">
                <a:latin typeface="Times New Roman"/>
                <a:cs typeface="Times New Roman"/>
              </a:rPr>
              <a:t>ий</a:t>
            </a:r>
            <a:r>
              <a:rPr lang="ru-RU" dirty="0" smtClean="0"/>
              <a:t> (</a:t>
            </a:r>
            <a:r>
              <a:rPr lang="ru-RU" dirty="0" smtClean="0">
                <a:latin typeface="Times New Roman"/>
                <a:cs typeface="Times New Roman"/>
              </a:rPr>
              <a:t>□)</a:t>
            </a:r>
            <a:r>
              <a:rPr lang="ru-RU" dirty="0" smtClean="0"/>
              <a:t> </a:t>
            </a:r>
            <a:endParaRPr lang="ru-RU" dirty="0" smtClean="0">
              <a:latin typeface="Times New Roman"/>
              <a:cs typeface="Times New Roman"/>
            </a:endParaRPr>
          </a:p>
          <a:p>
            <a:endParaRPr lang="ru-RU" dirty="0"/>
          </a:p>
        </p:txBody>
      </p:sp>
      <p:sp>
        <p:nvSpPr>
          <p:cNvPr id="25" name="TextBox 24"/>
          <p:cNvSpPr txBox="1"/>
          <p:nvPr/>
        </p:nvSpPr>
        <p:spPr>
          <a:xfrm>
            <a:off x="467544" y="332656"/>
            <a:ext cx="81369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Заполните таблицу после исследования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2"/>
      <p:bldP spid="8" grpId="0"/>
      <p:bldP spid="9" grpId="0"/>
      <p:bldP spid="10" grpId="0"/>
      <p:bldP spid="11" grpId="0"/>
      <p:bldP spid="13" grpId="0"/>
      <p:bldP spid="14" grpId="0"/>
      <p:bldP spid="15" grpId="0"/>
      <p:bldP spid="16" grpId="0"/>
      <p:bldP spid="17" grpId="0"/>
      <p:bldP spid="18" grpId="0"/>
      <p:bldP spid="20" grpId="0"/>
      <p:bldP spid="21" grpId="0"/>
      <p:bldP spid="22" grpId="0"/>
      <p:bldP spid="23" grpId="0"/>
      <p:bldP spid="2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/>
              <a:t>Алгоритм  рассуждения для определения разряда прилагательных</a:t>
            </a:r>
            <a:endParaRPr lang="ru-RU" sz="3600" dirty="0"/>
          </a:p>
        </p:txBody>
      </p:sp>
      <p:sp>
        <p:nvSpPr>
          <p:cNvPr id="7" name="TextBox 6"/>
          <p:cNvSpPr txBox="1"/>
          <p:nvPr/>
        </p:nvSpPr>
        <p:spPr>
          <a:xfrm>
            <a:off x="467544" y="1844824"/>
            <a:ext cx="8136904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ru-RU" dirty="0" smtClean="0"/>
              <a:t>Если                                                                                                                     значит, качественное.</a:t>
            </a:r>
          </a:p>
          <a:p>
            <a:pPr marL="342900" indent="-342900"/>
            <a:endParaRPr lang="ru-RU" dirty="0" smtClean="0"/>
          </a:p>
          <a:p>
            <a:r>
              <a:rPr lang="ru-RU" dirty="0" smtClean="0"/>
              <a:t>2) Если                                                                                                    значит, притяжательное.</a:t>
            </a:r>
          </a:p>
          <a:p>
            <a:endParaRPr lang="ru-RU" dirty="0" smtClean="0"/>
          </a:p>
          <a:p>
            <a:r>
              <a:rPr lang="ru-RU" dirty="0" smtClean="0"/>
              <a:t>3) Если                                                                                                          </a:t>
            </a:r>
          </a:p>
          <a:p>
            <a:endParaRPr lang="ru-RU" dirty="0" smtClean="0"/>
          </a:p>
          <a:p>
            <a:r>
              <a:rPr lang="ru-RU" dirty="0" smtClean="0"/>
              <a:t> значит, относительное</a:t>
            </a:r>
          </a:p>
          <a:p>
            <a:pPr algn="ctr"/>
            <a:endParaRPr lang="ru-RU" b="1" dirty="0" smtClean="0"/>
          </a:p>
          <a:p>
            <a:pPr algn="ctr"/>
            <a:r>
              <a:rPr lang="ru-RU" sz="3200" b="1" u="sng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Устный тренинг</a:t>
            </a:r>
          </a:p>
          <a:p>
            <a:pPr algn="ctr"/>
            <a:endParaRPr lang="ru-RU" sz="2000" b="1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sz="20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Бумажный змей		Горячий кофе		Тёмная вода</a:t>
            </a:r>
          </a:p>
          <a:p>
            <a:r>
              <a:rPr lang="ru-RU" sz="20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Мамина шаль 	          Каменный сарай	          Лисьи следы</a:t>
            </a:r>
          </a:p>
          <a:p>
            <a:r>
              <a:rPr lang="ru-RU" sz="20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</a:p>
          <a:p>
            <a:r>
              <a:rPr lang="ru-RU" sz="20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</a:t>
            </a:r>
          </a:p>
          <a:p>
            <a:pPr algn="ctr"/>
            <a:endParaRPr lang="ru-RU" dirty="0" smtClean="0"/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547664" y="1772816"/>
            <a:ext cx="58326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сочетается со словом очень, можно подобрать антоним, 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259632" y="2708920"/>
            <a:ext cx="58326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отвечает на вопрос чей? и принадлежит кому - то,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1619672" y="3429000"/>
            <a:ext cx="59046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обозначают материал из которого сделан предмет, имеет пространственные и временные признаки предмета,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827584" y="260648"/>
            <a:ext cx="7772400" cy="1470025"/>
          </a:xfrm>
        </p:spPr>
        <p:txBody>
          <a:bodyPr/>
          <a:lstStyle/>
          <a:p>
            <a:r>
              <a:rPr lang="ru-RU" i="1" dirty="0" smtClean="0">
                <a:solidFill>
                  <a:srgbClr val="C00000"/>
                </a:solidFill>
              </a:rPr>
              <a:t>Самостоятельная работа.</a:t>
            </a:r>
            <a:endParaRPr lang="ru-RU" i="1" dirty="0">
              <a:solidFill>
                <a:srgbClr val="C00000"/>
              </a:solidFill>
            </a:endParaRPr>
          </a:p>
        </p:txBody>
      </p:sp>
      <p:sp>
        <p:nvSpPr>
          <p:cNvPr id="8" name="Подзаголовок 7"/>
          <p:cNvSpPr>
            <a:spLocks noGrp="1"/>
          </p:cNvSpPr>
          <p:nvPr>
            <p:ph type="subTitle" idx="1"/>
          </p:nvPr>
        </p:nvSpPr>
        <p:spPr>
          <a:xfrm>
            <a:off x="323528" y="1484784"/>
            <a:ext cx="8640960" cy="792088"/>
          </a:xfrm>
        </p:spPr>
        <p:txBody>
          <a:bodyPr>
            <a:normAutofit fontScale="25000" lnSpcReduction="20000"/>
          </a:bodyPr>
          <a:lstStyle/>
          <a:p>
            <a:r>
              <a:rPr lang="ru-RU" sz="17600" b="1" u="sng" dirty="0" smtClean="0">
                <a:solidFill>
                  <a:schemeClr val="tx2"/>
                </a:solidFill>
              </a:rPr>
              <a:t>Работа по учебнику</a:t>
            </a:r>
          </a:p>
          <a:p>
            <a:pPr>
              <a:lnSpc>
                <a:spcPct val="220000"/>
              </a:lnSpc>
            </a:pPr>
            <a:endParaRPr lang="ru-RU" sz="96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l">
              <a:lnSpc>
                <a:spcPct val="220000"/>
              </a:lnSpc>
              <a:buAutoNum type="arabicParenR"/>
            </a:pPr>
            <a:r>
              <a:rPr lang="ru-RU" sz="9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Упражнение  833. Заполнить таблицу примерами.</a:t>
            </a:r>
          </a:p>
          <a:p>
            <a:pPr marL="514350" indent="-514350" algn="l">
              <a:lnSpc>
                <a:spcPct val="220000"/>
              </a:lnSpc>
              <a:buAutoNum type="arabicParenR"/>
            </a:pPr>
            <a:r>
              <a:rPr lang="ru-RU" sz="9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Упражнение 834.  Выписать по одному словосочетанию.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27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основе фрагментов из мультфильма составьте небольшой текст с использованием имён прилагательных разных разрядов.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3074" name="Picture 2" descr="I:\мультфильмы\Dachaleopolda3.jpg"/>
          <p:cNvPicPr>
            <a:picLocks noChangeAspect="1" noChangeArrowheads="1"/>
          </p:cNvPicPr>
          <p:nvPr/>
        </p:nvPicPr>
        <p:blipFill>
          <a:blip r:embed="rId2" cstate="print"/>
          <a:srcRect b="6801"/>
          <a:stretch>
            <a:fillRect/>
          </a:stretch>
        </p:blipFill>
        <p:spPr bwMode="auto">
          <a:xfrm>
            <a:off x="323528" y="1484784"/>
            <a:ext cx="4326688" cy="3024336"/>
          </a:xfrm>
          <a:prstGeom prst="rect">
            <a:avLst/>
          </a:prstGeom>
          <a:noFill/>
        </p:spPr>
      </p:pic>
      <p:pic>
        <p:nvPicPr>
          <p:cNvPr id="3075" name="Picture 3" descr="I:\мультфильмы\leopold_leto_kota_leopold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4048" y="1556792"/>
            <a:ext cx="3672408" cy="2774708"/>
          </a:xfrm>
          <a:prstGeom prst="rect">
            <a:avLst/>
          </a:prstGeom>
          <a:noFill/>
        </p:spPr>
      </p:pic>
      <p:pic>
        <p:nvPicPr>
          <p:cNvPr id="3076" name="Picture 4" descr="I:\мультфильмы\p_f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95736" y="4077072"/>
            <a:ext cx="5328592" cy="25476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319</TotalTime>
  <Words>353</Words>
  <Application>Microsoft Office PowerPoint</Application>
  <PresentationFormat>Экран (4:3)</PresentationFormat>
  <Paragraphs>84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МОУ «СОШ с. Бартеневка»</vt:lpstr>
      <vt:lpstr>Слайд 2</vt:lpstr>
      <vt:lpstr>Опишите  предмет, используя только имена прилагательные</vt:lpstr>
      <vt:lpstr>Качественные, относительные и притяжательные имена прилагательные</vt:lpstr>
      <vt:lpstr>Слайд 5</vt:lpstr>
      <vt:lpstr>Слайд 6</vt:lpstr>
      <vt:lpstr>Алгоритм  рассуждения для определения разряда прилагательных</vt:lpstr>
      <vt:lpstr>Самостоятельная работа.</vt:lpstr>
      <vt:lpstr>На основе фрагментов из мультфильма составьте небольшой текст с использованием имён прилагательных разных разрядов. </vt:lpstr>
      <vt:lpstr>Слайд 10</vt:lpstr>
      <vt:lpstr>Слайд 11</vt:lpstr>
      <vt:lpstr>Слайд 12</vt:lpstr>
      <vt:lpstr>РЕФЛЕКСИЯ:</vt:lpstr>
      <vt:lpstr>Домашнее задание:</vt:lpstr>
      <vt:lpstr>Спасибо за работу! 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Русский язык</cp:lastModifiedBy>
  <cp:revision>50</cp:revision>
  <dcterms:created xsi:type="dcterms:W3CDTF">2011-04-04T18:12:14Z</dcterms:created>
  <dcterms:modified xsi:type="dcterms:W3CDTF">2015-01-29T10:03:37Z</dcterms:modified>
</cp:coreProperties>
</file>