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6" r:id="rId9"/>
    <p:sldId id="267" r:id="rId10"/>
    <p:sldId id="268" r:id="rId11"/>
    <p:sldId id="270" r:id="rId12"/>
    <p:sldId id="271" r:id="rId13"/>
    <p:sldId id="293" r:id="rId14"/>
    <p:sldId id="273" r:id="rId15"/>
    <p:sldId id="275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430B0178-808B-6B40-AD8A-68026D813619}">
          <p14:sldIdLst>
            <p14:sldId id="256"/>
            <p14:sldId id="258"/>
            <p14:sldId id="259"/>
            <p14:sldId id="257"/>
            <p14:sldId id="260"/>
            <p14:sldId id="261"/>
            <p14:sldId id="262"/>
            <p14:sldId id="265"/>
            <p14:sldId id="266"/>
            <p14:sldId id="267"/>
            <p14:sldId id="268"/>
          </p14:sldIdLst>
        </p14:section>
        <p14:section name="Untitled Section" id="{2561DB3C-CC9B-4847-93F0-A5F2D8317929}">
          <p14:sldIdLst>
            <p14:sldId id="270"/>
            <p14:sldId id="271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595" autoAdjust="0"/>
  </p:normalViewPr>
  <p:slideViewPr>
    <p:cSldViewPr>
      <p:cViewPr varScale="1">
        <p:scale>
          <a:sx n="86" d="100"/>
          <a:sy n="86" d="100"/>
        </p:scale>
        <p:origin x="-15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610D9-F6A2-44F8-BC6D-A5737B0C3E1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74818-44E2-4C4C-BD36-09340B63D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289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74818-44E2-4C4C-BD36-09340B63D80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67-0DE0-4EFF-9D33-B62A78D437C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AE429B-68AF-4698-9EDA-18060689A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67-0DE0-4EFF-9D33-B62A78D437C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429B-68AF-4698-9EDA-18060689A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6AE429B-68AF-4698-9EDA-18060689A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67-0DE0-4EFF-9D33-B62A78D437C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67-0DE0-4EFF-9D33-B62A78D437C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6AE429B-68AF-4698-9EDA-18060689A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67-0DE0-4EFF-9D33-B62A78D437C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AE429B-68AF-4698-9EDA-18060689A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EA1767-0DE0-4EFF-9D33-B62A78D437C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429B-68AF-4698-9EDA-18060689A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67-0DE0-4EFF-9D33-B62A78D437C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6AE429B-68AF-4698-9EDA-18060689A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67-0DE0-4EFF-9D33-B62A78D437C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6AE429B-68AF-4698-9EDA-18060689A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67-0DE0-4EFF-9D33-B62A78D437C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AE429B-68AF-4698-9EDA-18060689A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AE429B-68AF-4698-9EDA-18060689A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767-0DE0-4EFF-9D33-B62A78D437C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6AE429B-68AF-4698-9EDA-18060689A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EA1767-0DE0-4EFF-9D33-B62A78D437C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EA1767-0DE0-4EFF-9D33-B62A78D437C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AE429B-68AF-4698-9EDA-18060689A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869160"/>
            <a:ext cx="4536504" cy="1512168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ГБОУ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школа 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2054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9класс</a:t>
            </a:r>
          </a:p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Учитель биологии</a:t>
            </a:r>
          </a:p>
          <a:p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Алифировец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Ольга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Брониславовна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958166" cy="57349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Тема урока:</a:t>
            </a:r>
            <a:b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«Наследственные болезни человека»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1\Desktop\Генетика\Карликовос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14290"/>
            <a:ext cx="4572032" cy="28575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0"/>
            <a:ext cx="48673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200" b="1" dirty="0" smtClean="0">
              <a:solidFill>
                <a:srgbClr val="D16349"/>
              </a:solidFill>
              <a:ea typeface="+mj-ea"/>
              <a:cs typeface="+mj-cs"/>
            </a:endParaRPr>
          </a:p>
          <a:p>
            <a:r>
              <a:rPr lang="ru-RU" sz="4200" b="1" dirty="0" smtClean="0">
                <a:solidFill>
                  <a:srgbClr val="D16349"/>
                </a:solidFill>
                <a:ea typeface="+mj-ea"/>
                <a:cs typeface="+mj-cs"/>
              </a:rPr>
              <a:t> </a:t>
            </a:r>
            <a:endParaRPr lang="ru-RU" dirty="0"/>
          </a:p>
        </p:txBody>
      </p:sp>
      <p:pic>
        <p:nvPicPr>
          <p:cNvPr id="1027" name="Picture 3" descr="C:\Users\1\Desktop\биология-21век\ДН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57167"/>
            <a:ext cx="1428760" cy="2000264"/>
          </a:xfrm>
          <a:prstGeom prst="rect">
            <a:avLst/>
          </a:prstGeom>
          <a:noFill/>
        </p:spPr>
      </p:pic>
      <p:pic>
        <p:nvPicPr>
          <p:cNvPr id="7" name="Picture 3" descr="C:\Users\1\Desktop\биология-21век\ДН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7"/>
            <a:ext cx="142876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2786082" cy="714380"/>
          </a:xfrm>
        </p:spPr>
        <p:txBody>
          <a:bodyPr/>
          <a:lstStyle/>
          <a:p>
            <a:r>
              <a:rPr lang="ru-RU" sz="3200" dirty="0" smtClean="0"/>
              <a:t>Альбинизм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428736"/>
            <a:ext cx="2857520" cy="5000660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Описан в 1959 г.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Отсутствует синтез фермента  </a:t>
            </a:r>
            <a:r>
              <a:rPr lang="ru-RU" sz="2800" dirty="0" err="1" smtClean="0"/>
              <a:t>тирозиназа</a:t>
            </a:r>
            <a:r>
              <a:rPr lang="ru-RU" sz="2800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Встречается с частотой 1:39000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Наследуется по аутосомно-рецессивному типу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 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</p:txBody>
      </p:sp>
      <p:pic>
        <p:nvPicPr>
          <p:cNvPr id="33794" name="Picture 2" descr="C:\Users\1\Desktop\Генетика\Человек-альбинос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714356"/>
            <a:ext cx="2428892" cy="335758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33795" name="Picture 3" descr="C:\Users\1\Desktop\Генетика\Кенгуру-альбино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714357"/>
            <a:ext cx="2214578" cy="342902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3796" name="Picture 4" descr="C:\Users\1\Desktop\Генетика\Змея-альбино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286256"/>
            <a:ext cx="5572164" cy="20002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Синдром </a:t>
            </a:r>
            <a:r>
              <a:rPr lang="ru-RU" b="1" dirty="0" err="1" smtClean="0">
                <a:solidFill>
                  <a:srgbClr val="002060"/>
                </a:solidFill>
              </a:rPr>
              <a:t>Марфана</a:t>
            </a:r>
            <a:r>
              <a:rPr lang="ru-RU" b="1" dirty="0" smtClean="0">
                <a:solidFill>
                  <a:srgbClr val="002060"/>
                </a:solidFill>
              </a:rPr>
              <a:t> «Паучьи пальцы»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371600"/>
            <a:ext cx="4286280" cy="468172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Описан в 1886 г.;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Мутация в гене белка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фибриллина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Встречается с частотой 1:50000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Наследуется по аутосомно-доминантному типу.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1\Desktop\Генетика\Синдром Марфа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3786214" cy="528641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Синдромом  </a:t>
            </a:r>
            <a:r>
              <a:rPr lang="ru-RU" dirty="0" err="1" smtClean="0">
                <a:solidFill>
                  <a:srgbClr val="002060"/>
                </a:solidFill>
              </a:rPr>
              <a:t>Марфана</a:t>
            </a:r>
            <a:r>
              <a:rPr lang="ru-RU" dirty="0" smtClean="0">
                <a:solidFill>
                  <a:srgbClr val="002060"/>
                </a:solidFill>
              </a:rPr>
              <a:t> страдали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4195762" cy="512923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президент США Авраам Линкольн;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великий итальянский скрипач и композитор Николо Паганини;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знаменитый датский сказочник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Христиан Андерсен;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президент Франции Шарль де Голль;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Советский поэт Корней Иванович Чуковский.</a:t>
            </a:r>
          </a:p>
          <a:p>
            <a:endParaRPr lang="ru-RU" dirty="0"/>
          </a:p>
        </p:txBody>
      </p:sp>
      <p:pic>
        <p:nvPicPr>
          <p:cNvPr id="37890" name="Picture 2" descr="C:\Users\1\Desktop\Генетика\Андерсе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3839811" cy="48577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Серповидноклеточная</a:t>
            </a:r>
            <a:r>
              <a:rPr lang="ru-RU" b="1" dirty="0" smtClean="0">
                <a:solidFill>
                  <a:srgbClr val="002060"/>
                </a:solidFill>
              </a:rPr>
              <a:t>    анемия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4214818"/>
            <a:ext cx="8320438" cy="183851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Обнаружено в 1910 г.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Мутация изменяет  химическую структуру гемоглобина;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Специальных методов лечения нет.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38914" name="Picture 2" descr="C:\Users\1\Desktop\Генетика\Серповидно-клеточная анем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8143932" cy="2714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857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Гемофилия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4500570"/>
            <a:ext cx="8339166" cy="17859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Заболевание несвёртываемости крови;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Заболевание сцепленное с Х-хромосомой;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Заболевание носит рецессивный характер наследования.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Генетика\Гемофилия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28670"/>
            <a:ext cx="7572428" cy="350046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Дальтонизм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4214818"/>
            <a:ext cx="8482042" cy="2143140"/>
          </a:xfrm>
        </p:spPr>
        <p:txBody>
          <a:bodyPr/>
          <a:lstStyle/>
          <a:p>
            <a:r>
              <a:rPr lang="ru-RU" dirty="0" smtClean="0"/>
              <a:t>Неспособность различать красный и зелёный цвета;</a:t>
            </a:r>
          </a:p>
          <a:p>
            <a:r>
              <a:rPr lang="ru-RU" dirty="0" smtClean="0"/>
              <a:t>Заболевание сцепленное с Х-хромосомой ;</a:t>
            </a:r>
          </a:p>
          <a:p>
            <a:r>
              <a:rPr lang="ru-RU" dirty="0" smtClean="0"/>
              <a:t>Заболевание носит рецессивный характер наследования.</a:t>
            </a:r>
            <a:endParaRPr lang="ru-RU" dirty="0"/>
          </a:p>
        </p:txBody>
      </p:sp>
      <p:pic>
        <p:nvPicPr>
          <p:cNvPr id="55298" name="Picture 2" descr="C:\Users\1\Desktop\Генетика\Дальтониз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1428736"/>
            <a:ext cx="7929619" cy="28575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2743200"/>
            <a:ext cx="8715436" cy="368619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1.Связаны с аномалиями числа хромосом	(Возникают В результате мутаций в половых клетках одного из родителей);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2.Связаны со структурными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Нарушениями в хромосомах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 известно более 700 заболеваний)</a:t>
            </a:r>
          </a:p>
          <a:p>
            <a:pPr algn="l"/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214290"/>
            <a:ext cx="7772400" cy="2428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Хромосомные болезни</a:t>
            </a:r>
            <a:br>
              <a:rPr lang="ru-RU" dirty="0" smtClean="0"/>
            </a:br>
            <a:r>
              <a:rPr lang="ru-RU" sz="3100" dirty="0" smtClean="0"/>
              <a:t>обусловлены геномными мутациями или структурными изменениями отдельных хромосом.</a:t>
            </a:r>
            <a:br>
              <a:rPr lang="ru-RU" sz="3100" dirty="0" smtClean="0"/>
            </a:b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44" y="1357298"/>
            <a:ext cx="4429156" cy="899676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Встречается у новорождённых с частотой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1: 700-800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1428736"/>
            <a:ext cx="4041775" cy="826784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каждой клетке 47 хромосом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Синдром Дауна (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трисомия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21-й хромосоме)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4" name="Picture 2" descr="C:\Users\1\Desktop\Генетика\Даун 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357430"/>
            <a:ext cx="3000396" cy="400052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9395" name="Picture 3" descr="C:\Users\1\Desktop\Генетика\Кариотип Даун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357430"/>
            <a:ext cx="3571900" cy="400052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Причина синдрома Дауна 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8" name="Picture 2" descr="C:\Users\1\Desktop\Генетика\Причина синдрома Даун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7000924" cy="492922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Синдром Шерешевского-Тернера 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(моносомия-45 хромосом)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149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Причина заболевания в нарушении расхождения половых хромосом;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женщин отсутствует одна Х-хромосома(45 ХО);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Частота встречаемости у новорождённых 1:3000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42" name="Picture 2" descr="C:\Users\1\Desktop\Генетика\Синдром шерешевского-тернер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3571900" cy="485778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34400" cy="114298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i="1" u="sng" dirty="0" smtClean="0">
                <a:latin typeface="Arial" pitchFamily="34" charset="0"/>
                <a:cs typeface="Arial" pitchFamily="34" charset="0"/>
              </a:rPr>
              <a:t>Задачи урока: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Расширить знания учащихся об использовании достижений генетики в медицине;</a:t>
            </a:r>
          </a:p>
          <a:p>
            <a:pPr lvl="0"/>
            <a:r>
              <a:rPr lang="ru-RU" dirty="0" smtClean="0"/>
              <a:t>Объяснить причины возникновения некоторых генетических болезней, которые определяются генами, расположенными в половых хромосомах;</a:t>
            </a:r>
          </a:p>
          <a:p>
            <a:pPr lvl="0"/>
            <a:r>
              <a:rPr lang="ru-RU" dirty="0" smtClean="0"/>
              <a:t>Охарактеризовать наиболее известные наследственные заболевания;</a:t>
            </a:r>
          </a:p>
          <a:p>
            <a:pPr lvl="0"/>
            <a:r>
              <a:rPr lang="ru-RU" dirty="0" smtClean="0"/>
              <a:t>Формировать понятие о факторах риска;</a:t>
            </a:r>
          </a:p>
          <a:p>
            <a:pPr lvl="0"/>
            <a:r>
              <a:rPr lang="ru-RU" dirty="0" smtClean="0"/>
              <a:t>Обосновать необходимость обеспечения генетической безопасности человека.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Синдром     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Клайнфельтера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полисомия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47 хромосом)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357718" cy="4914920"/>
          </a:xfrm>
        </p:spPr>
        <p:txBody>
          <a:bodyPr>
            <a:normAutofit/>
          </a:bodyPr>
          <a:lstStyle/>
          <a:p>
            <a:r>
              <a:rPr lang="ru-RU" dirty="0" smtClean="0"/>
              <a:t>Описан в 1942 г.</a:t>
            </a:r>
          </a:p>
          <a:p>
            <a:r>
              <a:rPr lang="ru-RU" dirty="0" smtClean="0"/>
              <a:t>Больные мальчики имеют лишнюю Х-хромосому (кариотип - 47 ХХ</a:t>
            </a:r>
            <a:r>
              <a:rPr lang="en-US" dirty="0" smtClean="0"/>
              <a:t>Y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Частота встречаемости у новорождённых мальчиков 2:1000 новорождённых;</a:t>
            </a:r>
          </a:p>
          <a:p>
            <a:r>
              <a:rPr lang="ru-RU" dirty="0" smtClean="0"/>
              <a:t>Генетические аномалии проявляются в период полового созревания.</a:t>
            </a:r>
            <a:endParaRPr lang="ru-RU" dirty="0"/>
          </a:p>
        </p:txBody>
      </p:sp>
      <p:pic>
        <p:nvPicPr>
          <p:cNvPr id="62466" name="Picture 2" descr="C:\Users\1\Desktop\Генетика\Синдром Клайнфельтер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2714644" cy="492922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428596" y="481082"/>
            <a:ext cx="807249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Факторы вызывающие наследственные заболевания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Действие ионизирующих излучений;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Химические вещества (бытовая химия, промышленные отходы, некоторые пищевые красители, ядохимикаты);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Электромагнитные колебания большой интенсивности;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Биологические мутагены (некоторые виды прививок);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Вирусные заболевания;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Близкородственные браки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Причины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нерасхождения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хромосом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Сезонность;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Возраст отца и матери;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Порядок рождения детей;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Приём лекарств во время беременности;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Гормональные нарушения;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Алкоголизм, курение, наркомания</a:t>
            </a:r>
          </a:p>
          <a:p>
            <a:pPr>
              <a:buNone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7157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Современные методы ранней диагностики хромосомных и генных аномалий.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9001156" cy="4572000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Ультразвуковое исследование плода (УЗИ);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Биопсия хориона и плаценты(ворсинки хориона берут особым шприцем с помощью гибкого катетера;</a:t>
            </a:r>
          </a:p>
          <a:p>
            <a:pPr lvl="0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Амниоцентез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(прокол плодного пузыря для получения околоплодной жидкости);</a:t>
            </a:r>
          </a:p>
          <a:p>
            <a:pPr lvl="0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Кордоцентез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(взятие крови из пуповины);</a:t>
            </a:r>
          </a:p>
          <a:p>
            <a:pPr lvl="0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Фетоскопия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(введение зонда и осмотр плода)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пренатальной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диагностики</a:t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амниоцентез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3730" name="Picture 2" descr="C:\Users\1\Desktop\Генетика\Метод диагностик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8215370" cy="464347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85723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Закрепление материала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571480"/>
            <a:ext cx="8503920" cy="657229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500" b="1" u="sng" dirty="0" smtClean="0"/>
              <a:t>Выберите  один правильный ответ.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3500" b="1" dirty="0" smtClean="0"/>
              <a:t>1.Сколько наследственных болезней человека известно:</a:t>
            </a: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А) более 100</a:t>
            </a:r>
          </a:p>
          <a:p>
            <a:pPr>
              <a:buNone/>
            </a:pPr>
            <a:r>
              <a:rPr lang="ru-RU" sz="3500" dirty="0" smtClean="0"/>
              <a:t>Б) более 5000</a:t>
            </a:r>
          </a:p>
          <a:p>
            <a:pPr>
              <a:buNone/>
            </a:pPr>
            <a:r>
              <a:rPr lang="ru-RU" sz="3500" dirty="0" smtClean="0"/>
              <a:t>В) более 3000 </a:t>
            </a:r>
          </a:p>
          <a:p>
            <a:pPr>
              <a:buNone/>
            </a:pPr>
            <a:r>
              <a:rPr lang="ru-RU" sz="3500" b="1" dirty="0" smtClean="0"/>
              <a:t>2.Какой из методов генетики человека позволяет выявить хромосомные мутации:</a:t>
            </a: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А) биохимический</a:t>
            </a:r>
          </a:p>
          <a:p>
            <a:pPr>
              <a:buNone/>
            </a:pPr>
            <a:r>
              <a:rPr lang="ru-RU" sz="3500" dirty="0" smtClean="0"/>
              <a:t>Б) генеалогический</a:t>
            </a:r>
          </a:p>
          <a:p>
            <a:pPr>
              <a:buNone/>
            </a:pPr>
            <a:r>
              <a:rPr lang="ru-RU" sz="3500" dirty="0" smtClean="0"/>
              <a:t>В) близнецовый</a:t>
            </a:r>
          </a:p>
          <a:p>
            <a:pPr>
              <a:buNone/>
            </a:pPr>
            <a:r>
              <a:rPr lang="ru-RU" sz="3500" dirty="0" smtClean="0"/>
              <a:t>Г) цитогенетический </a:t>
            </a:r>
          </a:p>
          <a:p>
            <a:pPr>
              <a:buNone/>
            </a:pPr>
            <a:r>
              <a:rPr lang="ru-RU" sz="3500" b="1" dirty="0" smtClean="0"/>
              <a:t>3.Какие болезни относятся к генным:</a:t>
            </a: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А) альбинизм</a:t>
            </a:r>
          </a:p>
          <a:p>
            <a:pPr>
              <a:buNone/>
            </a:pPr>
            <a:r>
              <a:rPr lang="ru-RU" sz="3500" dirty="0" smtClean="0"/>
              <a:t>Б) синдром Дауна</a:t>
            </a:r>
          </a:p>
          <a:p>
            <a:pPr>
              <a:buNone/>
            </a:pPr>
            <a:r>
              <a:rPr lang="ru-RU" sz="3500" dirty="0" smtClean="0"/>
              <a:t>В) синдром </a:t>
            </a:r>
            <a:r>
              <a:rPr lang="ru-RU" sz="3500" dirty="0" err="1" smtClean="0"/>
              <a:t>Клайнфельтера</a:t>
            </a:r>
            <a:r>
              <a:rPr lang="ru-RU" sz="3500" dirty="0" smtClean="0"/>
              <a:t> </a:t>
            </a:r>
          </a:p>
          <a:p>
            <a:pPr>
              <a:buNone/>
            </a:pPr>
            <a:r>
              <a:rPr lang="ru-RU" sz="3500" b="1" dirty="0" smtClean="0"/>
              <a:t>4.Какие болезни относятся к хромосомным:</a:t>
            </a: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А) дальтонизм</a:t>
            </a:r>
          </a:p>
          <a:p>
            <a:pPr>
              <a:buNone/>
            </a:pPr>
            <a:r>
              <a:rPr lang="ru-RU" sz="3500" dirty="0" smtClean="0"/>
              <a:t>Б) гемофилия</a:t>
            </a:r>
          </a:p>
          <a:p>
            <a:pPr>
              <a:buNone/>
            </a:pPr>
            <a:r>
              <a:rPr lang="ru-RU" sz="3500" dirty="0" smtClean="0"/>
              <a:t>В) синдром Дауна </a:t>
            </a:r>
          </a:p>
          <a:p>
            <a:pPr>
              <a:buNone/>
            </a:pPr>
            <a:r>
              <a:rPr lang="ru-RU" sz="3500" b="1" dirty="0" smtClean="0"/>
              <a:t>5.Какой фактор НЕ может вызвать наследственное заболевание:</a:t>
            </a: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А) ядохимикаты</a:t>
            </a:r>
          </a:p>
          <a:p>
            <a:pPr>
              <a:buNone/>
            </a:pPr>
            <a:r>
              <a:rPr lang="ru-RU" sz="3500" dirty="0" smtClean="0"/>
              <a:t>Б) вирусные заболевания</a:t>
            </a:r>
          </a:p>
          <a:p>
            <a:pPr>
              <a:buNone/>
            </a:pPr>
            <a:r>
              <a:rPr lang="ru-RU" sz="3500" dirty="0" smtClean="0"/>
              <a:t>В) высокая температура окружающей среды</a:t>
            </a:r>
          </a:p>
          <a:p>
            <a:pPr>
              <a:buNone/>
            </a:pPr>
            <a:r>
              <a:rPr lang="ru-RU" sz="3500" dirty="0" smtClean="0"/>
              <a:t>Г) близкородственные браки </a:t>
            </a:r>
          </a:p>
          <a:p>
            <a:pPr>
              <a:buNone/>
            </a:pPr>
            <a:r>
              <a:rPr lang="ru-RU" sz="3500" b="1" dirty="0" smtClean="0"/>
              <a:t>6.Мутация, связанная с приобретением лишней хромосомы в генотипе (2</a:t>
            </a:r>
            <a:r>
              <a:rPr lang="en-US" sz="3500" b="1" dirty="0" smtClean="0"/>
              <a:t>n</a:t>
            </a:r>
            <a:r>
              <a:rPr lang="ru-RU" sz="3500" b="1" dirty="0" smtClean="0"/>
              <a:t>+1)</a:t>
            </a: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А) </a:t>
            </a:r>
            <a:r>
              <a:rPr lang="ru-RU" sz="3500" dirty="0" err="1" smtClean="0"/>
              <a:t>трисомия</a:t>
            </a: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Б) </a:t>
            </a:r>
            <a:r>
              <a:rPr lang="ru-RU" sz="3500" dirty="0" err="1" smtClean="0"/>
              <a:t>моносомия</a:t>
            </a: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В) </a:t>
            </a:r>
            <a:r>
              <a:rPr lang="ru-RU" sz="3500" dirty="0" err="1" smtClean="0"/>
              <a:t>полисомия</a:t>
            </a:r>
            <a:endParaRPr lang="ru-RU" sz="3500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285720" y="1495939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Спасибо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за внимание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2" name="Picture 2" descr="C:\Users\1\Desktop\Генетика\Биология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852936"/>
            <a:ext cx="357190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342880"/>
          </a:xfrm>
        </p:spPr>
        <p:txBody>
          <a:bodyPr>
            <a:noAutofit/>
          </a:bodyPr>
          <a:lstStyle/>
          <a:p>
            <a:pPr algn="l"/>
            <a:r>
              <a:rPr lang="ru-RU" sz="2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Заполните пропуски</a:t>
            </a:r>
            <a:endParaRPr lang="ru-RU" sz="24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8929718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1.Свойство организмов существовать в разных формах или состояниях </a:t>
            </a:r>
            <a:r>
              <a:rPr lang="ru-RU" sz="2000" dirty="0" err="1" smtClean="0"/>
              <a:t>называется_____________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2.При_________изменчивости происходят внезапные изменения в наследственном материале.</a:t>
            </a:r>
          </a:p>
          <a:p>
            <a:pPr>
              <a:buNone/>
            </a:pPr>
            <a:r>
              <a:rPr lang="ru-RU" sz="2000" dirty="0" smtClean="0"/>
              <a:t>3.Совокупность хромосом клеток какого-либо вида растений или животных </a:t>
            </a:r>
            <a:r>
              <a:rPr lang="ru-RU" sz="2000" dirty="0" err="1" smtClean="0"/>
              <a:t>называется______________</a:t>
            </a:r>
            <a:r>
              <a:rPr lang="ru-RU" sz="2000" dirty="0" smtClean="0"/>
              <a:t> .</a:t>
            </a:r>
          </a:p>
          <a:p>
            <a:pPr>
              <a:buNone/>
            </a:pPr>
            <a:r>
              <a:rPr lang="ru-RU" sz="2000" dirty="0" smtClean="0"/>
              <a:t>4.Человек имеет _______  хромосом и _______ генов .</a:t>
            </a:r>
          </a:p>
          <a:p>
            <a:pPr>
              <a:buNone/>
            </a:pPr>
            <a:r>
              <a:rPr lang="ru-RU" sz="2000" dirty="0" smtClean="0"/>
              <a:t>5. Участок молекулы ДНК, определяющий возможность развития отдельного признака называется __________.</a:t>
            </a:r>
          </a:p>
          <a:p>
            <a:pPr>
              <a:buNone/>
            </a:pPr>
            <a:r>
              <a:rPr lang="ru-RU" sz="2000" dirty="0" smtClean="0"/>
              <a:t>6.Все одинаковые по внешнему виду хромосомы в клетках раздельнополых  организмов </a:t>
            </a:r>
            <a:r>
              <a:rPr lang="ru-RU" sz="2000" dirty="0" err="1" smtClean="0"/>
              <a:t>называются_____________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7.22 пары </a:t>
            </a:r>
            <a:r>
              <a:rPr lang="ru-RU" sz="2000" dirty="0" err="1" smtClean="0"/>
              <a:t>аутосом</a:t>
            </a:r>
            <a:r>
              <a:rPr lang="ru-RU" sz="2000" dirty="0" smtClean="0"/>
              <a:t> и половые хромосомы Х</a:t>
            </a:r>
            <a:r>
              <a:rPr lang="en-US" sz="2000" dirty="0" smtClean="0"/>
              <a:t>Y</a:t>
            </a:r>
            <a:r>
              <a:rPr lang="ru-RU" sz="2000" dirty="0" smtClean="0"/>
              <a:t> </a:t>
            </a:r>
            <a:r>
              <a:rPr lang="ru-RU" sz="2000" dirty="0" err="1" smtClean="0"/>
              <a:t>имеют_____________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8.22 пары </a:t>
            </a:r>
            <a:r>
              <a:rPr lang="ru-RU" sz="2000" dirty="0" err="1" smtClean="0"/>
              <a:t>аутосом</a:t>
            </a:r>
            <a:r>
              <a:rPr lang="ru-RU" sz="2000" dirty="0" smtClean="0"/>
              <a:t> и половые хромосомы ХХ </a:t>
            </a:r>
            <a:r>
              <a:rPr lang="ru-RU" sz="2000" dirty="0" err="1" smtClean="0"/>
              <a:t>имеют_____________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9.Пол потомства определяется </a:t>
            </a:r>
            <a:r>
              <a:rPr lang="ru-RU" sz="2000" dirty="0" err="1" smtClean="0"/>
              <a:t>типом___________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10.Если гены находятся в одной и той же хромосоме, то наследование признаков </a:t>
            </a:r>
            <a:r>
              <a:rPr lang="ru-RU" sz="2000" dirty="0" err="1" smtClean="0"/>
              <a:t>происходит______</a:t>
            </a:r>
            <a:r>
              <a:rPr lang="ru-RU" sz="2000" dirty="0" smtClean="0"/>
              <a:t> </a:t>
            </a:r>
            <a:r>
              <a:rPr lang="ru-RU" sz="2000" dirty="0" err="1" smtClean="0"/>
              <a:t>или______</a:t>
            </a:r>
            <a:r>
              <a:rPr lang="ru-RU" sz="2000" dirty="0" smtClean="0"/>
              <a:t>. Этот закон  </a:t>
            </a:r>
            <a:r>
              <a:rPr lang="ru-RU" sz="2000" dirty="0" err="1" smtClean="0"/>
              <a:t>открыл____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11.Явление перекрёста хромосом и обмен своими участками называется</a:t>
            </a:r>
          </a:p>
          <a:p>
            <a:pPr>
              <a:buNone/>
            </a:pPr>
            <a:r>
              <a:rPr lang="ru-RU" sz="2000" dirty="0" smtClean="0"/>
              <a:t>________________.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84784"/>
            <a:ext cx="4990328" cy="4752528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Родила царица в ночь                                                                                Не то сына, не то дочь,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мышонка, не лягушку,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неведому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зверушку…»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А.С.Пушкин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				        					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 \Pictures\ControlCenter4\Scan\Пушк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3528392" cy="46631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20" y="928670"/>
            <a:ext cx="8501122" cy="5715040"/>
          </a:xfrm>
        </p:spPr>
        <p:txBody>
          <a:bodyPr>
            <a:normAutofit fontScale="92500"/>
          </a:bodyPr>
          <a:lstStyle/>
          <a:p>
            <a:pPr lvl="0" algn="l">
              <a:buFont typeface="Wingdings" pitchFamily="2" charset="2"/>
              <a:buChar char="q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сегодняшний день известно более    3000  наследственных болезней человека. </a:t>
            </a:r>
          </a:p>
          <a:p>
            <a:pPr lvl="0" algn="l">
              <a:buFont typeface="Wingdings" pitchFamily="2" charset="2"/>
              <a:buChar char="q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млн. жителей земного шара страдают такими заболеваниями</a:t>
            </a:r>
            <a:endParaRPr lang="ru-RU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Font typeface="Wingdings" pitchFamily="2" charset="2"/>
              <a:buChar char="q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4-6% детей ежегодно рождаются с наследственными аномалиями </a:t>
            </a:r>
          </a:p>
          <a:p>
            <a:pPr lvl="0" algn="l">
              <a:buFont typeface="Wingdings" pitchFamily="2" charset="2"/>
              <a:buChar char="q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Смерть каждого пятого ребёнка связана с врождённым, несовместимым с жизнью пороком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285728"/>
            <a:ext cx="7772400" cy="71438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Статистика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Трудности генетического объекта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503920" cy="50006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Невозможность проведения прямых экспериментов и направленных скрещиваний;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Позднее половое созревание;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Малочисленность потомства(даже в самой большой семье);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Невозможность создания одинаковых условий для потомства от разных браков;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Большое число хромосом (46) и генов(100 000);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Отсутствие родословных записей, регистрации сведений о проявлении того или иного      свойства, признака у предков и их потомков.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34400" cy="8429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Методы генетики человека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8572560" cy="5143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b="1" dirty="0" smtClean="0"/>
              <a:t>Биохимический   </a:t>
            </a:r>
            <a:r>
              <a:rPr lang="ru-RU" dirty="0" smtClean="0"/>
              <a:t>                             </a:t>
            </a:r>
            <a:r>
              <a:rPr lang="ru-RU" b="1" dirty="0" smtClean="0"/>
              <a:t>Цитогенетический</a:t>
            </a:r>
          </a:p>
          <a:p>
            <a:pPr>
              <a:buNone/>
            </a:pPr>
            <a:r>
              <a:rPr lang="ru-RU" sz="2600" dirty="0" smtClean="0"/>
              <a:t>(позволяет установить различные           </a:t>
            </a:r>
            <a:r>
              <a:rPr lang="ru-RU" sz="2900" dirty="0" smtClean="0"/>
              <a:t>(позволяет выявить хромосомные </a:t>
            </a:r>
          </a:p>
          <a:p>
            <a:pPr>
              <a:buNone/>
            </a:pPr>
            <a:r>
              <a:rPr lang="ru-RU" sz="2900" dirty="0" smtClean="0"/>
              <a:t>нарушения нормального хода   </a:t>
            </a:r>
            <a:r>
              <a:rPr lang="ru-RU" sz="2200" dirty="0" smtClean="0"/>
              <a:t>	</a:t>
            </a:r>
            <a:r>
              <a:rPr lang="ru-RU" sz="2900" dirty="0" smtClean="0"/>
              <a:t>             мутации, которые 							связаны с </a:t>
            </a:r>
            <a:r>
              <a:rPr lang="ru-RU" sz="2200" dirty="0" smtClean="0"/>
              <a:t>	</a:t>
            </a:r>
          </a:p>
          <a:p>
            <a:pPr>
              <a:buNone/>
            </a:pPr>
            <a:r>
              <a:rPr lang="ru-RU" sz="2900" dirty="0" smtClean="0"/>
              <a:t>обмена веществ)</a:t>
            </a:r>
            <a:r>
              <a:rPr lang="ru-RU" sz="2200" dirty="0" smtClean="0"/>
              <a:t>			</a:t>
            </a:r>
            <a:r>
              <a:rPr lang="ru-RU" sz="2900" dirty="0" smtClean="0"/>
              <a:t>изменением числа и структуры</a:t>
            </a:r>
          </a:p>
          <a:p>
            <a:pPr>
              <a:buNone/>
            </a:pPr>
            <a:r>
              <a:rPr lang="ru-RU" sz="2200" dirty="0" smtClean="0"/>
              <a:t>								</a:t>
            </a:r>
            <a:r>
              <a:rPr lang="ru-RU" sz="2900" dirty="0" smtClean="0"/>
              <a:t>хромосом)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b="1" dirty="0" smtClean="0"/>
              <a:t>Близнецовый	</a:t>
            </a:r>
            <a:r>
              <a:rPr lang="ru-RU" dirty="0" smtClean="0"/>
              <a:t>		           </a:t>
            </a:r>
            <a:r>
              <a:rPr lang="ru-RU" b="1" dirty="0" smtClean="0"/>
              <a:t>Генеалогический</a:t>
            </a:r>
          </a:p>
          <a:p>
            <a:pPr>
              <a:buNone/>
            </a:pPr>
            <a:r>
              <a:rPr lang="ru-RU" sz="2000" dirty="0" smtClean="0"/>
              <a:t>(</a:t>
            </a:r>
            <a:r>
              <a:rPr lang="ru-RU" sz="2600" dirty="0" smtClean="0"/>
              <a:t>изучает развитие признаков у</a:t>
            </a:r>
            <a:r>
              <a:rPr lang="ru-RU" sz="2000" dirty="0" smtClean="0"/>
              <a:t>		</a:t>
            </a:r>
            <a:r>
              <a:rPr lang="ru-RU" sz="2600" dirty="0" smtClean="0"/>
              <a:t>(изучает родословные людей за</a:t>
            </a:r>
          </a:p>
          <a:p>
            <a:pPr>
              <a:buNone/>
            </a:pPr>
            <a:r>
              <a:rPr lang="ru-RU" sz="2600" dirty="0" smtClean="0"/>
              <a:t>близнецов для выяснения </a:t>
            </a:r>
            <a:r>
              <a:rPr lang="ru-RU" sz="2000" dirty="0" smtClean="0"/>
              <a:t>		</a:t>
            </a:r>
            <a:r>
              <a:rPr lang="ru-RU" sz="2600" dirty="0" smtClean="0"/>
              <a:t>большое число поколений.</a:t>
            </a:r>
            <a:r>
              <a:rPr lang="ru-RU" sz="2000" dirty="0" smtClean="0"/>
              <a:t> </a:t>
            </a:r>
            <a:r>
              <a:rPr lang="ru-RU" sz="2600" dirty="0" smtClean="0"/>
              <a:t>наследственности человека)</a:t>
            </a:r>
            <a:r>
              <a:rPr lang="ru-RU" sz="2000" dirty="0" smtClean="0"/>
              <a:t>	</a:t>
            </a:r>
            <a:r>
              <a:rPr lang="ru-RU" sz="2600" dirty="0" smtClean="0"/>
              <a:t>                 Устанавливает характер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</a:t>
            </a:r>
            <a:r>
              <a:rPr lang="ru-RU" sz="2600" dirty="0" smtClean="0"/>
              <a:t>наследования  многих                                                                                          						признаков)		</a:t>
            </a:r>
          </a:p>
          <a:p>
            <a:pPr>
              <a:buNone/>
            </a:pPr>
            <a:r>
              <a:rPr lang="ru-RU" sz="2600" dirty="0" smtClean="0"/>
              <a:t>              </a:t>
            </a:r>
          </a:p>
          <a:p>
            <a:pPr>
              <a:buNone/>
            </a:pPr>
            <a:r>
              <a:rPr lang="ru-RU" dirty="0" smtClean="0"/>
              <a:t>		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	</a:t>
            </a:r>
          </a:p>
          <a:p>
            <a:pPr>
              <a:buNone/>
            </a:pPr>
            <a:r>
              <a:rPr lang="ru-RU" sz="2000" dirty="0" smtClean="0"/>
              <a:t>                 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2250265" y="1107265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5429256" y="1142984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464579" y="2178835"/>
            <a:ext cx="2500330" cy="142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3929058" y="2428868"/>
            <a:ext cx="2214578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Классификация наследственных заболеваний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83091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Генные 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моногенные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в основе патологии одна пара аллельных генов);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Хромосомные;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Болезни с наследственным предрасположением 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полигенные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20" y="2428868"/>
            <a:ext cx="8501122" cy="385765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cs typeface="Arial" pitchFamily="34" charset="0"/>
              </a:rPr>
              <a:t> 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Аутосомно-доминантные;</a:t>
            </a:r>
          </a:p>
          <a:p>
            <a:pPr algn="l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аутосомно-рецессивные;</a:t>
            </a:r>
          </a:p>
          <a:p>
            <a:pPr algn="l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сцепленные с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X-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		                               	хромосомами.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2428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Генные болезни -  </a:t>
            </a:r>
            <a:br>
              <a:rPr lang="ru-RU" dirty="0" smtClean="0"/>
            </a:br>
            <a:r>
              <a:rPr lang="ru-RU" sz="3100" dirty="0" smtClean="0"/>
              <a:t>возникают в результате повреждения ДНК на уровне гена</a:t>
            </a:r>
            <a:br>
              <a:rPr lang="ru-RU" sz="3100" dirty="0" smtClean="0"/>
            </a:br>
            <a:r>
              <a:rPr lang="ru-RU" sz="3100" dirty="0" smtClean="0"/>
              <a:t>Частота встречаемости в популяции 1-2%</a:t>
            </a:r>
            <a:br>
              <a:rPr lang="ru-RU" sz="3100" dirty="0" smtClean="0"/>
            </a:b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768</TotalTime>
  <Words>694</Words>
  <Application>Microsoft Office PowerPoint</Application>
  <PresentationFormat>Экран (4:3)</PresentationFormat>
  <Paragraphs>196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Официальная</vt:lpstr>
      <vt:lpstr>            Тема урока: «Наследственные болезни человека»  </vt:lpstr>
      <vt:lpstr>  Задачи урока: </vt:lpstr>
      <vt:lpstr>Заполните пропуски</vt:lpstr>
      <vt:lpstr> «Родила царица в ночь                                                                                Не то сына, не то дочь,  Не мышонка, не лягушку,  А неведому зверушку…»                        А.С.Пушкин                                                                              </vt:lpstr>
      <vt:lpstr>Статистика</vt:lpstr>
      <vt:lpstr>Трудности генетического объекта</vt:lpstr>
      <vt:lpstr>Методы генетики человека</vt:lpstr>
      <vt:lpstr>Классификация наследственных заболеваний</vt:lpstr>
      <vt:lpstr>  Генные болезни -   возникают в результате повреждения ДНК на уровне гена Частота встречаемости в популяции 1-2% </vt:lpstr>
      <vt:lpstr>Альбинизм</vt:lpstr>
      <vt:lpstr>Синдром Марфана «Паучьи пальцы»</vt:lpstr>
      <vt:lpstr>Синдромом  Марфана страдали </vt:lpstr>
      <vt:lpstr>Серповидноклеточная    анемия</vt:lpstr>
      <vt:lpstr>Гемофилия </vt:lpstr>
      <vt:lpstr>Дальтонизм</vt:lpstr>
      <vt:lpstr>Хромосомные болезни обусловлены геномными мутациями или структурными изменениями отдельных хромосом. </vt:lpstr>
      <vt:lpstr>Синдром Дауна (трисомия по 21-й хромосоме)</vt:lpstr>
      <vt:lpstr>Причина синдрома Дауна </vt:lpstr>
      <vt:lpstr>Синдром Шерешевского-Тернера  (моносомия-45 хромосом)</vt:lpstr>
      <vt:lpstr>Синдром       Клайнфельтера (полисомия – 47 хромосом) </vt:lpstr>
      <vt:lpstr>Слайд 21</vt:lpstr>
      <vt:lpstr>Причины нерасхождения хромосом</vt:lpstr>
      <vt:lpstr>Современные методы ранней диагностики хромосомных и генных аномалий. </vt:lpstr>
      <vt:lpstr>Метод пренатальной диагностики (амниоцентез) </vt:lpstr>
      <vt:lpstr>     Закрепление материала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Наследственные болезни человека»</dc:title>
  <dc:creator>Пользователь Windows</dc:creator>
  <cp:lastModifiedBy>Dell </cp:lastModifiedBy>
  <cp:revision>70</cp:revision>
  <dcterms:created xsi:type="dcterms:W3CDTF">2010-11-27T09:42:05Z</dcterms:created>
  <dcterms:modified xsi:type="dcterms:W3CDTF">2015-01-28T17:51:53Z</dcterms:modified>
</cp:coreProperties>
</file>