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81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490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82F496B-4E3D-43EA-A4E7-32403073EB27}" type="slidenum">
              <a:rPr lang="ru-RU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85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953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015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30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05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51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21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4995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10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C425BF1-AC46-45B8-ADFC-B23749204382}" type="datetimeFigureOut">
              <a:rPr lang="ru-RU" smtClean="0">
                <a:solidFill>
                  <a:srgbClr val="EEDCC8">
                    <a:tint val="60000"/>
                    <a:satMod val="155000"/>
                  </a:srgbClr>
                </a:solidFill>
              </a:rPr>
              <a:pPr/>
              <a:t>12.02.2015</a:t>
            </a:fld>
            <a:endParaRPr lang="ru-RU">
              <a:solidFill>
                <a:srgbClr val="EEDCC8">
                  <a:tint val="60000"/>
                  <a:satMod val="155000"/>
                </a:srgb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B15F368-77B4-4238-BD13-839302A02AD0}" type="slidenum">
              <a:rPr lang="ru-RU" smtClean="0">
                <a:solidFill>
                  <a:srgbClr val="EAEB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EAEBDE">
                  <a:shade val="90000"/>
                </a:srgbClr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674846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782626"/>
                </a:solidFill>
                <a:effectLst/>
                <a:latin typeface="Georgia" pitchFamily="18" charset="0"/>
              </a:rPr>
              <a:t>Записать логические операции</a:t>
            </a:r>
            <a:endParaRPr lang="ru-RU" sz="3600" b="1" dirty="0">
              <a:solidFill>
                <a:srgbClr val="782626"/>
              </a:solidFill>
              <a:effectLst/>
              <a:latin typeface="Georgia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571611"/>
          <a:ext cx="8429684" cy="493934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072098"/>
                <a:gridCol w="3357586"/>
              </a:tblGrid>
              <a:tr h="973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Логическое умножение </a:t>
                      </a:r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Georgia" pitchFamily="18" charset="0"/>
                        </a:rPr>
                        <a:t>(конъюнкция)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782626"/>
                        </a:solidFill>
                      </a:endParaRPr>
                    </a:p>
                  </a:txBody>
                  <a:tcPr/>
                </a:tc>
              </a:tr>
              <a:tr h="973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Логическое сложение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Georgia" pitchFamily="18" charset="0"/>
                        </a:rPr>
                        <a:t>(дизъюнкция)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3200" b="1" dirty="0">
                        <a:solidFill>
                          <a:srgbClr val="782626"/>
                        </a:solidFill>
                      </a:endParaRPr>
                    </a:p>
                  </a:txBody>
                  <a:tcPr anchor="ctr"/>
                </a:tc>
              </a:tr>
              <a:tr h="973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Логическое отрицание </a:t>
                      </a:r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Georgia" pitchFamily="18" charset="0"/>
                        </a:rPr>
                        <a:t>(инверсия)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3200" b="1" dirty="0">
                        <a:solidFill>
                          <a:srgbClr val="782626"/>
                        </a:solidFill>
                      </a:endParaRPr>
                    </a:p>
                  </a:txBody>
                  <a:tcPr anchor="ctr"/>
                </a:tc>
              </a:tr>
              <a:tr h="973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Логическое равенство </a:t>
                      </a:r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Georgia" pitchFamily="18" charset="0"/>
                        </a:rPr>
                        <a:t>(эквивалентность)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3200" b="1" dirty="0">
                        <a:solidFill>
                          <a:srgbClr val="782626"/>
                        </a:solidFill>
                      </a:endParaRPr>
                    </a:p>
                  </a:txBody>
                  <a:tcPr anchor="ctr"/>
                </a:tc>
              </a:tr>
              <a:tr h="1047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latin typeface="Georgia" pitchFamily="18" charset="0"/>
                        </a:rPr>
                        <a:t>Логическое следование </a:t>
                      </a:r>
                      <a:r>
                        <a:rPr lang="ru-RU" sz="2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Georgia" pitchFamily="18" charset="0"/>
                        </a:rPr>
                        <a:t>(импликация)</a:t>
                      </a:r>
                      <a:endParaRPr lang="ru-RU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3200" b="1" dirty="0">
                        <a:solidFill>
                          <a:srgbClr val="782626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228184" y="1700808"/>
          <a:ext cx="171711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3" imgW="393480" imgH="164880" progId="Equation.3">
                  <p:embed/>
                </p:oleObj>
              </mc:Choice>
              <mc:Fallback>
                <p:oleObj name="Формула" r:id="rId3" imgW="3934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700808"/>
                        <a:ext cx="1717114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6166693" y="2636912"/>
          <a:ext cx="17176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5" imgW="393480" imgH="164880" progId="Equation.3">
                  <p:embed/>
                </p:oleObj>
              </mc:Choice>
              <mc:Fallback>
                <p:oleObj name="Формула" r:id="rId5" imgW="39348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6693" y="2636912"/>
                        <a:ext cx="171767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6156176" y="5562600"/>
          <a:ext cx="204946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7" imgW="469800" imgH="177480" progId="Equation.3">
                  <p:embed/>
                </p:oleObj>
              </mc:Choice>
              <mc:Fallback>
                <p:oleObj name="Формула" r:id="rId7" imgW="469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5562600"/>
                        <a:ext cx="2049463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6488113" y="3644900"/>
          <a:ext cx="10525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Формула" r:id="rId9" imgW="241200" imgH="164880" progId="Equation.3">
                  <p:embed/>
                </p:oleObj>
              </mc:Choice>
              <mc:Fallback>
                <p:oleObj name="Формула" r:id="rId9" imgW="24120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113" y="3644900"/>
                        <a:ext cx="105251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6108700" y="4554538"/>
          <a:ext cx="210343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Формула" r:id="rId11" imgW="482400" imgH="177480" progId="Equation.3">
                  <p:embed/>
                </p:oleObj>
              </mc:Choice>
              <mc:Fallback>
                <p:oleObj name="Формула" r:id="rId11" imgW="4824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4554538"/>
                        <a:ext cx="2103438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847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401080" cy="113346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782626"/>
                </a:solidFill>
                <a:effectLst/>
                <a:latin typeface="Georgia" pitchFamily="18" charset="0"/>
              </a:rPr>
              <a:t>Каждому обозначению, приведенному в правой колонке, поставить в соответствие термин, указанный в левой колонке</a:t>
            </a:r>
            <a:endParaRPr lang="ru-RU" sz="2400" b="1" dirty="0">
              <a:solidFill>
                <a:srgbClr val="782626"/>
              </a:solidFill>
              <a:effectLst/>
              <a:latin typeface="Georgia" pitchFamily="18" charset="0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643049"/>
            <a:ext cx="3357586" cy="5143537"/>
          </a:xfrm>
          <a:noFill/>
        </p:spPr>
        <p:txBody>
          <a:bodyPr lIns="0" rIns="0">
            <a:noAutofit/>
          </a:bodyPr>
          <a:lstStyle/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Логика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Высказывание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Алгебра логики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Логическая константа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Дизъюнкция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Инверсия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Конъюнкция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Импликация</a:t>
            </a:r>
          </a:p>
          <a:p>
            <a:pPr marL="363538" indent="-363538">
              <a:lnSpc>
                <a:spcPct val="150000"/>
              </a:lnSpc>
              <a:buClr>
                <a:schemeClr val="accent6">
                  <a:lumMod val="50000"/>
                </a:schemeClr>
              </a:buClr>
              <a:buFontTx/>
              <a:buAutoNum type="arabicPeriod"/>
            </a:pPr>
            <a:r>
              <a:rPr lang="ru-RU" sz="2000" b="1" dirty="0">
                <a:solidFill>
                  <a:srgbClr val="334734"/>
                </a:solidFill>
              </a:rPr>
              <a:t>Эквивалентность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4286248" y="1643050"/>
            <a:ext cx="457203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/>
          <a:lstStyle/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А </a:t>
            </a:r>
            <a:r>
              <a:rPr lang="ru-RU" sz="2400" b="1" dirty="0">
                <a:solidFill>
                  <a:srgbClr val="E8B7B7">
                    <a:lumMod val="25000"/>
                  </a:srgbClr>
                </a:solidFill>
                <a:cs typeface="Arial" pitchFamily="34" charset="0"/>
              </a:rPr>
              <a:t>→</a:t>
            </a:r>
            <a:r>
              <a:rPr lang="ru-RU" sz="2000" b="1" dirty="0">
                <a:solidFill>
                  <a:srgbClr val="E8B7B7">
                    <a:lumMod val="25000"/>
                  </a:srgbClr>
                </a:solidFill>
                <a:cs typeface="Arial" pitchFamily="34" charset="0"/>
              </a:rPr>
              <a:t> В</a:t>
            </a:r>
          </a:p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Логическое сложение</a:t>
            </a:r>
          </a:p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Наука о формах и способах мышления</a:t>
            </a:r>
          </a:p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Логическое отрицание</a:t>
            </a:r>
          </a:p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ИСТИНА и ЛОЖЬ</a:t>
            </a:r>
          </a:p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А </a:t>
            </a:r>
            <a:r>
              <a:rPr lang="ru-RU" sz="2400" b="1" dirty="0">
                <a:solidFill>
                  <a:srgbClr val="E8B7B7">
                    <a:lumMod val="25000"/>
                  </a:srgbClr>
                </a:solidFill>
                <a:cs typeface="Arial" pitchFamily="34" charset="0"/>
              </a:rPr>
              <a:t>↔</a:t>
            </a:r>
            <a:r>
              <a:rPr lang="ru-RU" sz="2000" b="1" dirty="0">
                <a:solidFill>
                  <a:srgbClr val="E8B7B7">
                    <a:lumMod val="25000"/>
                  </a:srgbClr>
                </a:solidFill>
                <a:cs typeface="Arial" pitchFamily="34" charset="0"/>
              </a:rPr>
              <a:t> В</a:t>
            </a:r>
          </a:p>
          <a:p>
            <a:pPr>
              <a:spcBef>
                <a:spcPct val="20000"/>
              </a:spcBef>
            </a:pPr>
            <a:r>
              <a:rPr lang="el-GR" sz="2000" b="1" dirty="0">
                <a:solidFill>
                  <a:srgbClr val="E8B7B7">
                    <a:lumMod val="25000"/>
                  </a:srgbClr>
                </a:solidFill>
              </a:rPr>
              <a:t>Λ</a:t>
            </a:r>
            <a:r>
              <a:rPr lang="el-GR" sz="2000" b="1" dirty="0">
                <a:solidFill>
                  <a:srgbClr val="C00000"/>
                </a:solidFill>
              </a:rPr>
              <a:t> </a:t>
            </a:r>
            <a:endParaRPr lang="ru-RU" sz="2000" b="1" dirty="0">
              <a:solidFill>
                <a:srgbClr val="C00000"/>
              </a:solidFill>
            </a:endParaRPr>
          </a:p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Наука </a:t>
            </a: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об операциях над высказываниями</a:t>
            </a:r>
          </a:p>
          <a:p>
            <a:pPr>
              <a:spcBef>
                <a:spcPct val="20000"/>
              </a:spcBef>
            </a:pPr>
            <a:r>
              <a:rPr lang="ru-RU" sz="2000" b="1" dirty="0">
                <a:solidFill>
                  <a:srgbClr val="E8B7B7">
                    <a:lumMod val="25000"/>
                  </a:srgbClr>
                </a:solidFill>
              </a:rPr>
              <a:t>Повествовательное предложение, в котором что-либо утверждается или отрицается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857224" y="1427148"/>
            <a:ext cx="7572428" cy="1588"/>
          </a:xfrm>
          <a:prstGeom prst="line">
            <a:avLst/>
          </a:prstGeom>
          <a:ln w="28575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635896" y="1772816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35896" y="2204864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35896" y="2636912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635896" y="3068960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635896" y="3501008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635896" y="3933056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35896" y="4365104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35896" y="4797152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635896" y="5445224"/>
            <a:ext cx="360040" cy="36004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35896" y="17728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8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35896" y="22048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5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35896" y="26369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1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35896" y="30689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6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35896" y="35010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4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35896" y="39330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9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635896" y="43651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7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35896" y="479715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3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35896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 Black" pitchFamily="34" charset="0"/>
              </a:rPr>
              <a:t>2</a:t>
            </a:r>
            <a:endParaRPr lang="ru-RU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5905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Другая 80">
      <a:dk1>
        <a:sysClr val="windowText" lastClr="000000"/>
      </a:dk1>
      <a:lt1>
        <a:sysClr val="window" lastClr="FFFFFF"/>
      </a:lt1>
      <a:dk2>
        <a:srgbClr val="EEDCC8"/>
      </a:dk2>
      <a:lt2>
        <a:srgbClr val="EAEBDE"/>
      </a:lt2>
      <a:accent1>
        <a:srgbClr val="4E1919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99</Words>
  <Application>Microsoft Office PowerPoint</Application>
  <PresentationFormat>Экран (4:3)</PresentationFormat>
  <Paragraphs>35</Paragraphs>
  <Slides>2</Slides>
  <Notes>0</Notes>
  <HiddenSlides>1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Литейная</vt:lpstr>
      <vt:lpstr>Формула</vt:lpstr>
      <vt:lpstr>Записать логические операции</vt:lpstr>
      <vt:lpstr>Каждому обозначению, приведенному в правой колонке, поставить в соответствие термин, указанный в левой колонке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логических задач  </dc:title>
  <dc:creator>user</dc:creator>
  <cp:lastModifiedBy>user</cp:lastModifiedBy>
  <cp:revision>2</cp:revision>
  <dcterms:created xsi:type="dcterms:W3CDTF">2015-02-12T14:16:53Z</dcterms:created>
  <dcterms:modified xsi:type="dcterms:W3CDTF">2015-02-12T14:19:51Z</dcterms:modified>
</cp:coreProperties>
</file>