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41"/>
  </p:notesMasterIdLst>
  <p:sldIdLst>
    <p:sldId id="362" r:id="rId2"/>
    <p:sldId id="377" r:id="rId3"/>
    <p:sldId id="364" r:id="rId4"/>
    <p:sldId id="373" r:id="rId5"/>
    <p:sldId id="381" r:id="rId6"/>
    <p:sldId id="386" r:id="rId7"/>
    <p:sldId id="385" r:id="rId8"/>
    <p:sldId id="383" r:id="rId9"/>
    <p:sldId id="388" r:id="rId10"/>
    <p:sldId id="357" r:id="rId11"/>
    <p:sldId id="390" r:id="rId12"/>
    <p:sldId id="345" r:id="rId13"/>
    <p:sldId id="393" r:id="rId14"/>
    <p:sldId id="394" r:id="rId15"/>
    <p:sldId id="413" r:id="rId16"/>
    <p:sldId id="356" r:id="rId17"/>
    <p:sldId id="396" r:id="rId18"/>
    <p:sldId id="414" r:id="rId19"/>
    <p:sldId id="415" r:id="rId20"/>
    <p:sldId id="405" r:id="rId21"/>
    <p:sldId id="406" r:id="rId22"/>
    <p:sldId id="380" r:id="rId23"/>
    <p:sldId id="296" r:id="rId24"/>
    <p:sldId id="314" r:id="rId25"/>
    <p:sldId id="312" r:id="rId26"/>
    <p:sldId id="317" r:id="rId27"/>
    <p:sldId id="409" r:id="rId28"/>
    <p:sldId id="335" r:id="rId29"/>
    <p:sldId id="340" r:id="rId30"/>
    <p:sldId id="339" r:id="rId31"/>
    <p:sldId id="342" r:id="rId32"/>
    <p:sldId id="399" r:id="rId33"/>
    <p:sldId id="411" r:id="rId34"/>
    <p:sldId id="404" r:id="rId35"/>
    <p:sldId id="410" r:id="rId36"/>
    <p:sldId id="397" r:id="rId37"/>
    <p:sldId id="371" r:id="rId38"/>
    <p:sldId id="284" r:id="rId39"/>
    <p:sldId id="32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5E9F7"/>
    <a:srgbClr val="9933FF"/>
    <a:srgbClr val="FF3399"/>
    <a:srgbClr val="9900CC"/>
    <a:srgbClr val="00FF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4" autoAdjust="0"/>
    <p:restoredTop sz="94664" autoAdjust="0"/>
  </p:normalViewPr>
  <p:slideViewPr>
    <p:cSldViewPr snapToObjects="1">
      <p:cViewPr varScale="1">
        <p:scale>
          <a:sx n="70" d="100"/>
          <a:sy n="70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7C57-3207-4951-AA02-341A38325D58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DEADA-BA8C-4129-8D1E-E55A132708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97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CFEEE-B964-48EB-BD30-2375FBE36F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ADD3D-4B18-4AE7-994E-01FE2B985F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5FCD5-2AC8-4E90-92F8-2B08F19809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559B2-F47A-44D4-8D7E-8A1B15323B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259F9-54D3-4CD9-A906-17ADE5555D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50963-A451-46C0-98BC-27F1A6FB95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9F10E-2992-44AF-863A-ADA5C6A78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467B1-EED7-409C-A296-0B2FDE7C9A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BC98D-E250-4C3D-BC60-9C825104B1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8DED5-AB89-4F56-B26B-EE9299FB7D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39664-A4CF-4AD3-85B2-B9F88A8B94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1496F0-7784-4F2A-B8D1-FC6CE6D662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gif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f17.hc.ru/~area7ru/metodic-material.php?1833" TargetMode="External"/><Relationship Id="rId2" Type="http://schemas.openxmlformats.org/officeDocument/2006/relationships/hyperlink" Target="http://900igr.net/datas/schjot/10-Vesjolyj-schjot.files/0012-012-5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nsportal.ru/nachalnaya-shkola/russkii-yazyk/urok-russkogo-yazyka-4-klass-tema-tri-skloneniya-imen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23.xml"/><Relationship Id="rId18" Type="http://schemas.openxmlformats.org/officeDocument/2006/relationships/image" Target="../media/image12.png"/><Relationship Id="rId26" Type="http://schemas.openxmlformats.org/officeDocument/2006/relationships/slide" Target="slide34.xml"/><Relationship Id="rId39" Type="http://schemas.openxmlformats.org/officeDocument/2006/relationships/image" Target="../media/image27.png"/><Relationship Id="rId21" Type="http://schemas.openxmlformats.org/officeDocument/2006/relationships/slide" Target="slide28.xml"/><Relationship Id="rId34" Type="http://schemas.openxmlformats.org/officeDocument/2006/relationships/image" Target="../media/image24.png"/><Relationship Id="rId42" Type="http://schemas.openxmlformats.org/officeDocument/2006/relationships/image" Target="../media/image30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55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41" Type="http://schemas.openxmlformats.org/officeDocument/2006/relationships/image" Target="../media/image29.png"/><Relationship Id="rId5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37" Type="http://schemas.openxmlformats.org/officeDocument/2006/relationships/image" Target="../media/image26.png"/><Relationship Id="rId40" Type="http://schemas.openxmlformats.org/officeDocument/2006/relationships/image" Target="../media/image28.png"/><Relationship Id="rId45" Type="http://schemas.openxmlformats.org/officeDocument/2006/relationships/image" Target="../media/image32.png"/><Relationship Id="rId53" Type="http://schemas.openxmlformats.org/officeDocument/2006/relationships/image" Target="../media/image38.png"/><Relationship Id="rId58" Type="http://schemas.openxmlformats.org/officeDocument/2006/relationships/slide" Target="slide16.xml"/><Relationship Id="rId5" Type="http://schemas.openxmlformats.org/officeDocument/2006/relationships/image" Target="../media/image5.png"/><Relationship Id="rId15" Type="http://schemas.openxmlformats.org/officeDocument/2006/relationships/slide" Target="slide26.xml"/><Relationship Id="rId23" Type="http://schemas.openxmlformats.org/officeDocument/2006/relationships/image" Target="../media/image16.png"/><Relationship Id="rId28" Type="http://schemas.openxmlformats.org/officeDocument/2006/relationships/slide" Target="slide31.xml"/><Relationship Id="rId36" Type="http://schemas.openxmlformats.org/officeDocument/2006/relationships/image" Target="../media/image25.png"/><Relationship Id="rId49" Type="http://schemas.openxmlformats.org/officeDocument/2006/relationships/slide" Target="slide25.xml"/><Relationship Id="rId57" Type="http://schemas.openxmlformats.org/officeDocument/2006/relationships/image" Target="../media/image42.png"/><Relationship Id="rId61" Type="http://schemas.openxmlformats.org/officeDocument/2006/relationships/image" Target="../media/image45.png"/><Relationship Id="rId10" Type="http://schemas.openxmlformats.org/officeDocument/2006/relationships/slide" Target="slide12.xml"/><Relationship Id="rId19" Type="http://schemas.openxmlformats.org/officeDocument/2006/relationships/image" Target="../media/image13.png"/><Relationship Id="rId31" Type="http://schemas.openxmlformats.org/officeDocument/2006/relationships/image" Target="../media/image21.png"/><Relationship Id="rId44" Type="http://schemas.openxmlformats.org/officeDocument/2006/relationships/slide" Target="slide30.xml"/><Relationship Id="rId52" Type="http://schemas.openxmlformats.org/officeDocument/2006/relationships/image" Target="../media/image37.png"/><Relationship Id="rId60" Type="http://schemas.openxmlformats.org/officeDocument/2006/relationships/image" Target="../media/image44.png"/><Relationship Id="rId4" Type="http://schemas.openxmlformats.org/officeDocument/2006/relationships/slide" Target="slide6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Relationship Id="rId30" Type="http://schemas.openxmlformats.org/officeDocument/2006/relationships/slide" Target="slide27.xml"/><Relationship Id="rId35" Type="http://schemas.openxmlformats.org/officeDocument/2006/relationships/slide" Target="slide38.xml"/><Relationship Id="rId43" Type="http://schemas.openxmlformats.org/officeDocument/2006/relationships/image" Target="../media/image31.png"/><Relationship Id="rId48" Type="http://schemas.openxmlformats.org/officeDocument/2006/relationships/image" Target="../media/image35.png"/><Relationship Id="rId56" Type="http://schemas.openxmlformats.org/officeDocument/2006/relationships/image" Target="../media/image41.png"/><Relationship Id="rId8" Type="http://schemas.openxmlformats.org/officeDocument/2006/relationships/slide" Target="slide13.xml"/><Relationship Id="rId51" Type="http://schemas.openxmlformats.org/officeDocument/2006/relationships/slide" Target="slide10.xml"/><Relationship Id="rId3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slide" Target="slide24.xml"/><Relationship Id="rId25" Type="http://schemas.openxmlformats.org/officeDocument/2006/relationships/image" Target="../media/image18.png"/><Relationship Id="rId33" Type="http://schemas.openxmlformats.org/officeDocument/2006/relationships/image" Target="../media/image23.png"/><Relationship Id="rId38" Type="http://schemas.openxmlformats.org/officeDocument/2006/relationships/slide" Target="slide29.xml"/><Relationship Id="rId46" Type="http://schemas.openxmlformats.org/officeDocument/2006/relationships/image" Target="../media/image33.png"/><Relationship Id="rId5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57158" y="785794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русского языка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классе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« В гости к зимушке – зиме»)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тему: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«Склонение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имён существительных»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 flipV="1">
            <a:off x="4354513" y="4357694"/>
            <a:ext cx="45767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начальных классов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№4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Савенкова Наталья Александровна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27088" y="0"/>
            <a:ext cx="7777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СЛОВАРНАЯ РАБОТА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7488237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/>
              <a:t>д…</a:t>
            </a:r>
            <a:r>
              <a:rPr lang="en-US" sz="3200" b="1"/>
              <a:t>  </a:t>
            </a:r>
            <a:r>
              <a:rPr lang="ru-RU" sz="3200" b="1"/>
              <a:t>кабрь           за…. ц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ин… </a:t>
            </a:r>
            <a:r>
              <a:rPr lang="en-US" sz="3200" b="1"/>
              <a:t> </a:t>
            </a:r>
            <a:r>
              <a:rPr lang="ru-RU" sz="3200" b="1"/>
              <a:t>й                 к…  ртина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сев…</a:t>
            </a:r>
            <a:r>
              <a:rPr lang="en-US" sz="3200" b="1"/>
              <a:t> </a:t>
            </a:r>
            <a:r>
              <a:rPr lang="ru-RU" sz="3200" b="1"/>
              <a:t>р               ф… враль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к…</a:t>
            </a:r>
            <a:r>
              <a:rPr lang="en-US" sz="3200" b="1"/>
              <a:t> </a:t>
            </a:r>
            <a:r>
              <a:rPr lang="ru-RU" sz="3200" b="1"/>
              <a:t>л…</a:t>
            </a:r>
            <a:r>
              <a:rPr lang="en-US" sz="3200" b="1"/>
              <a:t> </a:t>
            </a:r>
            <a:r>
              <a:rPr lang="ru-RU" sz="3200" b="1"/>
              <a:t>ндарь     пр … красный 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мес</a:t>
            </a:r>
            <a:r>
              <a:rPr lang="en-US" sz="3200" b="1"/>
              <a:t> </a:t>
            </a:r>
            <a:r>
              <a:rPr lang="ru-RU" sz="3200" b="1"/>
              <a:t>…</a:t>
            </a:r>
            <a:r>
              <a:rPr lang="en-US" sz="3200" b="1"/>
              <a:t>  </a:t>
            </a:r>
            <a:r>
              <a:rPr lang="ru-RU" sz="3200" b="1"/>
              <a:t>ц              …нварь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ул…</a:t>
            </a:r>
            <a:r>
              <a:rPr lang="en-US" sz="3200" b="1"/>
              <a:t> </a:t>
            </a:r>
            <a:r>
              <a:rPr lang="ru-RU" sz="3200" b="1"/>
              <a:t>ца                п…</a:t>
            </a:r>
            <a:r>
              <a:rPr lang="en-US" sz="3200" b="1"/>
              <a:t>  </a:t>
            </a:r>
            <a:r>
              <a:rPr lang="ru-RU" sz="3200" b="1"/>
              <a:t>года</a:t>
            </a:r>
          </a:p>
          <a:p>
            <a:pPr>
              <a:spcBef>
                <a:spcPct val="50000"/>
              </a:spcBef>
            </a:pPr>
            <a:endParaRPr lang="ru-RU" sz="3200" b="1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827088" y="5300663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979613" y="63817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1187450" y="6021388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1979613" y="6237288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700338" y="6424613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а</a:t>
            </a:r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2771775" y="5300663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50825" y="6237288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я</a:t>
            </a: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3563938" y="6092825"/>
            <a:ext cx="504825" cy="43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и</a:t>
            </a: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4500563" y="5661025"/>
            <a:ext cx="504825" cy="43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я</a:t>
            </a: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3492500" y="5445125"/>
            <a:ext cx="504825" cy="43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а</a:t>
            </a:r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5219700" y="5445125"/>
            <a:ext cx="504825" cy="433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5003800" y="6237288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е</a:t>
            </a:r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4140200" y="6237288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я</a:t>
            </a:r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5724525" y="6237288"/>
            <a:ext cx="504825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о</a:t>
            </a:r>
          </a:p>
        </p:txBody>
      </p:sp>
      <p:pic>
        <p:nvPicPr>
          <p:cNvPr id="21" name="Picture 8" descr="Рисунок65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93808" y="4329112"/>
            <a:ext cx="2750192" cy="2528888"/>
          </a:xfrm>
          <a:prstGeom prst="rect">
            <a:avLst/>
          </a:prstGeom>
          <a:noFill/>
        </p:spPr>
      </p:pic>
      <p:pic>
        <p:nvPicPr>
          <p:cNvPr id="5122" name="Picture 2" descr="C:\Users\Влад\Desktop\для школы\открытый урок\23507773ed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8585">
            <a:off x="8036718" y="2938736"/>
            <a:ext cx="1135063" cy="1135063"/>
          </a:xfrm>
          <a:prstGeom prst="rect">
            <a:avLst/>
          </a:prstGeom>
          <a:noFill/>
        </p:spPr>
      </p:pic>
      <p:pic>
        <p:nvPicPr>
          <p:cNvPr id="24" name="Picture 2" descr="C:\Users\Влад\Desktop\для школы\открытый урок\23507773ed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8099">
            <a:off x="7402356" y="2581105"/>
            <a:ext cx="963369" cy="1125502"/>
          </a:xfrm>
          <a:prstGeom prst="rect">
            <a:avLst/>
          </a:prstGeom>
          <a:noFill/>
        </p:spPr>
      </p:pic>
      <p:pic>
        <p:nvPicPr>
          <p:cNvPr id="25" name="Picture 2" descr="C:\Users\Влад\Desktop\для школы\открытый урок\23507773ed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1140" flipH="1">
            <a:off x="6619191" y="2982644"/>
            <a:ext cx="898707" cy="1135063"/>
          </a:xfrm>
          <a:prstGeom prst="rect">
            <a:avLst/>
          </a:prstGeom>
          <a:noFill/>
        </p:spPr>
      </p:pic>
      <p:pic>
        <p:nvPicPr>
          <p:cNvPr id="26" name="Picture 2" descr="C:\Users\Влад\Desktop\для школы\открытый урок\23507773ed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97743" flipH="1">
            <a:off x="6166673" y="4087656"/>
            <a:ext cx="875018" cy="113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2081 L -0.02761 -0.69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064 L -0.03542 -0.692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208 L -0.10643 -0.618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1 L -0.24028 -0.53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1.79191E-6 L -0.16146 -0.36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39306E-6 L 0.09444 -0.3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3064E-6 L -0.3033 -0.27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5723E-6 L -0.05121 -0.74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2104 L 0.03906 -0.6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2948E-6 L -0.15365 -0.4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-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9306E-6 L -0.09844 -0.513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1214E-7 L -0.06701 -0.39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994 L -0.20087 -0.293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>
                <a:solidFill>
                  <a:srgbClr val="0070C0"/>
                </a:solidFill>
              </a:rPr>
              <a:t>сиʹна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908050"/>
            <a:ext cx="8064500" cy="5218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2920" indent="-457200">
              <a:buFont typeface="Arial" charset="0"/>
              <a:buAutoNum type="arabicPeriod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502920" indent="-457200"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за дерево стоит?</a:t>
            </a:r>
          </a:p>
          <a:p>
            <a:pPr marL="502920" indent="-457200"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Ветра нет, а лист дрожит.</a:t>
            </a:r>
          </a:p>
          <a:p>
            <a:pPr marL="502920" indent="-457200"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Хоть неплохо я одета,</a:t>
            </a:r>
          </a:p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Бьет озноб меня всегда.</a:t>
            </a:r>
          </a:p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весной, и жарким летам</a:t>
            </a:r>
          </a:p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Вся дрожу, как в холода.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Предложения: 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Осина – это дерево, которое окутано  множеством интересных историй и старинных легенд. А всё из-за того, </a:t>
            </a:r>
          </a:p>
          <a:p>
            <a:pPr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её листья все время таинственно дрожат.</a:t>
            </a:r>
          </a:p>
        </p:txBody>
      </p:sp>
      <p:pic>
        <p:nvPicPr>
          <p:cNvPr id="8196" name="Picture 5" descr="http://upload.wikimedia.org/wikipedia/commons/thumb/c/c8/PopulusTremula002.JPG/265px-PopulusTremula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60"/>
            <a:ext cx="267492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 flipV="1">
            <a:off x="8604250" y="7526683"/>
            <a:ext cx="431800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>
                <a:solidFill>
                  <a:srgbClr val="0070C0"/>
                </a:solidFill>
              </a:rPr>
              <a:t>сиʹна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Осина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лиственное дерево с зелено-белой гладкой корой.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Однокоренные слова: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осиʹнка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осиʹнник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осиʹновый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подосиʹновик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Фразеологизмы: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Дрожать (или трястись ) как осиновый лист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(очень сильно переживать, бояться).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Скороговорка: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осине росинки</a:t>
            </a:r>
          </a:p>
          <a:p>
            <a:pPr marL="457200" indent="-45720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засверкали утром перламутром.</a:t>
            </a:r>
          </a:p>
          <a:p>
            <a:pPr marL="457200" indent="-457200">
              <a:buFont typeface="Arial" pitchFamily="34" charset="0"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Пословицы и поговорки. </a:t>
            </a:r>
          </a:p>
          <a:p>
            <a:pPr marL="457200" indent="-457200">
              <a:buFont typeface="Arial" pitchFamily="34" charset="0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Осина некрасива, сучкаста </a:t>
            </a:r>
          </a:p>
          <a:p>
            <a:pPr marL="457200" indent="-457200">
              <a:buFont typeface="Arial" pitchFamily="34" charset="0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и шумлива.</a:t>
            </a:r>
          </a:p>
        </p:txBody>
      </p:sp>
      <p:pic>
        <p:nvPicPr>
          <p:cNvPr id="7172" name="Picture 5" descr=" (500x516, 10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14686"/>
            <a:ext cx="3357586" cy="354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де</a:t>
            </a:r>
            <a:r>
              <a:rPr lang="ru-RU" sz="4800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в…чка</a:t>
            </a: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>
                <a:latin typeface="Comic Sans MS" pitchFamily="66" charset="0"/>
              </a:rPr>
              <a:t>ж…</a:t>
            </a:r>
            <a:r>
              <a:rPr lang="ru-RU" sz="4800" dirty="0" err="1">
                <a:latin typeface="Comic Sans MS" pitchFamily="66" charset="0"/>
              </a:rPr>
              <a:t>во</a:t>
            </a:r>
            <a:r>
              <a:rPr lang="ru-RU" sz="4800" dirty="0" err="1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 dirty="0" err="1">
                <a:latin typeface="Comic Sans MS" pitchFamily="66" charset="0"/>
              </a:rPr>
              <a:t>тное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5124" name="AutoShape 8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з…бо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та</a:t>
            </a:r>
            <a:endParaRPr lang="ru-RU" sz="4800"/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з…во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д</a:t>
            </a:r>
          </a:p>
        </p:txBody>
      </p:sp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за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п…д</a:t>
            </a: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инж…не</a:t>
            </a:r>
            <a:r>
              <a:rPr lang="ru-RU" sz="4800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р</a:t>
            </a:r>
          </a:p>
        </p:txBody>
      </p:sp>
      <p:sp>
        <p:nvSpPr>
          <p:cNvPr id="5128" name="AutoShape 12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к…ленда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рь</a:t>
            </a: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к…рто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фель</a:t>
            </a:r>
          </a:p>
        </p:txBody>
      </p:sp>
      <p:sp>
        <p:nvSpPr>
          <p:cNvPr id="513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232568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0" name="WordArt 22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2312" name="WordArt 24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2313" name="WordArt 25"/>
          <p:cNvSpPr>
            <a:spLocks noChangeArrowheads="1" noChangeShapeType="1" noTextEdit="1"/>
          </p:cNvSpPr>
          <p:nvPr/>
        </p:nvSpPr>
        <p:spPr bwMode="auto">
          <a:xfrm>
            <a:off x="232568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2317" name="WordArt 29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2318" name="WordArt 30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19" name="WordArt 31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2321" name="WordArt 33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2322" name="WordArt 34"/>
          <p:cNvSpPr>
            <a:spLocks noChangeArrowheads="1" noChangeShapeType="1" noTextEdit="1"/>
          </p:cNvSpPr>
          <p:nvPr/>
        </p:nvSpPr>
        <p:spPr bwMode="auto">
          <a:xfrm>
            <a:off x="232568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2323" name="WordArt 35"/>
          <p:cNvSpPr>
            <a:spLocks noChangeArrowheads="1" noChangeShapeType="1" noTextEdit="1"/>
          </p:cNvSpPr>
          <p:nvPr/>
        </p:nvSpPr>
        <p:spPr bwMode="auto">
          <a:xfrm>
            <a:off x="6548438" y="44799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2324" name="WordArt 36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5147" name="Picture 44" descr="medved15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6890420" y="1100138"/>
            <a:ext cx="2253580" cy="22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вал 35"/>
          <p:cNvSpPr/>
          <p:nvPr/>
        </p:nvSpPr>
        <p:spPr>
          <a:xfrm>
            <a:off x="967336" y="1297397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67336" y="36881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67336" y="60043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59398" y="53857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59398" y="2103847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67336" y="2976972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67336" y="43787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67336" y="51693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7216E-6 L 0.17222 2.0721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7512E-6 L 0.18056 4.8751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1489E-6 L 0.23229 -1.9148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039E-7 L 0.10643 -5.18039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9278E-6 L -0.22951 -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3654E-7 L -0.31996 5.3654E-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9334E-6 L 0.26232 -1.19334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55227E-6 L 0.10625 3.55227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309" grpId="0" animBg="1"/>
      <p:bldP spid="12309" grpId="1" animBg="1"/>
      <p:bldP spid="12310" grpId="0" animBg="1"/>
      <p:bldP spid="12311" grpId="0" animBg="1"/>
      <p:bldP spid="12312" grpId="0" animBg="1"/>
      <p:bldP spid="12312" grpId="1" animBg="1"/>
      <p:bldP spid="12313" grpId="0" animBg="1"/>
      <p:bldP spid="12314" grpId="0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8" grpId="0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2" grpId="0" animBg="1"/>
      <p:bldP spid="12323" grpId="0" animBg="1"/>
      <p:bldP spid="12323" grpId="1" animBg="1"/>
      <p:bldP spid="12324" grpId="0" animBg="1"/>
      <p:bldP spid="123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163763" y="323850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б…се</a:t>
            </a:r>
            <a:r>
              <a:rPr lang="ru-RU" sz="4800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да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2163763" y="1100138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dirty="0">
                <a:latin typeface="Comic Sans MS" pitchFamily="66" charset="0"/>
              </a:rPr>
              <a:t>б…</a:t>
            </a:r>
            <a:r>
              <a:rPr lang="ru-RU" sz="4800" dirty="0" err="1">
                <a:latin typeface="Comic Sans MS" pitchFamily="66" charset="0"/>
              </a:rPr>
              <a:t>блиоте</a:t>
            </a:r>
            <a:r>
              <a:rPr lang="ru-RU" sz="4800" dirty="0" err="1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 dirty="0" err="1">
                <a:latin typeface="Comic Sans MS" pitchFamily="66" charset="0"/>
              </a:rPr>
              <a:t>ка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2163763" y="1876425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  б…ле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т</a:t>
            </a:r>
            <a:endParaRPr lang="ru-RU" sz="4800"/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2163763" y="2652713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>
                <a:latin typeface="Comic Sans MS" pitchFamily="66" charset="0"/>
              </a:rPr>
              <a:t>    в…зде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endParaRPr lang="ru-RU" sz="4800">
              <a:latin typeface="Comic Sans MS" pitchFamily="66" charset="0"/>
            </a:endParaRPr>
          </a:p>
        </p:txBody>
      </p:sp>
      <p:sp>
        <p:nvSpPr>
          <p:cNvPr id="4102" name="AutoShape 10"/>
          <p:cNvSpPr>
            <a:spLocks noChangeArrowheads="1"/>
          </p:cNvSpPr>
          <p:nvPr/>
        </p:nvSpPr>
        <p:spPr bwMode="auto">
          <a:xfrm>
            <a:off x="2163763" y="3429000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г…зе</a:t>
            </a:r>
            <a:r>
              <a:rPr lang="ru-RU" sz="4800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та</a:t>
            </a:r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>
            <a:off x="2163763" y="4186238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г…лере</a:t>
            </a:r>
            <a:r>
              <a:rPr lang="ru-RU" sz="4800">
                <a:latin typeface="Comic Sans MS" pitchFamily="66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я</a:t>
            </a:r>
          </a:p>
        </p:txBody>
      </p:sp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2163763" y="4962525"/>
            <a:ext cx="4814887" cy="77628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г…га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нт</a:t>
            </a:r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2163763" y="5738813"/>
            <a:ext cx="4814887" cy="776287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latin typeface="Comic Sans MS" pitchFamily="66" charset="0"/>
              </a:rPr>
              <a:t>г…ря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800">
                <a:latin typeface="Comic Sans MS" pitchFamily="66" charset="0"/>
              </a:rPr>
              <a:t>чий</a:t>
            </a:r>
          </a:p>
        </p:txBody>
      </p:sp>
      <p:sp>
        <p:nvSpPr>
          <p:cNvPr id="410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66063" y="5868988"/>
            <a:ext cx="990600" cy="5826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232568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88" name="WordArt 24"/>
          <p:cNvSpPr>
            <a:spLocks noChangeArrowheads="1" noChangeShapeType="1" noTextEdit="1"/>
          </p:cNvSpPr>
          <p:nvPr/>
        </p:nvSpPr>
        <p:spPr bwMode="auto">
          <a:xfrm>
            <a:off x="6548438" y="63976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89" name="WordArt 25"/>
          <p:cNvSpPr>
            <a:spLocks noChangeArrowheads="1" noChangeShapeType="1" noTextEdit="1"/>
          </p:cNvSpPr>
          <p:nvPr/>
        </p:nvSpPr>
        <p:spPr bwMode="auto">
          <a:xfrm>
            <a:off x="6548438" y="13954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232568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1" name="WordArt 27"/>
          <p:cNvSpPr>
            <a:spLocks noChangeArrowheads="1" noChangeShapeType="1" noTextEdit="1"/>
          </p:cNvSpPr>
          <p:nvPr/>
        </p:nvSpPr>
        <p:spPr bwMode="auto">
          <a:xfrm>
            <a:off x="6548438" y="29432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2" name="WordArt 28"/>
          <p:cNvSpPr>
            <a:spLocks noChangeArrowheads="1" noChangeShapeType="1" noTextEdit="1"/>
          </p:cNvSpPr>
          <p:nvPr/>
        </p:nvSpPr>
        <p:spPr bwMode="auto">
          <a:xfrm>
            <a:off x="232568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1293" name="WordArt 29"/>
          <p:cNvSpPr>
            <a:spLocks noChangeArrowheads="1" noChangeShapeType="1" noTextEdit="1"/>
          </p:cNvSpPr>
          <p:nvPr/>
        </p:nvSpPr>
        <p:spPr bwMode="auto">
          <a:xfrm>
            <a:off x="6548438" y="60388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1294" name="WordArt 30"/>
          <p:cNvSpPr>
            <a:spLocks noChangeArrowheads="1" noChangeShapeType="1" noTextEdit="1"/>
          </p:cNvSpPr>
          <p:nvPr/>
        </p:nvSpPr>
        <p:spPr bwMode="auto">
          <a:xfrm>
            <a:off x="6548438" y="4478338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1295" name="WordArt 31"/>
          <p:cNvSpPr>
            <a:spLocks noChangeArrowheads="1" noChangeShapeType="1" noTextEdit="1"/>
          </p:cNvSpPr>
          <p:nvPr/>
        </p:nvSpPr>
        <p:spPr bwMode="auto">
          <a:xfrm>
            <a:off x="2324100" y="52673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6" name="WordArt 32"/>
          <p:cNvSpPr>
            <a:spLocks noChangeArrowheads="1" noChangeShapeType="1" noTextEdit="1"/>
          </p:cNvSpPr>
          <p:nvPr/>
        </p:nvSpPr>
        <p:spPr bwMode="auto">
          <a:xfrm>
            <a:off x="2324100" y="1395413"/>
            <a:ext cx="296863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7" name="WordArt 33"/>
          <p:cNvSpPr>
            <a:spLocks noChangeArrowheads="1" noChangeShapeType="1" noTextEdit="1"/>
          </p:cNvSpPr>
          <p:nvPr/>
        </p:nvSpPr>
        <p:spPr bwMode="auto">
          <a:xfrm>
            <a:off x="6548438" y="2170113"/>
            <a:ext cx="296862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298" name="WordArt 34"/>
          <p:cNvSpPr>
            <a:spLocks noChangeArrowheads="1" noChangeShapeType="1" noTextEdit="1"/>
          </p:cNvSpPr>
          <p:nvPr/>
        </p:nvSpPr>
        <p:spPr bwMode="auto">
          <a:xfrm>
            <a:off x="2324100" y="29432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11299" name="WordArt 35"/>
          <p:cNvSpPr>
            <a:spLocks noChangeArrowheads="1" noChangeShapeType="1" noTextEdit="1"/>
          </p:cNvSpPr>
          <p:nvPr/>
        </p:nvSpPr>
        <p:spPr bwMode="auto">
          <a:xfrm>
            <a:off x="6548438" y="3727450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11300" name="WordArt 36"/>
          <p:cNvSpPr>
            <a:spLocks noChangeArrowheads="1" noChangeShapeType="1" noTextEdit="1"/>
          </p:cNvSpPr>
          <p:nvPr/>
        </p:nvSpPr>
        <p:spPr bwMode="auto">
          <a:xfrm>
            <a:off x="2324100" y="4479925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11301" name="WordArt 37"/>
          <p:cNvSpPr>
            <a:spLocks noChangeArrowheads="1" noChangeShapeType="1" noTextEdit="1"/>
          </p:cNvSpPr>
          <p:nvPr/>
        </p:nvSpPr>
        <p:spPr bwMode="auto">
          <a:xfrm>
            <a:off x="6548438" y="5267325"/>
            <a:ext cx="296862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sp>
        <p:nvSpPr>
          <p:cNvPr id="11302" name="WordArt 38"/>
          <p:cNvSpPr>
            <a:spLocks noChangeArrowheads="1" noChangeShapeType="1" noTextEdit="1"/>
          </p:cNvSpPr>
          <p:nvPr/>
        </p:nvSpPr>
        <p:spPr bwMode="auto">
          <a:xfrm>
            <a:off x="2324100" y="6038850"/>
            <a:ext cx="296863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36" name="Овал 35"/>
          <p:cNvSpPr/>
          <p:nvPr/>
        </p:nvSpPr>
        <p:spPr>
          <a:xfrm>
            <a:off x="959398" y="613185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5"/>
          <p:cNvSpPr/>
          <p:nvPr/>
        </p:nvSpPr>
        <p:spPr>
          <a:xfrm>
            <a:off x="959398" y="20689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5"/>
          <p:cNvSpPr/>
          <p:nvPr/>
        </p:nvSpPr>
        <p:spPr>
          <a:xfrm>
            <a:off x="967336" y="2842035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5"/>
          <p:cNvSpPr/>
          <p:nvPr/>
        </p:nvSpPr>
        <p:spPr>
          <a:xfrm>
            <a:off x="959398" y="444541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5"/>
          <p:cNvSpPr/>
          <p:nvPr/>
        </p:nvSpPr>
        <p:spPr>
          <a:xfrm>
            <a:off x="967336" y="524551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5"/>
          <p:cNvSpPr/>
          <p:nvPr/>
        </p:nvSpPr>
        <p:spPr>
          <a:xfrm>
            <a:off x="967336" y="5937660"/>
            <a:ext cx="394692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5"/>
          <p:cNvSpPr/>
          <p:nvPr/>
        </p:nvSpPr>
        <p:spPr>
          <a:xfrm>
            <a:off x="959398" y="1294222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35"/>
          <p:cNvSpPr/>
          <p:nvPr/>
        </p:nvSpPr>
        <p:spPr>
          <a:xfrm>
            <a:off x="959398" y="3626260"/>
            <a:ext cx="394693" cy="409004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4B96"/>
            </a:solidFill>
          </a:ln>
          <a:scene3d>
            <a:camera prst="orthographicFront"/>
            <a:lightRig rig="threePt" dir="t"/>
          </a:scene3d>
          <a:sp3d>
            <a:bevelT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 descr="C:\Users\Влад\Desktop\для школы\открытый урок\0_7d0d6_96c594e3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34439" y="2170114"/>
            <a:ext cx="2209561" cy="21295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278E-6 L 0.17725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3654E-7 L -0.36371 5.3654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9334E-6 L 0.18038 -1.1933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5227E-6 L -0.30625 3.55227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7216E-6 L -0.28976 2.07216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7512E-6 L 0.18056 4.87512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4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1489E-6 L 0.15573 -1.9148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3645E-6 L -0.28455 -2.63645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а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6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с ня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287" grpId="0" animBg="1"/>
      <p:bldP spid="11288" grpId="0" animBg="1"/>
      <p:bldP spid="11288" grpId="1" animBg="1"/>
      <p:bldP spid="11289" grpId="0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3" grpId="0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8" grpId="0" animBg="1"/>
      <p:bldP spid="11299" grpId="0" animBg="1"/>
      <p:bldP spid="11299" grpId="1" animBg="1"/>
      <p:bldP spid="11300" grpId="0" animBg="1"/>
      <p:bldP spid="11301" grpId="0" animBg="1"/>
      <p:bldP spid="11302" grpId="0" animBg="1"/>
      <p:bldP spid="1130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60" name="Picture 8" descr="1423775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214414" y="5214950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Зимой</a:t>
            </a:r>
            <a:r>
              <a:rPr lang="ru-RU" sz="4000" b="1" dirty="0" smtClean="0">
                <a:solidFill>
                  <a:srgbClr val="000066"/>
                </a:solidFill>
              </a:rPr>
              <a:t> на  осин..  и ел.. </a:t>
            </a:r>
            <a:r>
              <a:rPr lang="ru-RU" sz="4000" dirty="0" smtClean="0">
                <a:solidFill>
                  <a:srgbClr val="000066"/>
                </a:solidFill>
              </a:rPr>
              <a:t>красивый снежный наряд.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 rot="20465504" flipV="1">
            <a:off x="5712785" y="7131654"/>
            <a:ext cx="3527425" cy="392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28596" y="5072074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Зимой</a:t>
            </a:r>
            <a:r>
              <a:rPr lang="ru-RU" sz="4000" b="1" dirty="0" smtClean="0">
                <a:solidFill>
                  <a:srgbClr val="000066"/>
                </a:solidFill>
              </a:rPr>
              <a:t> на  осин..  и ел.. </a:t>
            </a:r>
            <a:r>
              <a:rPr lang="ru-RU" sz="4000" dirty="0" smtClean="0">
                <a:solidFill>
                  <a:srgbClr val="000066"/>
                </a:solidFill>
              </a:rPr>
              <a:t>красивый снежный наряд.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 rot="20465504" flipV="1">
            <a:off x="5712785" y="7131654"/>
            <a:ext cx="3527425" cy="392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 rot="21029642">
            <a:off x="0" y="642918"/>
            <a:ext cx="7577166" cy="4157662"/>
          </a:xfrm>
          <a:prstGeom prst="cloudCallout">
            <a:avLst>
              <a:gd name="adj1" fmla="val 32869"/>
              <a:gd name="adj2" fmla="val 5106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66800" y="2071678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sz="4000" b="1" i="1" dirty="0">
              <a:solidFill>
                <a:srgbClr val="000000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 rot="21095861">
            <a:off x="-397084" y="392885"/>
            <a:ext cx="69342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ArchUp">
              <a:avLst/>
            </a:prstTxWarp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333399"/>
                </a:solidFill>
              </a:rPr>
              <a:t>Научное исследование</a:t>
            </a:r>
            <a:r>
              <a:rPr lang="ru-RU" sz="36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 l="18253" r="18253"/>
          <a:stretch>
            <a:fillRect/>
          </a:stretch>
        </p:blipFill>
        <p:spPr bwMode="auto">
          <a:xfrm>
            <a:off x="533400" y="5257800"/>
            <a:ext cx="17526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0886019">
            <a:off x="720643" y="1311978"/>
            <a:ext cx="605157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3200" b="1" i="1" dirty="0" smtClean="0">
                <a:solidFill>
                  <a:srgbClr val="000000"/>
                </a:solidFill>
              </a:rPr>
              <a:t>Это трудное заданье,</a:t>
            </a:r>
          </a:p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3200" b="1" i="1" dirty="0" smtClean="0">
                <a:solidFill>
                  <a:srgbClr val="000000"/>
                </a:solidFill>
              </a:rPr>
              <a:t>Проявите-ка старанье, </a:t>
            </a:r>
          </a:p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3200" b="1" i="1" dirty="0" smtClean="0">
                <a:solidFill>
                  <a:srgbClr val="000000"/>
                </a:solidFill>
              </a:rPr>
              <a:t>Вы особенность ищите,</a:t>
            </a:r>
          </a:p>
          <a:p>
            <a:pPr marL="342900" indent="-341313" algn="ctr">
              <a:spcBef>
                <a:spcPts val="10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3200" b="1" i="1" dirty="0" smtClean="0">
                <a:solidFill>
                  <a:srgbClr val="000000"/>
                </a:solidFill>
              </a:rPr>
              <a:t>Ничего не проглядите.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6429388" y="2685041"/>
            <a:ext cx="2714612" cy="4172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28596" y="857232"/>
            <a:ext cx="764386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66"/>
                </a:solidFill>
              </a:rPr>
              <a:t>Зимой</a:t>
            </a:r>
            <a:r>
              <a:rPr lang="ru-RU" sz="4400" b="1" dirty="0" smtClean="0">
                <a:solidFill>
                  <a:srgbClr val="000066"/>
                </a:solidFill>
              </a:rPr>
              <a:t> на  осин..  и ел.. </a:t>
            </a:r>
            <a:r>
              <a:rPr lang="ru-RU" sz="4400" dirty="0" smtClean="0">
                <a:solidFill>
                  <a:srgbClr val="000066"/>
                </a:solidFill>
              </a:rPr>
              <a:t>красивый снежный наряд.</a:t>
            </a:r>
          </a:p>
          <a:p>
            <a:pPr algn="ctr"/>
            <a:endParaRPr lang="ru-RU" sz="4000" dirty="0" smtClean="0">
              <a:solidFill>
                <a:srgbClr val="000066"/>
              </a:solidFill>
            </a:endParaRPr>
          </a:p>
          <a:p>
            <a:r>
              <a:rPr lang="ru-RU" sz="4000" dirty="0" smtClean="0">
                <a:solidFill>
                  <a:srgbClr val="000066"/>
                </a:solidFill>
              </a:rPr>
              <a:t>     </a:t>
            </a:r>
            <a:r>
              <a:rPr lang="ru-RU" sz="4000" b="1" dirty="0" smtClean="0">
                <a:solidFill>
                  <a:srgbClr val="000066"/>
                </a:solidFill>
              </a:rPr>
              <a:t>1 группа              2 группа</a:t>
            </a:r>
          </a:p>
          <a:p>
            <a:r>
              <a:rPr lang="ru-RU" sz="4000" dirty="0" smtClean="0">
                <a:solidFill>
                  <a:srgbClr val="000066"/>
                </a:solidFill>
              </a:rPr>
              <a:t>        зима                    рожь</a:t>
            </a:r>
          </a:p>
          <a:p>
            <a:r>
              <a:rPr lang="ru-RU" sz="4000" dirty="0" smtClean="0">
                <a:solidFill>
                  <a:srgbClr val="000066"/>
                </a:solidFill>
              </a:rPr>
              <a:t>        осина                  ель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 rot="20465504" flipV="1">
            <a:off x="5712785" y="7131654"/>
            <a:ext cx="3527425" cy="392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84325" y="116632"/>
            <a:ext cx="7175351" cy="100811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 ДЛЯ УМА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26018"/>
              </p:ext>
            </p:extLst>
          </p:nvPr>
        </p:nvGraphicFramePr>
        <p:xfrm>
          <a:off x="768301" y="1268760"/>
          <a:ext cx="7607399" cy="2891400"/>
        </p:xfrm>
        <a:graphic>
          <a:graphicData uri="http://schemas.openxmlformats.org/drawingml/2006/table">
            <a:tbl>
              <a:tblPr firstRow="1" firstCol="1" bandRow="1"/>
              <a:tblGrid>
                <a:gridCol w="1190957"/>
                <a:gridCol w="1264579"/>
                <a:gridCol w="1348776"/>
                <a:gridCol w="1295531"/>
                <a:gridCol w="1296144"/>
                <a:gridCol w="1211412"/>
              </a:tblGrid>
              <a:tr h="648072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адрес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2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с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су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ме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не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ль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2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ще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к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т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ны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н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2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Arial Black" pitchFamily="34" charset="0"/>
                        </a:rPr>
                        <a:t>ни</a:t>
                      </a:r>
                      <a:endParaRPr lang="ru-RU" sz="3200" b="1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effectLst/>
                          <a:latin typeface="Arial Black" pitchFamily="34" charset="0"/>
                        </a:rPr>
                        <a:t>ви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Arial Black" pitchFamily="34" charset="0"/>
                        </a:rPr>
                        <a:t>ло</a:t>
                      </a:r>
                      <a:endParaRPr lang="ru-RU" sz="3200" b="1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е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и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21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Arial Black" pitchFamily="34" charset="0"/>
                        </a:rPr>
                        <a:t>х</a:t>
                      </a:r>
                      <a:endParaRPr lang="ru-RU" sz="3200" b="1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Arial Black" pitchFamily="34" charset="0"/>
                        </a:rPr>
                        <a:t>ни</a:t>
                      </a:r>
                      <a:endParaRPr lang="ru-RU" sz="3200" b="1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те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ри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Arial Black" pitchFamily="34" charset="0"/>
                        </a:rPr>
                        <a:t>я</a:t>
                      </a:r>
                      <a:endParaRPr lang="ru-RU" sz="32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59632" y="4365104"/>
            <a:ext cx="662473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А-1, Б-2, В-3, А-4, Г-2, В-4</a:t>
            </a:r>
            <a:endParaRPr kumimoji="0" lang="ru-RU" sz="40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990" y="5205094"/>
            <a:ext cx="6684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СКЛОНЕНИЕ</a:t>
            </a:r>
            <a:endParaRPr lang="ru-RU" sz="8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552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0825" y="428604"/>
            <a:ext cx="835342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</a:rPr>
              <a:t>Зачем нужна грамматика?</a:t>
            </a:r>
          </a:p>
          <a:p>
            <a:pPr algn="ctr"/>
            <a:r>
              <a:rPr lang="ru-RU" sz="3200" i="1" dirty="0" smtClean="0"/>
              <a:t>Чтоб грамотно писать.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i="1" dirty="0" smtClean="0"/>
              <a:t>Чтоб грубые ошибки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i="1" dirty="0" smtClean="0"/>
              <a:t>В письме не допускать,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i="1" dirty="0" smtClean="0"/>
              <a:t>Чтоб с детства знали дети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i="1" dirty="0" smtClean="0"/>
              <a:t>И каждый ученик,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i="1" dirty="0" smtClean="0"/>
              <a:t>Что лучше всех на свете</a:t>
            </a:r>
            <a:r>
              <a:rPr lang="ru-RU" sz="3200" dirty="0" smtClean="0"/>
              <a:t> -</a:t>
            </a:r>
          </a:p>
          <a:p>
            <a:pPr algn="ctr"/>
            <a:r>
              <a:rPr lang="ru-RU" sz="3200" b="1" i="1" dirty="0" smtClean="0"/>
              <a:t>Его родной язык!</a:t>
            </a:r>
            <a:r>
              <a:rPr lang="ru-RU" sz="3200" b="1" dirty="0" smtClean="0"/>
              <a:t> </a:t>
            </a:r>
          </a:p>
          <a:p>
            <a:pPr algn="ctr"/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 flipV="1">
            <a:off x="4354513" y="5380980"/>
            <a:ext cx="457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 dirty="0" smtClean="0">
              <a:solidFill>
                <a:srgbClr val="000066"/>
              </a:solidFill>
            </a:endParaRPr>
          </a:p>
        </p:txBody>
      </p:sp>
      <p:pic>
        <p:nvPicPr>
          <p:cNvPr id="22541" name="Picture 13" descr="&amp;Kcy;&amp;acy;&amp;rcy;&amp;tcy;&amp;icy;&amp;ncy;&amp;kcy;&amp;acy; 18 &amp;icy;&amp;zcy; 1502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143775"/>
            <a:ext cx="1727200" cy="285751"/>
          </a:xfrm>
          <a:prstGeom prst="rect">
            <a:avLst/>
          </a:prstGeom>
          <a:noFill/>
        </p:spPr>
      </p:pic>
      <p:pic>
        <p:nvPicPr>
          <p:cNvPr id="1026" name="Picture 2" descr="C:\Users\Natalya\Desktop\а\3538425-db61680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333874" y="7429524"/>
            <a:ext cx="1238257" cy="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23694">
            <a:off x="1875400" y="754409"/>
            <a:ext cx="7107649" cy="3758644"/>
          </a:xfrm>
          <a:prstGeom prst="flowChartAlternateProcess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5400" i="1" spc="-15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нужно сделать, чтобы определить склонение имён существительных?</a:t>
            </a:r>
            <a:endParaRPr lang="ru-RU" sz="5400" i="1" spc="-15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ky.edu/Education/EDP/EthicsQuest/webethicalmi_files/image002.gif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2786058"/>
            <a:ext cx="2500299" cy="392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9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00" y="1357302"/>
            <a:ext cx="6512511" cy="1143000"/>
          </a:xfrm>
          <a:noFill/>
        </p:spPr>
        <p:txBody>
          <a:bodyPr/>
          <a:lstStyle/>
          <a:p>
            <a:pPr algn="ctr"/>
            <a:r>
              <a:rPr lang="ru-RU" dirty="0" smtClean="0">
                <a:effectLst/>
                <a:latin typeface="Arial" charset="0"/>
              </a:rPr>
              <a:t>Работа по учебнику</a:t>
            </a:r>
          </a:p>
        </p:txBody>
      </p:sp>
      <p:pic>
        <p:nvPicPr>
          <p:cNvPr id="13316" name="Picture 2" descr="C:\Users\Computer\Desktop\Тушнолобова\учитель\school045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500302"/>
            <a:ext cx="7143750" cy="298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 rot="-517127">
            <a:off x="2654714" y="490187"/>
            <a:ext cx="285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Стр. </a:t>
            </a:r>
            <a:r>
              <a:rPr lang="ru-RU" dirty="0" smtClean="0">
                <a:solidFill>
                  <a:srgbClr val="003300"/>
                </a:solidFill>
              </a:rPr>
              <a:t>41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 rot="358638">
            <a:off x="1037241" y="853989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800000"/>
                </a:solidFill>
                <a:latin typeface="Times New Roman" pitchFamily="18" charset="0"/>
              </a:rPr>
              <a:t>Алгоритм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4572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</a:rPr>
              <a:t>И.п </a:t>
            </a:r>
          </a:p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333399"/>
                </a:solidFill>
              </a:rPr>
              <a:t>Ед. число</a:t>
            </a:r>
            <a:r>
              <a:rPr lang="ru-RU" sz="3600" b="1">
                <a:solidFill>
                  <a:srgbClr val="000000"/>
                </a:solidFill>
              </a:rPr>
              <a:t> </a:t>
            </a:r>
          </a:p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000000"/>
                </a:solidFill>
              </a:rPr>
              <a:t>Род </a:t>
            </a:r>
          </a:p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000000"/>
                </a:solidFill>
              </a:rPr>
              <a:t>Окончание </a:t>
            </a:r>
          </a:p>
          <a:p>
            <a:pPr marL="342900" indent="-341313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>
                <a:solidFill>
                  <a:srgbClr val="000000"/>
                </a:solidFill>
              </a:rPr>
              <a:t>Склонение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219200" y="1676400"/>
            <a:ext cx="3048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43000" y="1600200"/>
            <a:ext cx="3276600" cy="1371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Влад\Desktop\для школы\открытый урок\снеговик 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6" t="2736" b="3463"/>
          <a:stretch>
            <a:fillRect/>
          </a:stretch>
        </p:blipFill>
        <p:spPr bwMode="auto">
          <a:xfrm>
            <a:off x="5429256" y="3286124"/>
            <a:ext cx="3714744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34058"/>
            <a:ext cx="6840760" cy="12954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Прочитайте  пословицы, вставляя пропущенные слова.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9" y="1529458"/>
            <a:ext cx="9139261" cy="5067561"/>
          </a:xfrm>
          <a:prstGeom prst="flowChartAlternateProcess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 ….          кончается, зима начинается.</a:t>
            </a:r>
          </a:p>
          <a:p>
            <a:pPr algn="l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  нос в    …    .</a:t>
            </a:r>
          </a:p>
          <a:p>
            <a:pPr algn="l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 - году начало,   …      - середина. </a:t>
            </a:r>
          </a:p>
          <a:p>
            <a:pPr algn="l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 силён         ...     , а март капелью.</a:t>
            </a:r>
          </a:p>
          <a:p>
            <a:pPr algn="l"/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lang="ru-RU" sz="44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000100" y="185736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ДЕКАБРЁМ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50030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мороз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286124"/>
            <a:ext cx="11199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ЗИМЕ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400050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МЕТЕЛЬЮ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uky.edu/Education/EDP/EthicsQuest/webethicalmi_files/image002.g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7713792" y="1"/>
            <a:ext cx="1430207" cy="207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712879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1938" lvl="8" indent="0" algn="ctr" defTabSz="784225">
              <a:buNone/>
              <a:tabLst>
                <a:tab pos="2786063" algn="l"/>
              </a:tabLst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Соедини слова с их признаками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10779"/>
              </p:ext>
            </p:extLst>
          </p:nvPr>
        </p:nvGraphicFramePr>
        <p:xfrm>
          <a:off x="0" y="1340768"/>
          <a:ext cx="6552728" cy="3857234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276364"/>
                <a:gridCol w="3276364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декабрём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 ж. р., 3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скл</a:t>
                      </a:r>
                      <a:r>
                        <a:rPr lang="ru-RU" sz="3600" dirty="0" smtClean="0"/>
                        <a:t>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91417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в</a:t>
                      </a:r>
                      <a:r>
                        <a:rPr lang="ru-RU" sz="3600" baseline="0" dirty="0" smtClean="0"/>
                        <a:t> мороз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м. р., 2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скл</a:t>
                      </a:r>
                      <a:r>
                        <a:rPr lang="ru-RU" sz="3600" dirty="0" smtClean="0"/>
                        <a:t>. 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93592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зиме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м. р., 2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3600" baseline="0" dirty="0" err="1" smtClean="0"/>
                        <a:t>скл</a:t>
                      </a:r>
                      <a:r>
                        <a:rPr lang="ru-RU" sz="3600" dirty="0" smtClean="0"/>
                        <a:t> 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107103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метелью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ж. р.,</a:t>
                      </a:r>
                      <a:r>
                        <a:rPr lang="ru-RU" sz="3600" baseline="0" dirty="0" smtClean="0"/>
                        <a:t> 1 </a:t>
                      </a:r>
                      <a:r>
                        <a:rPr lang="ru-RU" sz="3600" baseline="0" dirty="0" err="1" smtClean="0"/>
                        <a:t>скл</a:t>
                      </a:r>
                      <a:r>
                        <a:rPr lang="ru-RU" sz="3600" dirty="0" smtClean="0"/>
                        <a:t>.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937135" y="1794822"/>
            <a:ext cx="1769741" cy="1633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20071" y="2644924"/>
            <a:ext cx="13179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99792" y="3706738"/>
            <a:ext cx="1115523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979712" y="2060848"/>
            <a:ext cx="1835603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 descr="http://www.uky.edu/Education/EDP/EthicsQuest/webethicalmi_files/image002.gif"/>
          <p:cNvPicPr/>
          <p:nvPr/>
        </p:nvPicPr>
        <p:blipFill>
          <a:blip r:embed="rId2"/>
          <a:stretch>
            <a:fillRect/>
          </a:stretch>
        </p:blipFill>
        <p:spPr bwMode="auto">
          <a:xfrm flipH="1">
            <a:off x="6858016" y="3286125"/>
            <a:ext cx="2054753" cy="299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3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228125"/>
            <a:ext cx="8458200" cy="4353003"/>
          </a:xfrm>
          <a:prstGeom prst="flowChartAlternateProcess">
            <a:avLst/>
          </a:prstGeom>
          <a:noFill/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Итак, для того, чтобы определить склонение имени существительного, надо определить его род. Затем </a:t>
            </a:r>
            <a:r>
              <a:rPr lang="ru-RU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выделить </a:t>
            </a: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окончание существительного в именительном падеже единственного числа. По роду и по окончанию </a:t>
            </a:r>
            <a:r>
              <a:rPr lang="ru-RU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склонение</a:t>
            </a: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uky.edu/Education/EDP/EthicsQuest/webethicalmi_files/image002.gif"/>
          <p:cNvPicPr/>
          <p:nvPr/>
        </p:nvPicPr>
        <p:blipFill>
          <a:blip r:embed="rId2"/>
          <a:stretch>
            <a:fillRect/>
          </a:stretch>
        </p:blipFill>
        <p:spPr bwMode="auto">
          <a:xfrm flipH="1">
            <a:off x="6572264" y="3571876"/>
            <a:ext cx="2228836" cy="288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uky.edu/Education/EDP/EthicsQuest/webethicalmi_files/image002.gif"/>
          <p:cNvPicPr/>
          <p:nvPr/>
        </p:nvPicPr>
        <p:blipFill>
          <a:blip r:embed="rId2"/>
          <a:stretch>
            <a:fillRect/>
          </a:stretch>
        </p:blipFill>
        <p:spPr bwMode="auto">
          <a:xfrm flipH="1">
            <a:off x="7003350" y="3573016"/>
            <a:ext cx="2140650" cy="2927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9424" y="436022"/>
            <a:ext cx="825502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1-му склонению относятся имена существительные</a:t>
            </a:r>
          </a:p>
          <a:p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ж. р. и м. р. с окончаниями  -а,  -я.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04338"/>
            <a:ext cx="828092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 2-му склонению относятся имена существительные </a:t>
            </a:r>
          </a:p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 р. и ср. р. с окончаниями  -о, -е  и нулевым окончанием.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700340"/>
            <a:ext cx="643964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3-му склонению относятся имена существительные ж. р. с мягким знаком на конце.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06681" y="3310187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1"/>
            <a:ext cx="9001156" cy="6887111"/>
          </a:xfrm>
          <a:prstGeom prst="cloud">
            <a:avLst/>
          </a:prstGeom>
          <a:noFill/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solidFill>
                  <a:srgbClr val="002060"/>
                </a:solidFill>
              </a:rPr>
              <a:t>     </a:t>
            </a:r>
            <a:r>
              <a:rPr lang="ru-RU" sz="320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Проверь свои знания, определи склонение имен существительных. </a:t>
            </a:r>
          </a:p>
          <a:p>
            <a:pPr algn="ctr"/>
            <a:r>
              <a:rPr lang="ru-RU" sz="320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Щелчок по выбранной ячейке покажет, ошибаешься ты</a:t>
            </a:r>
          </a:p>
          <a:p>
            <a:pPr algn="ctr"/>
            <a:r>
              <a:rPr lang="ru-RU" sz="320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или нет.</a:t>
            </a:r>
          </a:p>
          <a:p>
            <a:pPr algn="ctr"/>
            <a:r>
              <a:rPr lang="ru-RU" sz="3200" cap="none" spc="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Если есть необходимость – повтори правило</a:t>
            </a:r>
            <a:r>
              <a:rPr lang="ru-RU" sz="24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3" name="Picture 4" descr="C:\Documents and Settings\UserXP\Мои документы\Мама картинки1\ну погоди картинки\56b9fe21887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57158" y="-1285908"/>
            <a:ext cx="2602347" cy="14287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Documents and Settings\UserXP\Мои документы\Мама картинки1\ну погоди картинки\0_8df3f_e4b09695_XL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000892" y="7143774"/>
            <a:ext cx="1857388" cy="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1" y="1071546"/>
          <a:ext cx="6357981" cy="5029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07410"/>
                <a:gridCol w="1216857"/>
                <a:gridCol w="1216857"/>
                <a:gridCol w="1216857"/>
              </a:tblGrid>
              <a:tr h="444211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err="1" smtClean="0"/>
                        <a:t>скл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2 </a:t>
                      </a:r>
                      <a:r>
                        <a:rPr lang="ru-RU" sz="2400" dirty="0" err="1" smtClean="0"/>
                        <a:t>скл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3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err="1" smtClean="0"/>
                        <a:t>скл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Улица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Кровать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Картофель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400" dirty="0" smtClean="0"/>
                        <a:t>Настя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Здоровье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Площадь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Подруга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Врач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Соль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Облако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00826" y="1571612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571612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571612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024053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024053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024053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476494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2476494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2476494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928935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928935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928935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3381376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3381376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3381376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833817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3833817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3833817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4" action="ppaction://hlinksldjump"/>
          </p:cNvPr>
          <p:cNvSpPr/>
          <p:nvPr/>
        </p:nvSpPr>
        <p:spPr>
          <a:xfrm>
            <a:off x="2714612" y="6286520"/>
            <a:ext cx="378621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Повтори правило!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00826" y="428625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4738699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5191140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564357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86380" y="428625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71934" y="4738699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86380" y="5191140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071934" y="564357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071934" y="428625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86380" y="4738699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00826" y="5191140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86380" y="564357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flipH="1">
            <a:off x="7708352" y="3810004"/>
            <a:ext cx="1547044" cy="2378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7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7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7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7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7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5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7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7" presetClass="entr" presetSubtype="1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55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7" presetClass="entr" presetSubtype="1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17" presetClass="entr" presetSubtype="1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7" presetClass="entr" presetSubtype="1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55" presetClass="exit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7" presetClass="entr" presetSubtype="1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55" presetClass="exit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7" presetClass="entr" presetSubtype="1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55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7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55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7" presetClass="entr" presetSubtype="1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928802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Тройка, тройка прилетела, 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Скакуны в той тройке белы. 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А в санях сидит царица, </a:t>
            </a:r>
          </a:p>
          <a:p>
            <a:r>
              <a:rPr lang="ru-RU" sz="2800" b="1" dirty="0" err="1" smtClean="0">
                <a:solidFill>
                  <a:srgbClr val="000066"/>
                </a:solidFill>
              </a:rPr>
              <a:t>Белокоса</a:t>
            </a:r>
            <a:r>
              <a:rPr lang="ru-RU" sz="2800" b="1" dirty="0" smtClean="0">
                <a:solidFill>
                  <a:srgbClr val="000066"/>
                </a:solidFill>
              </a:rPr>
              <a:t>, белолица. 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Как махнула рукавом – 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Все покрылось серебром.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1" y="1071546"/>
          <a:ext cx="6357981" cy="5029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07410"/>
                <a:gridCol w="1216857"/>
                <a:gridCol w="1216857"/>
                <a:gridCol w="1216857"/>
              </a:tblGrid>
              <a:tr h="444211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err="1" smtClean="0"/>
                        <a:t>скл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2 </a:t>
                      </a:r>
                      <a:r>
                        <a:rPr lang="ru-RU" sz="2400" dirty="0" err="1" smtClean="0"/>
                        <a:t>скл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3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err="1" smtClean="0"/>
                        <a:t>скл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</a:t>
                      </a:r>
                      <a:r>
                        <a:rPr lang="ru-RU" sz="2400" baseline="0" dirty="0" smtClean="0"/>
                        <a:t> с</a:t>
                      </a:r>
                      <a:r>
                        <a:rPr lang="ru-RU" sz="2400" dirty="0" smtClean="0"/>
                        <a:t>олнцу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</a:t>
                      </a:r>
                      <a:r>
                        <a:rPr lang="ru-RU" sz="2400" baseline="0" dirty="0" smtClean="0"/>
                        <a:t> сугробе</a:t>
                      </a:r>
                      <a:endParaRPr lang="ru-RU" sz="2400" dirty="0" smtClean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За</a:t>
                      </a:r>
                      <a:r>
                        <a:rPr lang="ru-RU" sz="2400" baseline="0" dirty="0" smtClean="0"/>
                        <a:t> снежком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400" baseline="0" dirty="0" smtClean="0"/>
                        <a:t>На горке 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Около озера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морковью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Олень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 друга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площади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4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дорогой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00826" y="1571612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571612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571612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024053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024053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024053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476494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2476494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2476494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928935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928935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928935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3381376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3381376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3381376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833817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86380" y="3833817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3833817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rId3" action="ppaction://hlinksldjump"/>
          </p:cNvPr>
          <p:cNvSpPr/>
          <p:nvPr/>
        </p:nvSpPr>
        <p:spPr>
          <a:xfrm>
            <a:off x="2714612" y="6286520"/>
            <a:ext cx="378621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Повтори правило!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00826" y="428625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4738699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071934" y="5191140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564357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71934" y="428625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71934" y="4738699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86380" y="5191140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86380" y="564357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286380" y="428625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86380" y="4738699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00826" y="5191140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71934" y="5643578"/>
            <a:ext cx="1214446" cy="428628"/>
          </a:xfrm>
          <a:prstGeom prst="rect">
            <a:avLst/>
          </a:prstGeom>
          <a:gradFill flip="none" rotWithShape="1">
            <a:gsLst>
              <a:gs pos="0">
                <a:srgbClr val="F3FFFF">
                  <a:shade val="30000"/>
                  <a:satMod val="115000"/>
                </a:srgbClr>
              </a:gs>
              <a:gs pos="50000">
                <a:srgbClr val="F3FFFF">
                  <a:shade val="67500"/>
                  <a:satMod val="115000"/>
                </a:srgbClr>
              </a:gs>
              <a:gs pos="100000">
                <a:srgbClr val="F3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7708352" y="3810004"/>
            <a:ext cx="1547044" cy="2378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7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7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7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7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7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7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5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7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7" presetClass="entr" presetSubtype="1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55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7" presetClass="entr" presetSubtype="1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17" presetClass="entr" presetSubtype="1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55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7" presetClass="entr" presetSubtype="1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55" presetClass="exit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7" presetClass="entr" presetSubtype="1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55" presetClass="exit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17" presetClass="entr" presetSubtype="1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55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7" presetClass="entr" presetSubtype="1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55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7" presetClass="entr" presetSubtype="1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89" y="1785926"/>
          <a:ext cx="650085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53"/>
                <a:gridCol w="2166953"/>
                <a:gridCol w="2166953"/>
              </a:tblGrid>
              <a:tr h="603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7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Имена существительные мужского и женского рода </a:t>
                      </a:r>
                    </a:p>
                    <a:p>
                      <a:pPr algn="ctr"/>
                      <a:r>
                        <a:rPr lang="ru-RU" sz="2000" dirty="0" smtClean="0"/>
                        <a:t>с окончаниями</a:t>
                      </a:r>
                    </a:p>
                    <a:p>
                      <a:pPr algn="ctr"/>
                      <a:r>
                        <a:rPr lang="ru-RU" sz="2000" dirty="0" smtClean="0"/>
                        <a:t>-а   -я</a:t>
                      </a:r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Имена существительные мужского рода без окончания </a:t>
                      </a:r>
                    </a:p>
                    <a:p>
                      <a:pPr algn="ctr"/>
                      <a:r>
                        <a:rPr lang="ru-RU" sz="2000" dirty="0" smtClean="0"/>
                        <a:t>и среднего рода </a:t>
                      </a:r>
                    </a:p>
                    <a:p>
                      <a:pPr algn="ctr"/>
                      <a:r>
                        <a:rPr lang="ru-RU" sz="2000" dirty="0" smtClean="0"/>
                        <a:t>с окончаниями</a:t>
                      </a:r>
                    </a:p>
                    <a:p>
                      <a:pPr algn="ctr"/>
                      <a:r>
                        <a:rPr lang="ru-RU" sz="2000" dirty="0" smtClean="0"/>
                        <a:t>-о   -е</a:t>
                      </a:r>
                    </a:p>
                    <a:p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Имена существительные женского рода  без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окончания</a:t>
                      </a:r>
                    </a:p>
                    <a:p>
                      <a:pPr algn="ctr"/>
                      <a:r>
                        <a:rPr lang="ru-RU" sz="2000" dirty="0" smtClean="0"/>
                        <a:t>(с мягким знаком на конце)</a:t>
                      </a:r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0" y="6429396"/>
            <a:ext cx="42859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7708352" y="3810004"/>
            <a:ext cx="1547044" cy="2378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Computer\Desktop\Тушнолобова\учитель\school045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191707"/>
            <a:ext cx="9149896" cy="72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84538"/>
            <a:ext cx="1028700" cy="952500"/>
          </a:xfrm>
          <a:prstGeom prst="rect">
            <a:avLst/>
          </a:prstGeom>
          <a:noFill/>
        </p:spPr>
      </p:pic>
      <p:pic>
        <p:nvPicPr>
          <p:cNvPr id="19463" name="Picture 7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1944688" cy="1800225"/>
          </a:xfrm>
          <a:prstGeom prst="rect">
            <a:avLst/>
          </a:prstGeom>
          <a:noFill/>
        </p:spPr>
      </p:pic>
      <p:pic>
        <p:nvPicPr>
          <p:cNvPr id="19464" name="Picture 8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765175"/>
            <a:ext cx="1028700" cy="952500"/>
          </a:xfrm>
          <a:prstGeom prst="rect">
            <a:avLst/>
          </a:prstGeom>
          <a:noFill/>
        </p:spPr>
      </p:pic>
      <p:pic>
        <p:nvPicPr>
          <p:cNvPr id="1946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20713"/>
            <a:ext cx="1873250" cy="1735137"/>
          </a:xfrm>
          <a:prstGeom prst="rect">
            <a:avLst/>
          </a:prstGeom>
          <a:noFill/>
        </p:spPr>
      </p:pic>
      <p:pic>
        <p:nvPicPr>
          <p:cNvPr id="19466" name="Picture 10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492375"/>
            <a:ext cx="1028700" cy="952500"/>
          </a:xfrm>
          <a:prstGeom prst="rect">
            <a:avLst/>
          </a:prstGeom>
          <a:noFill/>
        </p:spPr>
      </p:pic>
      <p:pic>
        <p:nvPicPr>
          <p:cNvPr id="19467" name="Picture 11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1028700" cy="952500"/>
          </a:xfrm>
          <a:prstGeom prst="rect">
            <a:avLst/>
          </a:prstGeom>
          <a:noFill/>
        </p:spPr>
      </p:pic>
      <p:pic>
        <p:nvPicPr>
          <p:cNvPr id="19468" name="Picture 12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836613"/>
            <a:ext cx="1944688" cy="1800225"/>
          </a:xfrm>
          <a:prstGeom prst="rect">
            <a:avLst/>
          </a:prstGeom>
          <a:noFill/>
        </p:spPr>
      </p:pic>
      <p:pic>
        <p:nvPicPr>
          <p:cNvPr id="19469" name="Picture 13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933825"/>
            <a:ext cx="1028700" cy="952500"/>
          </a:xfrm>
          <a:prstGeom prst="rect">
            <a:avLst/>
          </a:prstGeom>
          <a:noFill/>
        </p:spPr>
      </p:pic>
      <p:pic>
        <p:nvPicPr>
          <p:cNvPr id="19470" name="Picture 14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5734050"/>
            <a:ext cx="1028700" cy="952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749433">
            <a:off x="4703179" y="-5715"/>
            <a:ext cx="1545221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2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bo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Computer\Desktop\Тушнолобова\учитель\school045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191707"/>
            <a:ext cx="9149896" cy="72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84538"/>
            <a:ext cx="1028700" cy="952500"/>
          </a:xfrm>
          <a:prstGeom prst="rect">
            <a:avLst/>
          </a:prstGeom>
          <a:noFill/>
        </p:spPr>
      </p:pic>
      <p:pic>
        <p:nvPicPr>
          <p:cNvPr id="19463" name="Picture 7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1944688" cy="1800225"/>
          </a:xfrm>
          <a:prstGeom prst="rect">
            <a:avLst/>
          </a:prstGeom>
          <a:noFill/>
        </p:spPr>
      </p:pic>
      <p:pic>
        <p:nvPicPr>
          <p:cNvPr id="19464" name="Picture 8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765175"/>
            <a:ext cx="1028700" cy="952500"/>
          </a:xfrm>
          <a:prstGeom prst="rect">
            <a:avLst/>
          </a:prstGeom>
          <a:noFill/>
        </p:spPr>
      </p:pic>
      <p:pic>
        <p:nvPicPr>
          <p:cNvPr id="1946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20713"/>
            <a:ext cx="1873250" cy="1735137"/>
          </a:xfrm>
          <a:prstGeom prst="rect">
            <a:avLst/>
          </a:prstGeom>
          <a:noFill/>
        </p:spPr>
      </p:pic>
      <p:pic>
        <p:nvPicPr>
          <p:cNvPr id="19466" name="Picture 10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492375"/>
            <a:ext cx="1028700" cy="952500"/>
          </a:xfrm>
          <a:prstGeom prst="rect">
            <a:avLst/>
          </a:prstGeom>
          <a:noFill/>
        </p:spPr>
      </p:pic>
      <p:pic>
        <p:nvPicPr>
          <p:cNvPr id="19467" name="Picture 11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1028700" cy="952500"/>
          </a:xfrm>
          <a:prstGeom prst="rect">
            <a:avLst/>
          </a:prstGeom>
          <a:noFill/>
        </p:spPr>
      </p:pic>
      <p:pic>
        <p:nvPicPr>
          <p:cNvPr id="19468" name="Picture 12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836613"/>
            <a:ext cx="1944688" cy="1800225"/>
          </a:xfrm>
          <a:prstGeom prst="rect">
            <a:avLst/>
          </a:prstGeom>
          <a:noFill/>
        </p:spPr>
      </p:pic>
      <p:pic>
        <p:nvPicPr>
          <p:cNvPr id="19469" name="Picture 13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933825"/>
            <a:ext cx="1028700" cy="952500"/>
          </a:xfrm>
          <a:prstGeom prst="rect">
            <a:avLst/>
          </a:prstGeom>
          <a:noFill/>
        </p:spPr>
      </p:pic>
      <p:pic>
        <p:nvPicPr>
          <p:cNvPr id="19470" name="Picture 14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5734050"/>
            <a:ext cx="1028700" cy="952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598864">
            <a:off x="4703179" y="-5715"/>
            <a:ext cx="1545221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>
    <p:sndAc>
      <p:stSnd>
        <p:snd r:embed="rId2" name="abo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 rot="20766209">
            <a:off x="796363" y="1332663"/>
            <a:ext cx="6826877" cy="2704756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Дружок, повтори, 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пожалуйста,  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правила  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6429388" y="2685041"/>
            <a:ext cx="2714612" cy="4172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27" y="993614"/>
            <a:ext cx="8633969" cy="4292774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выбору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: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-учебник стр. 43 №4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-составить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записать 8 словосочетаний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на тему «Зима»,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указав род и склонение существительных.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Влад\Desktop\для школы\открытый урок\snegovik.jpg"/>
          <p:cNvPicPr>
            <a:picLocks noChangeAspect="1" noChangeArrowheads="1"/>
          </p:cNvPicPr>
          <p:nvPr/>
        </p:nvPicPr>
        <p:blipFill>
          <a:blip r:embed="rId2"/>
          <a:srcRect l="4033" t="3387" r="5173" b="3578"/>
          <a:stretch>
            <a:fillRect/>
          </a:stretch>
        </p:blipFill>
        <p:spPr bwMode="auto">
          <a:xfrm flipH="1">
            <a:off x="5214942" y="2786058"/>
            <a:ext cx="3761954" cy="371477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Сегодня на уроке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27" y="1254138"/>
            <a:ext cx="8633969" cy="403225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 узнал 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 научился…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 понравилось ….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Влад\Desktop\для школы\открытый урок\0_6d4f0_8d0560ae_L.jpg"/>
          <p:cNvPicPr>
            <a:picLocks noChangeAspect="1" noChangeArrowheads="1"/>
          </p:cNvPicPr>
          <p:nvPr/>
        </p:nvPicPr>
        <p:blipFill>
          <a:blip r:embed="rId2"/>
          <a:srcRect l="15668" t="6487" r="11352" b="20533"/>
          <a:stretch>
            <a:fillRect/>
          </a:stretch>
        </p:blipFill>
        <p:spPr bwMode="auto">
          <a:xfrm>
            <a:off x="5500694" y="0"/>
            <a:ext cx="3643306" cy="3643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00063"/>
            <a:ext cx="3810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714375"/>
            <a:ext cx="3725862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635500"/>
            <a:ext cx="8281988" cy="1508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М</a:t>
            </a:r>
            <a:r>
              <a:rPr lang="ru-RU" sz="9600" b="1" dirty="0" smtClean="0">
                <a:solidFill>
                  <a:srgbClr val="00B050"/>
                </a:solidFill>
              </a:rPr>
              <a:t>О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ru-RU" sz="9600" b="1" dirty="0" smtClean="0">
                <a:solidFill>
                  <a:srgbClr val="FFFF00"/>
                </a:solidFill>
              </a:rPr>
              <a:t>Д</a:t>
            </a: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9600" b="1" dirty="0" smtClean="0">
                <a:solidFill>
                  <a:srgbClr val="FF66FF"/>
                </a:solidFill>
              </a:rPr>
              <a:t>Ы</a:t>
            </a: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15313" y="557212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 rot="-676347">
            <a:off x="2412366" y="1011238"/>
            <a:ext cx="5111750" cy="199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66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798" name="WordArt 7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315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325275"/>
            <a:ext cx="7550224" cy="2160240"/>
          </a:xfrm>
        </p:spPr>
        <p:txBody>
          <a:bodyPr>
            <a:prstTxWarp prst="textPlain">
              <a:avLst/>
            </a:prstTxWarp>
          </a:bodyPr>
          <a:lstStyle/>
          <a:p>
            <a:pPr marL="0" indent="0" algn="ctr">
              <a:buNone/>
            </a:pPr>
            <a:r>
              <a:rPr lang="ru-RU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 ОКОНЧЕН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www.uky.edu/Education/EDP/EthicsQuest/webethicalmi_files/image002.gif"/>
          <p:cNvPicPr/>
          <p:nvPr/>
        </p:nvPicPr>
        <p:blipFill>
          <a:blip r:embed="rId2" cstate="print">
            <a:clrChange>
              <a:clrFrom>
                <a:srgbClr val="5C177B">
                  <a:alpha val="12941"/>
                </a:srgbClr>
              </a:clrFrom>
              <a:clrTo>
                <a:srgbClr val="5C177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6792" y="3485515"/>
            <a:ext cx="3948281" cy="337248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788343"/>
            <a:ext cx="7704856" cy="1944216"/>
          </a:xfrm>
          <a:prstGeom prst="flowChartAlternateProcess">
            <a:avLst/>
          </a:prstGeom>
          <a:solidFill>
            <a:schemeClr val="bg1">
              <a:lumMod val="75000"/>
              <a:alpha val="28000"/>
            </a:schemeClr>
          </a:solidFill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</a:rPr>
              <a:t>Используемые интернет-ресурсы: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u="sng" dirty="0">
                <a:solidFill>
                  <a:schemeClr val="tx1"/>
                </a:solidFill>
                <a:effectLst/>
                <a:hlinkClick r:id="rId2"/>
              </a:rPr>
              <a:t>http://900igr.net/datas/schjot/10-Vesjolyj-schjot.files/0012-012-5.jpg</a:t>
            </a:r>
            <a:r>
              <a:rPr lang="ru-RU" sz="1200" dirty="0">
                <a:solidFill>
                  <a:schemeClr val="tx1"/>
                </a:solidFill>
                <a:effectLst/>
              </a:rPr>
              <a:t> - 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цифра пять </a:t>
            </a:r>
            <a:r>
              <a:rPr lang="ru-RU" sz="1200" dirty="0">
                <a:solidFill>
                  <a:schemeClr val="tx1"/>
                </a:solidFill>
                <a:effectLst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u="sng" dirty="0">
                <a:solidFill>
                  <a:schemeClr val="tx1"/>
                </a:solidFill>
                <a:effectLst/>
                <a:hlinkClick r:id="rId3"/>
              </a:rPr>
              <a:t>http://cf17.hc.ru/~area7ru/metodic-material.php?1833</a:t>
            </a:r>
            <a:r>
              <a:rPr lang="ru-RU" sz="1200" dirty="0">
                <a:solidFill>
                  <a:schemeClr val="tx1"/>
                </a:solidFill>
                <a:effectLst/>
              </a:rPr>
              <a:t> – </a:t>
            </a:r>
            <a:r>
              <a:rPr lang="ru-RU" sz="1200" b="0" dirty="0" smtClean="0">
                <a:solidFill>
                  <a:schemeClr val="tx1"/>
                </a:solidFill>
                <a:effectLst/>
              </a:rPr>
              <a:t>текст к слайдам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1200" dirty="0">
                <a:solidFill>
                  <a:schemeClr val="tx1"/>
                </a:solidFill>
                <a:effectLst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en-US" sz="1200" u="sng" dirty="0">
                <a:solidFill>
                  <a:schemeClr val="tx1"/>
                </a:solidFill>
                <a:effectLst/>
                <a:hlinkClick r:id="rId4"/>
              </a:rPr>
              <a:t>http://nsportal.ru/nachalnaya-shkola/russkii-yazyk/urok-russkogo-yazyka-4-klass-tema-tri-skloneniya-imeni</a:t>
            </a:r>
            <a:r>
              <a:rPr lang="ru-RU" sz="1200" dirty="0">
                <a:solidFill>
                  <a:schemeClr val="tx1"/>
                </a:solidFill>
                <a:effectLst/>
              </a:rPr>
              <a:t> - </a:t>
            </a:r>
            <a:r>
              <a:rPr lang="ru-RU" sz="1200" b="0" dirty="0">
                <a:solidFill>
                  <a:schemeClr val="tx1"/>
                </a:solidFill>
                <a:effectLst/>
              </a:rPr>
              <a:t>физминутка 1</a:t>
            </a:r>
            <a:r>
              <a:rPr lang="ru-RU" sz="1200" dirty="0">
                <a:solidFill>
                  <a:schemeClr val="tx1"/>
                </a:solidFill>
                <a:effectLst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endParaRPr lang="ru-RU" sz="1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28927" y="3571876"/>
            <a:ext cx="5495502" cy="168892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Составил:  учитель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4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Энгельса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Савенкова Наталья Александровна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7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http://full-house.ru/upload_files/img_1070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64100"/>
            <a:ext cx="9178667" cy="5736667"/>
          </a:xfrm>
          <a:prstGeom prst="rect">
            <a:avLst/>
          </a:prstGeom>
          <a:noFill/>
        </p:spPr>
      </p:pic>
      <p:sp>
        <p:nvSpPr>
          <p:cNvPr id="38925" name="WordArt 13"/>
          <p:cNvSpPr>
            <a:spLocks noChangeArrowheads="1" noChangeShapeType="1" noTextEdit="1"/>
          </p:cNvSpPr>
          <p:nvPr/>
        </p:nvSpPr>
        <p:spPr bwMode="auto">
          <a:xfrm flipH="1">
            <a:off x="12236486" y="5187950"/>
            <a:ext cx="33657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ЕКАБРЬ</a:t>
            </a:r>
            <a:endParaRPr lang="ru-RU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82" name="Group 274"/>
          <p:cNvGraphicFramePr>
            <a:graphicFrameLocks noGrp="1"/>
          </p:cNvGraphicFramePr>
          <p:nvPr/>
        </p:nvGraphicFramePr>
        <p:xfrm>
          <a:off x="827088" y="333375"/>
          <a:ext cx="7489825" cy="6138865"/>
        </p:xfrm>
        <a:graphic>
          <a:graphicData uri="http://schemas.openxmlformats.org/drawingml/2006/table">
            <a:tbl>
              <a:tblPr/>
              <a:tblGrid>
                <a:gridCol w="1498600"/>
                <a:gridCol w="1497012"/>
                <a:gridCol w="1498600"/>
                <a:gridCol w="1497013"/>
                <a:gridCol w="149860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4441" name="Picture 233" descr="6DE4286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313"/>
          <a:stretch>
            <a:fillRect/>
          </a:stretch>
        </p:blipFill>
        <p:spPr bwMode="auto">
          <a:xfrm>
            <a:off x="971550" y="404813"/>
            <a:ext cx="12239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2" name="Picture 234" descr="6E71E5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04813"/>
            <a:ext cx="115093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3" name="Picture 235" descr="5C1C00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04813"/>
            <a:ext cx="116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4" name="Picture 236" descr="808BE9F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404813"/>
            <a:ext cx="11874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6" name="Picture 238" descr="1EC0813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t="24931"/>
          <a:stretch>
            <a:fillRect/>
          </a:stretch>
        </p:blipFill>
        <p:spPr bwMode="auto">
          <a:xfrm>
            <a:off x="7019925" y="404813"/>
            <a:ext cx="623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7" name="Picture 239" descr="1EC0813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28813" b="75069"/>
          <a:stretch>
            <a:fillRect/>
          </a:stretch>
        </p:blipFill>
        <p:spPr bwMode="auto">
          <a:xfrm>
            <a:off x="7740650" y="404813"/>
            <a:ext cx="533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8" name="Picture 240" descr="E109157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1268413"/>
            <a:ext cx="10080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49" name="Picture 241" descr="25544B6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4300" y="1268413"/>
            <a:ext cx="12239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0" name="Picture 242" descr="9DFA0E5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 t="23630"/>
          <a:stretch>
            <a:fillRect/>
          </a:stretch>
        </p:blipFill>
        <p:spPr bwMode="auto">
          <a:xfrm>
            <a:off x="5508625" y="1268413"/>
            <a:ext cx="558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1" name="Picture 243" descr="9DFA0E5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l="35979" b="76370"/>
          <a:stretch>
            <a:fillRect/>
          </a:stretch>
        </p:blipFill>
        <p:spPr bwMode="auto">
          <a:xfrm>
            <a:off x="6227763" y="1268413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3" name="Picture 245" descr="3B01A7D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92950" y="1268413"/>
            <a:ext cx="105568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4" name="Picture 246" descr="DCEFE5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 t="52481" r="65117"/>
          <a:stretch>
            <a:fillRect/>
          </a:stretch>
        </p:blipFill>
        <p:spPr bwMode="auto">
          <a:xfrm>
            <a:off x="1116013" y="234950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5" name="Picture 247" descr="DCEFE5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 r="67847" b="50079"/>
          <a:stretch>
            <a:fillRect/>
          </a:stretch>
        </p:blipFill>
        <p:spPr bwMode="auto">
          <a:xfrm>
            <a:off x="1692275" y="2133600"/>
            <a:ext cx="43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6" name="Picture 248" descr="423C4D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84438" y="2133600"/>
            <a:ext cx="1079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7" name="Picture 249" descr="C07D43B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95738" y="2133600"/>
            <a:ext cx="11525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8" name="Picture 250" descr="4BEA2825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435600" y="2133600"/>
            <a:ext cx="12969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59" name="Picture 251" descr="C26FC06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48488" y="2133600"/>
            <a:ext cx="1152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0" name="Picture 252" descr="C2FB304F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042988" y="2997200"/>
            <a:ext cx="1081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1" name="Picture 253" descr="5F33327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2" cstate="print"/>
          <a:srcRect l="1244" t="32018"/>
          <a:stretch>
            <a:fillRect/>
          </a:stretch>
        </p:blipFill>
        <p:spPr bwMode="auto">
          <a:xfrm>
            <a:off x="4067175" y="2997200"/>
            <a:ext cx="6302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2" name="Picture 254" descr="5F33327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3" cstate="print"/>
          <a:srcRect l="22388" b="74330"/>
          <a:stretch>
            <a:fillRect/>
          </a:stretch>
        </p:blipFill>
        <p:spPr bwMode="auto">
          <a:xfrm>
            <a:off x="4643438" y="2997200"/>
            <a:ext cx="5683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3" name="Picture 255" descr="127FC7E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555875" y="2997200"/>
            <a:ext cx="11525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4" name="Picture 256" descr="29B99240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580063" y="2997200"/>
            <a:ext cx="10080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5" name="Picture 257" descr="56F1ED4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948488" y="2997200"/>
            <a:ext cx="1279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6" name="Picture 258" descr="B3B7EE04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/>
          <a:srcRect l="36267" b="74931"/>
          <a:stretch>
            <a:fillRect/>
          </a:stretch>
        </p:blipFill>
        <p:spPr bwMode="auto">
          <a:xfrm>
            <a:off x="1763713" y="3860800"/>
            <a:ext cx="450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7" name="Picture 259" descr="B3B7EE04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40" cstate="print"/>
          <a:srcRect t="31267"/>
          <a:stretch>
            <a:fillRect/>
          </a:stretch>
        </p:blipFill>
        <p:spPr bwMode="auto">
          <a:xfrm>
            <a:off x="1042988" y="3860800"/>
            <a:ext cx="5953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8" name="Picture 260" descr="A790AE35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41" cstate="print"/>
          <a:srcRect l="12466" t="36102"/>
          <a:stretch>
            <a:fillRect/>
          </a:stretch>
        </p:blipFill>
        <p:spPr bwMode="auto">
          <a:xfrm>
            <a:off x="2484438" y="3860800"/>
            <a:ext cx="639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69" name="Picture 261" descr="A790AE35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/>
          <a:srcRect b="71086"/>
          <a:stretch>
            <a:fillRect/>
          </a:stretch>
        </p:blipFill>
        <p:spPr bwMode="auto">
          <a:xfrm>
            <a:off x="3059113" y="3860800"/>
            <a:ext cx="7207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1" name="Picture 263" descr="FA29F24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924300" y="3860800"/>
            <a:ext cx="12239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2" name="Picture 264" descr="9F3A6F78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580063" y="3860800"/>
            <a:ext cx="10175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3" name="Picture 265" descr="144A61F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019925" y="3860800"/>
            <a:ext cx="1152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4" name="Picture 266" descr="41197919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971550" y="4797425"/>
            <a:ext cx="11525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5" name="Picture 267" descr="47FC1C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555875" y="4797425"/>
            <a:ext cx="1079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6" name="Picture 268" descr="C01EF375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/>
          <a:srcRect l="4723" t="47701" r="66632" b="10645"/>
          <a:stretch>
            <a:fillRect/>
          </a:stretch>
        </p:blipFill>
        <p:spPr bwMode="auto">
          <a:xfrm>
            <a:off x="4211638" y="4941888"/>
            <a:ext cx="49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7" name="Picture 269" descr="C01EF375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 cstate="print"/>
          <a:srcRect l="52361" b="58345"/>
          <a:stretch>
            <a:fillRect/>
          </a:stretch>
        </p:blipFill>
        <p:spPr bwMode="auto">
          <a:xfrm>
            <a:off x="7667625" y="4797425"/>
            <a:ext cx="5778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8" name="Picture 270" descr="C01EF375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3" cstate="print"/>
          <a:srcRect l="-11124" t="6044" r="66632" b="58214"/>
          <a:stretch>
            <a:fillRect/>
          </a:stretch>
        </p:blipFill>
        <p:spPr bwMode="auto">
          <a:xfrm>
            <a:off x="4643438" y="4797425"/>
            <a:ext cx="577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79" name="Picture 271" descr="C01EF375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4" cstate="print"/>
          <a:srcRect l="52361" t="53613" b="10645"/>
          <a:stretch>
            <a:fillRect/>
          </a:stretch>
        </p:blipFill>
        <p:spPr bwMode="auto">
          <a:xfrm>
            <a:off x="6877050" y="5013325"/>
            <a:ext cx="7921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3" name="Picture 275" descr="3BEE638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042988" y="5661025"/>
            <a:ext cx="10080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4" name="Picture 276" descr="990138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484438" y="5661025"/>
            <a:ext cx="1220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5" name="Picture 277" descr="DDE7538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995738" y="5661025"/>
            <a:ext cx="11525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6" name="Picture 278" descr="DCEFE5F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59" cstate="print"/>
          <a:srcRect l="58624" t="58272" r="-1414"/>
          <a:stretch>
            <a:fillRect/>
          </a:stretch>
        </p:blipFill>
        <p:spPr bwMode="auto">
          <a:xfrm>
            <a:off x="5651500" y="5084763"/>
            <a:ext cx="6492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7" name="Picture 279" descr="DCEFE5F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60" cstate="print"/>
          <a:srcRect l="58624" b="49817"/>
          <a:stretch>
            <a:fillRect/>
          </a:stretch>
        </p:blipFill>
        <p:spPr bwMode="auto">
          <a:xfrm>
            <a:off x="6084888" y="4797425"/>
            <a:ext cx="5572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488" name="Picture 280" descr="DCFFFAF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2555875" y="1268413"/>
            <a:ext cx="10080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489" name="AutoShape 2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5963" y="5734050"/>
            <a:ext cx="719137" cy="647700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490" name="AutoShape 28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164388" y="5734050"/>
            <a:ext cx="647700" cy="647700"/>
          </a:xfrm>
          <a:prstGeom prst="actionButtonEnd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9DFA0E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0"/>
            <a:ext cx="361315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425" y="5445125"/>
            <a:ext cx="504825" cy="504825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4678" y="5445125"/>
            <a:ext cx="504825" cy="504825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B/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9DFA0E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627" r="42223" b="17883"/>
          <a:stretch>
            <a:fillRect/>
          </a:stretch>
        </p:blipFill>
        <p:spPr bwMode="auto">
          <a:xfrm>
            <a:off x="2339975" y="476250"/>
            <a:ext cx="36036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995738" y="16287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11188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11188" y="44370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11188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11188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749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175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573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45717 C -0.25226 -0.46458 -0.24861 -0.47176 -0.24305 -0.47778 C -0.2375 -0.48379 -0.22986 -0.48889 -0.22239 -0.49305 C -0.21493 -0.49722 -0.20712 -0.50046 -0.19809 -0.50324 C -0.18906 -0.50602 -0.17691 -0.50995 -0.16857 -0.51018 C -0.16024 -0.51041 -0.15469 -0.50741 -0.14809 -0.50509 C -0.14149 -0.50278 -0.13524 -0.50139 -0.12882 -0.49653 C -0.12239 -0.49166 -0.11458 -0.48241 -0.10972 -0.47592 C -0.10486 -0.46944 -0.1026 -0.46366 -0.09948 -0.45717 C -0.09635 -0.45069 -0.09288 -0.4456 -0.09045 -0.43657 C -0.08802 -0.42754 -0.08542 -0.41458 -0.08524 -0.40254 C -0.08507 -0.39051 -0.08663 -0.37731 -0.08906 -0.36481 C -0.09149 -0.35231 -0.09392 -0.34004 -0.09948 -0.32731 C -0.10503 -0.31458 -0.11337 -0.29884 -0.12239 -0.28796 C -0.13142 -0.27708 -0.14288 -0.26875 -0.1533 -0.2625 C -0.16371 -0.25625 -0.17587 -0.25208 -0.18524 -0.24861 C -0.19462 -0.24514 -0.19965 -0.24305 -0.20972 -0.2419 C -0.21979 -0.24074 -0.24462 -0.24236 -0.24548 -0.2419 C -0.24635 -0.24143 -0.22378 -0.24097 -0.21476 -0.23842 C -0.20573 -0.23588 -0.19896 -0.23264 -0.19167 -0.22639 C -0.18437 -0.22014 -0.1776 -0.21065 -0.17118 -0.20069 C -0.16476 -0.19074 -0.15816 -0.17986 -0.1533 -0.16666 C -0.14844 -0.15347 -0.14288 -0.13912 -0.14167 -0.12222 C -0.14045 -0.10532 -0.14357 -0.08287 -0.14548 -0.06574 C -0.14739 -0.04861 -0.15017 -0.03518 -0.1533 -0.01991 C -0.15642 -0.00509 -0.16111 0.01296 -0.16476 0.02477 C -0.1684 0.03588 -0.16962 0.03704 -0.175 0.04838 C -0.18038 0.06042 -0.18941 0.08125 -0.19687 0.09491 C -0.20434 0.1081 -0.2118 0.11945 -0.21996 0.13033 C -0.22812 0.14144 -0.23715 0.15232 -0.24548 0.16158 C -0.25382 0.17037 -0.26198 0.17732 -0.26996 0.18334 C -0.27795 0.18982 -0.28542 0.19491 -0.29305 0.19931 C -0.30069 0.20301 -0.30885 0.20741 -0.31614 0.20903 C -0.32344 0.21065 -0.32917 0.21019 -0.33663 0.20903 C -0.3441 0.2081 -0.3526 0.20695 -0.36094 0.20417 C -0.36927 0.20139 -0.38003 0.19699 -0.38663 0.19213 C -0.39323 0.18727 -0.39514 0.18218 -0.40069 0.17477 C -0.40625 0.16759 -0.4151 0.15718 -0.41996 0.14954 C -0.42482 0.14144 -0.4276 0.1331 -0.43021 0.12709 C -0.43281 0.12176 -0.43403 0.11829 -0.43524 0.11505 " pathEditMode="relative" rAng="0" ptsTypes="aaaaaaaaaaaaaaaaaaaaaaaaaaaaaaaaaaaaaaaa">
                                      <p:cBhvr>
                                        <p:cTn id="10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9DFA0E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22" t="63490"/>
          <a:stretch>
            <a:fillRect/>
          </a:stretch>
        </p:blipFill>
        <p:spPr bwMode="auto">
          <a:xfrm>
            <a:off x="2843213" y="260350"/>
            <a:ext cx="2809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419475" y="62071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68313" y="2603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611188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84213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6842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4" name="Picture 6" descr="karanda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15419" flipV="1">
            <a:off x="6372225" y="4652963"/>
            <a:ext cx="1944688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6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61481 C -0.30868 -0.61968 -0.30642 -0.62454 -0.30069 -0.63194 C -0.29496 -0.63935 -0.28298 -0.65231 -0.27638 -0.65926 C -0.26979 -0.6662 -0.26684 -0.66875 -0.26093 -0.67292 C -0.25503 -0.67708 -0.24739 -0.68194 -0.24045 -0.68472 C -0.2335 -0.6875 -0.22569 -0.68935 -0.21857 -0.69005 C -0.21145 -0.69074 -0.20451 -0.69028 -0.19809 -0.68819 C -0.19166 -0.68611 -0.18541 -0.68403 -0.1802 -0.67801 C -0.175 -0.67199 -0.16996 -0.66088 -0.16736 -0.65231 C -0.16475 -0.64375 -0.16423 -0.63681 -0.16475 -0.62662 C -0.16527 -0.61644 -0.16649 -0.60347 -0.16996 -0.59074 C -0.17343 -0.57801 -0.17899 -0.56065 -0.18524 -0.54977 C -0.19149 -0.53889 -0.19982 -0.5331 -0.20711 -0.52593 C -0.2144 -0.51875 -0.22048 -0.51296 -0.22881 -0.50694 C -0.23715 -0.50093 -0.24774 -0.49375 -0.25711 -0.49005 C -0.26649 -0.48634 -0.27847 -0.48611 -0.28524 -0.48472 C -0.29201 -0.48333 -0.29722 -0.48194 -0.29809 -0.48148 C -0.29895 -0.48102 -0.29496 -0.48171 -0.29045 -0.48148 C -0.28593 -0.48125 -0.27777 -0.48171 -0.27118 -0.47963 C -0.26458 -0.47755 -0.25642 -0.47407 -0.25069 -0.46944 C -0.24496 -0.46481 -0.24027 -0.45949 -0.23663 -0.45231 C -0.23298 -0.44514 -0.2302 -0.43611 -0.22881 -0.42662 C -0.22743 -0.41713 -0.22864 -0.40787 -0.22881 -0.39583 C -0.22899 -0.3838 -0.22829 -0.36852 -0.2302 -0.35486 C -0.23211 -0.3412 -0.23541 -0.32986 -0.24045 -0.31389 C -0.24548 -0.29792 -0.25347 -0.27639 -0.26093 -0.25926 C -0.2684 -0.24213 -0.27621 -0.22593 -0.28524 -0.21134 C -0.29427 -0.19676 -0.30572 -0.1831 -0.31475 -0.17199 C -0.32378 -0.16088 -0.33246 -0.15093 -0.33923 -0.14468 C -0.346 -0.13843 -0.35121 -0.13588 -0.3559 -0.13449 C -0.36059 -0.1331 -0.36458 -0.13426 -0.36736 -0.13611 C -0.37013 -0.13796 -0.3717 -0.14097 -0.37256 -0.1463 C -0.37343 -0.15162 -0.3743 -0.1588 -0.37256 -0.16852 C -0.37083 -0.17824 -0.36666 -0.19236 -0.36215 -0.2044 C -0.35763 -0.21644 -0.35225 -0.22708 -0.34548 -0.24028 C -0.33871 -0.25347 -0.32951 -0.26991 -0.32118 -0.2831 C -0.31284 -0.29653 -0.30486 -0.30671 -0.29548 -0.31898 C -0.28611 -0.33148 -0.27534 -0.34514 -0.26475 -0.35694 C -0.25416 -0.36852 -0.24375 -0.37708 -0.23142 -0.38912 C -0.21909 -0.40116 -0.20208 -0.41829 -0.19045 -0.42847 C -0.17881 -0.43866 -0.17204 -0.44282 -0.16215 -0.45069 C -0.15225 -0.45856 -0.13663 -0.47245 -0.13142 -0.47639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6"/>
          <p:cNvSpPr>
            <a:spLocks noChangeArrowheads="1"/>
          </p:cNvSpPr>
          <p:nvPr/>
        </p:nvSpPr>
        <p:spPr bwMode="auto">
          <a:xfrm>
            <a:off x="285750" y="214313"/>
            <a:ext cx="157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Списывание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88" y="1500174"/>
            <a:ext cx="8572500" cy="3857639"/>
          </a:xfrm>
        </p:spPr>
      </p:pic>
      <p:pic>
        <p:nvPicPr>
          <p:cNvPr id="77828" name="Picture 4" descr="D:\презентации\Азбука здоровья 2\Картинки\mouse_scrol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8072438" y="6858000"/>
            <a:ext cx="1071562" cy="2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1101</TotalTime>
  <Words>819</Words>
  <Application>Microsoft Office PowerPoint</Application>
  <PresentationFormat>Экран (4:3)</PresentationFormat>
  <Paragraphs>287</Paragraphs>
  <Slides>39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pril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осиʹна</vt:lpstr>
      <vt:lpstr>осиʹна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ЗАРЯДКА ДЛЯ УМА</vt:lpstr>
      <vt:lpstr>Что нужно сделать, чтобы определить склонение имён существительных?</vt:lpstr>
      <vt:lpstr>Работа по учебнику</vt:lpstr>
      <vt:lpstr>Презентация PowerPoint</vt:lpstr>
      <vt:lpstr>Прочитайте  пословицы, вставляя пропущенные слова.</vt:lpstr>
      <vt:lpstr>Презентация PowerPoint</vt:lpstr>
      <vt:lpstr>Итак, для того, чтобы определить склонение имени существительного, надо определить его род. Затем выделить окончание существительного в именительном падеже единственного числа. По роду и по окончанию определить склонение.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УРОК  ОКОНЧЕН</vt:lpstr>
      <vt:lpstr>Используемые интернет-ресурсы:  http://900igr.net/datas/schjot/10-Vesjolyj-schjot.files/0012-012-5.jpg - цифра пять  http://cf17.hc.ru/~area7ru/metodic-material.php?1833 – текст к слайдам    http://nsportal.ru/nachalnaya-shkola/russkii-yazyk/urok-russkogo-yazyka-4-klass-tema-tri-skloneniya-imeni - физминутка 1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4 класс</dc:title>
  <dc:creator>Natalya</dc:creator>
  <cp:lastModifiedBy>11</cp:lastModifiedBy>
  <cp:revision>104</cp:revision>
  <cp:lastPrinted>1601-01-01T00:00:00Z</cp:lastPrinted>
  <dcterms:created xsi:type="dcterms:W3CDTF">2014-02-09T12:33:06Z</dcterms:created>
  <dcterms:modified xsi:type="dcterms:W3CDTF">2015-01-30T13:05:04Z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