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4" r:id="rId2"/>
    <p:sldId id="281" r:id="rId3"/>
    <p:sldId id="282" r:id="rId4"/>
    <p:sldId id="293" r:id="rId5"/>
    <p:sldId id="294" r:id="rId6"/>
    <p:sldId id="265" r:id="rId7"/>
    <p:sldId id="292" r:id="rId8"/>
    <p:sldId id="259" r:id="rId9"/>
    <p:sldId id="266" r:id="rId10"/>
    <p:sldId id="296" r:id="rId11"/>
    <p:sldId id="297" r:id="rId12"/>
    <p:sldId id="272" r:id="rId13"/>
    <p:sldId id="286" r:id="rId14"/>
    <p:sldId id="298" r:id="rId15"/>
    <p:sldId id="299" r:id="rId16"/>
    <p:sldId id="302" r:id="rId17"/>
    <p:sldId id="303" r:id="rId18"/>
    <p:sldId id="304" r:id="rId19"/>
    <p:sldId id="305" r:id="rId20"/>
    <p:sldId id="300" r:id="rId21"/>
    <p:sldId id="301" r:id="rId22"/>
    <p:sldId id="273" r:id="rId23"/>
    <p:sldId id="274" r:id="rId24"/>
    <p:sldId id="275" r:id="rId25"/>
    <p:sldId id="29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CFF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011" autoAdjust="0"/>
  </p:normalViewPr>
  <p:slideViewPr>
    <p:cSldViewPr>
      <p:cViewPr varScale="1">
        <p:scale>
          <a:sx n="88" d="100"/>
          <a:sy n="88" d="100"/>
        </p:scale>
        <p:origin x="-108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8C71C-15D4-41E0-8A19-4B411603C151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91FE5-6BF4-428A-840B-9959E26ADF1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291FE5-6BF4-428A-840B-9959E26ADF1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F5923-8F1A-4C76-9358-7C193D0E14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0F10F-9FAC-4B06-9842-BFABCDAF26E2}" type="datetimeFigureOut">
              <a:rPr lang="ru-RU" smtClean="0"/>
              <a:pPr/>
              <a:t>12.11.2013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03C51-DA23-412E-98D1-0AA6C7A313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260648"/>
            <a:ext cx="0" cy="6413202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540552" y="3717032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6000" b="1" dirty="0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 flipH="1">
            <a:off x="7020272" y="260648"/>
            <a:ext cx="72008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 flipH="1">
            <a:off x="3475038" y="260647"/>
            <a:ext cx="16842" cy="639891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 flipH="1">
            <a:off x="3124200" y="260648"/>
            <a:ext cx="7640" cy="63687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 flipH="1">
            <a:off x="2759074" y="260648"/>
            <a:ext cx="12726" cy="63687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7" y="260647"/>
            <a:ext cx="45442" cy="635287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59632" y="260647"/>
            <a:ext cx="35768" cy="638462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39552" y="260647"/>
            <a:ext cx="54173" cy="639891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99592" y="836712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7030A0"/>
                </a:solidFill>
              </a:rPr>
              <a:t>Геометрический смысл производной</a:t>
            </a:r>
            <a:endParaRPr lang="ru-RU" sz="6000" b="1" dirty="0">
              <a:solidFill>
                <a:srgbClr val="7030A0"/>
              </a:solidFill>
            </a:endParaRPr>
          </a:p>
        </p:txBody>
      </p:sp>
      <p:sp>
        <p:nvSpPr>
          <p:cNvPr id="51" name="Полилиния 50"/>
          <p:cNvSpPr/>
          <p:nvPr/>
        </p:nvSpPr>
        <p:spPr>
          <a:xfrm>
            <a:off x="4499992" y="2996952"/>
            <a:ext cx="3960440" cy="3384376"/>
          </a:xfrm>
          <a:custGeom>
            <a:avLst/>
            <a:gdLst>
              <a:gd name="connsiteX0" fmla="*/ 0 w 3123028"/>
              <a:gd name="connsiteY0" fmla="*/ 2855742 h 2855742"/>
              <a:gd name="connsiteX1" fmla="*/ 1012874 w 3123028"/>
              <a:gd name="connsiteY1" fmla="*/ 928468 h 2855742"/>
              <a:gd name="connsiteX2" fmla="*/ 2152357 w 3123028"/>
              <a:gd name="connsiteY2" fmla="*/ 2574388 h 2855742"/>
              <a:gd name="connsiteX3" fmla="*/ 3123028 w 3123028"/>
              <a:gd name="connsiteY3" fmla="*/ 0 h 2855742"/>
              <a:gd name="connsiteX4" fmla="*/ 3123028 w 3123028"/>
              <a:gd name="connsiteY4" fmla="*/ 0 h 285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3028" h="2855742">
                <a:moveTo>
                  <a:pt x="0" y="2855742"/>
                </a:moveTo>
                <a:cubicBezTo>
                  <a:pt x="327074" y="1915551"/>
                  <a:pt x="654148" y="975360"/>
                  <a:pt x="1012874" y="928468"/>
                </a:cubicBezTo>
                <a:cubicBezTo>
                  <a:pt x="1371600" y="881576"/>
                  <a:pt x="1800665" y="2729133"/>
                  <a:pt x="2152357" y="2574388"/>
                </a:cubicBezTo>
                <a:cubicBezTo>
                  <a:pt x="2504049" y="2419643"/>
                  <a:pt x="3123028" y="0"/>
                  <a:pt x="3123028" y="0"/>
                </a:cubicBezTo>
                <a:lnTo>
                  <a:pt x="3123028" y="0"/>
                </a:lnTo>
              </a:path>
            </a:pathLst>
          </a:cu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4067944" y="4509120"/>
            <a:ext cx="468052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flipV="1">
            <a:off x="6732240" y="2708920"/>
            <a:ext cx="0" cy="36724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91880" y="2708920"/>
            <a:ext cx="3816424" cy="3168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5508104" y="407707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2483768" y="6093296"/>
            <a:ext cx="640871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3" name="Овал 62"/>
          <p:cNvSpPr/>
          <p:nvPr/>
        </p:nvSpPr>
        <p:spPr>
          <a:xfrm>
            <a:off x="7092280" y="602128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20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Геометрический смысл производной дифференцируемой функции </a:t>
            </a:r>
            <a:r>
              <a:rPr lang="en-US" sz="3200" b="1" i="1" dirty="0" smtClean="0">
                <a:solidFill>
                  <a:srgbClr val="7030A0"/>
                </a:solidFill>
              </a:rPr>
              <a:t>y = f (x)</a:t>
            </a:r>
            <a:endParaRPr lang="ru-RU" sz="3200" b="1" i="1" dirty="0" smtClean="0">
              <a:solidFill>
                <a:srgbClr val="7030A0"/>
              </a:solidFill>
            </a:endParaRP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7767" name="Line 7"/>
          <p:cNvSpPr>
            <a:spLocks noChangeShapeType="1"/>
          </p:cNvSpPr>
          <p:nvPr/>
        </p:nvSpPr>
        <p:spPr bwMode="auto">
          <a:xfrm>
            <a:off x="1116558" y="5589290"/>
            <a:ext cx="7200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768" name="Line 8"/>
          <p:cNvSpPr>
            <a:spLocks noChangeShapeType="1"/>
          </p:cNvSpPr>
          <p:nvPr/>
        </p:nvSpPr>
        <p:spPr bwMode="auto">
          <a:xfrm flipV="1">
            <a:off x="3996283" y="1988840"/>
            <a:ext cx="0" cy="431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3616871" y="1720552"/>
            <a:ext cx="3529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/>
              <a:t>y</a:t>
            </a:r>
            <a:endParaRPr lang="ru-RU" sz="2800" b="1" i="1"/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8028533" y="5589290"/>
            <a:ext cx="349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/>
              <a:t>x</a:t>
            </a:r>
            <a:endParaRPr lang="ru-RU" sz="2800" b="1" i="1"/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3635921" y="5589290"/>
            <a:ext cx="360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/>
              <a:t>0</a:t>
            </a:r>
            <a:endParaRPr lang="ru-RU" sz="2800" b="1" i="1"/>
          </a:p>
        </p:txBody>
      </p:sp>
      <p:sp>
        <p:nvSpPr>
          <p:cNvPr id="117787" name="Freeform 27"/>
          <p:cNvSpPr>
            <a:spLocks/>
          </p:cNvSpPr>
          <p:nvPr/>
        </p:nvSpPr>
        <p:spPr bwMode="auto">
          <a:xfrm>
            <a:off x="1835696" y="1988840"/>
            <a:ext cx="4752975" cy="3240087"/>
          </a:xfrm>
          <a:custGeom>
            <a:avLst/>
            <a:gdLst>
              <a:gd name="T0" fmla="*/ 0 w 1814"/>
              <a:gd name="T1" fmla="*/ 3178047 h 1619"/>
              <a:gd name="T2" fmla="*/ 2138053 w 1814"/>
              <a:gd name="T3" fmla="*/ 3087989 h 1619"/>
              <a:gd name="T4" fmla="*/ 3566042 w 1814"/>
              <a:gd name="T5" fmla="*/ 2269462 h 1619"/>
              <a:gd name="T6" fmla="*/ 4752975 w 1814"/>
              <a:gd name="T7" fmla="*/ 0 h 1619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619"/>
              <a:gd name="T14" fmla="*/ 1814 w 1814"/>
              <a:gd name="T15" fmla="*/ 1619 h 161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619">
                <a:moveTo>
                  <a:pt x="0" y="1588"/>
                </a:moveTo>
                <a:cubicBezTo>
                  <a:pt x="294" y="1603"/>
                  <a:pt x="589" y="1619"/>
                  <a:pt x="816" y="1543"/>
                </a:cubicBezTo>
                <a:cubicBezTo>
                  <a:pt x="1043" y="1467"/>
                  <a:pt x="1195" y="1391"/>
                  <a:pt x="1361" y="1134"/>
                </a:cubicBezTo>
                <a:cubicBezTo>
                  <a:pt x="1527" y="877"/>
                  <a:pt x="1738" y="189"/>
                  <a:pt x="1814" y="0"/>
                </a:cubicBezTo>
              </a:path>
            </a:pathLst>
          </a:custGeom>
          <a:noFill/>
          <a:ln w="57150" cmpd="sng">
            <a:solidFill>
              <a:srgbClr val="CA3208"/>
            </a:solidFill>
            <a:round/>
            <a:headEnd/>
            <a:tailEnd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789" name="Text Box 29"/>
          <p:cNvSpPr txBox="1">
            <a:spLocks noChangeArrowheads="1"/>
          </p:cNvSpPr>
          <p:nvPr/>
        </p:nvSpPr>
        <p:spPr bwMode="auto">
          <a:xfrm>
            <a:off x="1331640" y="4509120"/>
            <a:ext cx="1281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/>
              <a:t>y = f (x)</a:t>
            </a:r>
            <a:endParaRPr lang="ru-RU" sz="2800" b="1" i="1" dirty="0"/>
          </a:p>
        </p:txBody>
      </p:sp>
      <p:sp>
        <p:nvSpPr>
          <p:cNvPr id="117790" name="Oval 30"/>
          <p:cNvSpPr>
            <a:spLocks noChangeArrowheads="1"/>
          </p:cNvSpPr>
          <p:nvPr/>
        </p:nvSpPr>
        <p:spPr bwMode="auto">
          <a:xfrm>
            <a:off x="4643983" y="4797127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791" name="Oval 31"/>
          <p:cNvSpPr>
            <a:spLocks noChangeArrowheads="1"/>
          </p:cNvSpPr>
          <p:nvPr/>
        </p:nvSpPr>
        <p:spPr bwMode="auto">
          <a:xfrm>
            <a:off x="6083846" y="2923877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799" name="Line 39"/>
          <p:cNvSpPr>
            <a:spLocks noChangeShapeType="1"/>
          </p:cNvSpPr>
          <p:nvPr/>
        </p:nvSpPr>
        <p:spPr bwMode="auto">
          <a:xfrm flipV="1">
            <a:off x="6156871" y="2923877"/>
            <a:ext cx="0" cy="2665413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800" name="Line 40"/>
          <p:cNvSpPr>
            <a:spLocks noChangeShapeType="1"/>
          </p:cNvSpPr>
          <p:nvPr/>
        </p:nvSpPr>
        <p:spPr bwMode="auto">
          <a:xfrm flipH="1">
            <a:off x="3996283" y="2923877"/>
            <a:ext cx="20875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801" name="Line 41"/>
          <p:cNvSpPr>
            <a:spLocks noChangeShapeType="1"/>
          </p:cNvSpPr>
          <p:nvPr/>
        </p:nvSpPr>
        <p:spPr bwMode="auto">
          <a:xfrm flipV="1">
            <a:off x="4717008" y="4797127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802" name="Line 42"/>
          <p:cNvSpPr>
            <a:spLocks noChangeShapeType="1"/>
          </p:cNvSpPr>
          <p:nvPr/>
        </p:nvSpPr>
        <p:spPr bwMode="auto">
          <a:xfrm flipH="1">
            <a:off x="3996283" y="4797127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/>
          </a:p>
        </p:txBody>
      </p:sp>
      <p:sp>
        <p:nvSpPr>
          <p:cNvPr id="117804" name="Rectangle 44"/>
          <p:cNvSpPr>
            <a:spLocks noChangeArrowheads="1"/>
          </p:cNvSpPr>
          <p:nvPr/>
        </p:nvSpPr>
        <p:spPr bwMode="auto">
          <a:xfrm>
            <a:off x="4572546" y="5438012"/>
            <a:ext cx="5533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i="1">
                <a:cs typeface="Times New Roman" pitchFamily="18" charset="0"/>
              </a:rPr>
              <a:t>x</a:t>
            </a:r>
            <a:r>
              <a:rPr lang="en-US" sz="2800" b="1" i="1" baseline="-30000">
                <a:cs typeface="Times New Roman" pitchFamily="18" charset="0"/>
              </a:rPr>
              <a:t>0</a:t>
            </a:r>
            <a:r>
              <a:rPr lang="ru-RU" sz="2800"/>
              <a:t> </a:t>
            </a:r>
          </a:p>
        </p:txBody>
      </p:sp>
      <p:sp>
        <p:nvSpPr>
          <p:cNvPr id="117806" name="Text Box 46"/>
          <p:cNvSpPr txBox="1">
            <a:spLocks noChangeArrowheads="1"/>
          </p:cNvSpPr>
          <p:nvPr/>
        </p:nvSpPr>
        <p:spPr bwMode="auto">
          <a:xfrm>
            <a:off x="5867946" y="5516265"/>
            <a:ext cx="9220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sz="2800" b="1" i="1" baseline="-3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+h</a:t>
            </a:r>
            <a:r>
              <a:rPr lang="ru-RU" sz="2800" b="1"/>
              <a:t> </a:t>
            </a:r>
          </a:p>
        </p:txBody>
      </p:sp>
      <p:sp>
        <p:nvSpPr>
          <p:cNvPr id="117807" name="Text Box 47"/>
          <p:cNvSpPr txBox="1">
            <a:spLocks noChangeArrowheads="1"/>
          </p:cNvSpPr>
          <p:nvPr/>
        </p:nvSpPr>
        <p:spPr bwMode="auto">
          <a:xfrm>
            <a:off x="3060179" y="4508822"/>
            <a:ext cx="10278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2800" b="1" i="1" baseline="-3000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2800"/>
              <a:t> </a:t>
            </a:r>
            <a:endParaRPr lang="ru-RU" sz="2800"/>
          </a:p>
        </p:txBody>
      </p:sp>
      <p:sp>
        <p:nvSpPr>
          <p:cNvPr id="117808" name="Text Box 48"/>
          <p:cNvSpPr txBox="1">
            <a:spLocks noChangeArrowheads="1"/>
          </p:cNvSpPr>
          <p:nvPr/>
        </p:nvSpPr>
        <p:spPr bwMode="auto">
          <a:xfrm>
            <a:off x="2627784" y="2708920"/>
            <a:ext cx="13420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2800" b="1" i="1" baseline="-30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+h)</a:t>
            </a:r>
            <a:r>
              <a:rPr lang="en-US" sz="2800" dirty="0"/>
              <a:t> </a:t>
            </a:r>
            <a:endParaRPr lang="ru-RU" sz="2800" dirty="0"/>
          </a:p>
        </p:txBody>
      </p:sp>
      <p:sp>
        <p:nvSpPr>
          <p:cNvPr id="117809" name="Text Box 49"/>
          <p:cNvSpPr txBox="1">
            <a:spLocks noChangeArrowheads="1"/>
          </p:cNvSpPr>
          <p:nvPr/>
        </p:nvSpPr>
        <p:spPr bwMode="auto">
          <a:xfrm>
            <a:off x="5652120" y="2348880"/>
            <a:ext cx="4988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/>
              <a:t>M</a:t>
            </a:r>
            <a:endParaRPr lang="ru-RU" sz="2800" b="1" i="1" dirty="0"/>
          </a:p>
        </p:txBody>
      </p:sp>
      <p:sp>
        <p:nvSpPr>
          <p:cNvPr id="117810" name="Text Box 50"/>
          <p:cNvSpPr txBox="1">
            <a:spLocks noChangeArrowheads="1"/>
          </p:cNvSpPr>
          <p:nvPr/>
        </p:nvSpPr>
        <p:spPr bwMode="auto">
          <a:xfrm>
            <a:off x="4427984" y="4149080"/>
            <a:ext cx="360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/>
              <a:t>A</a:t>
            </a:r>
            <a:endParaRPr lang="ru-RU" sz="2800" b="1" i="1" dirty="0"/>
          </a:p>
        </p:txBody>
      </p:sp>
      <p:sp>
        <p:nvSpPr>
          <p:cNvPr id="117820" name="AutoShape 60"/>
          <p:cNvSpPr>
            <a:spLocks/>
          </p:cNvSpPr>
          <p:nvPr/>
        </p:nvSpPr>
        <p:spPr bwMode="auto">
          <a:xfrm rot="5400000">
            <a:off x="5292749" y="4725169"/>
            <a:ext cx="288380" cy="1439863"/>
          </a:xfrm>
          <a:prstGeom prst="leftBrace">
            <a:avLst>
              <a:gd name="adj1" fmla="val 8305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821" name="Text Box 61"/>
          <p:cNvSpPr txBox="1">
            <a:spLocks noChangeArrowheads="1"/>
          </p:cNvSpPr>
          <p:nvPr/>
        </p:nvSpPr>
        <p:spPr bwMode="auto">
          <a:xfrm>
            <a:off x="5278802" y="4868862"/>
            <a:ext cx="37382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i="1" dirty="0"/>
              <a:t>h</a:t>
            </a:r>
            <a:endParaRPr lang="ru-RU" sz="2800" b="1" i="1" dirty="0"/>
          </a:p>
        </p:txBody>
      </p:sp>
      <p:sp>
        <p:nvSpPr>
          <p:cNvPr id="117822" name="Line 62"/>
          <p:cNvSpPr>
            <a:spLocks noChangeShapeType="1"/>
          </p:cNvSpPr>
          <p:nvPr/>
        </p:nvSpPr>
        <p:spPr bwMode="auto">
          <a:xfrm flipH="1">
            <a:off x="2772321" y="3357265"/>
            <a:ext cx="4824412" cy="2519362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826" name="Freeform 66"/>
          <p:cNvSpPr>
            <a:spLocks/>
          </p:cNvSpPr>
          <p:nvPr/>
        </p:nvSpPr>
        <p:spPr bwMode="auto">
          <a:xfrm>
            <a:off x="3635921" y="5444827"/>
            <a:ext cx="144462" cy="144463"/>
          </a:xfrm>
          <a:custGeom>
            <a:avLst/>
            <a:gdLst>
              <a:gd name="T0" fmla="*/ 125015 w 52"/>
              <a:gd name="T1" fmla="*/ 144463 h 136"/>
              <a:gd name="T2" fmla="*/ 125015 w 52"/>
              <a:gd name="T3" fmla="*/ 47800 h 136"/>
              <a:gd name="T4" fmla="*/ 0 w 52"/>
              <a:gd name="T5" fmla="*/ 0 h 136"/>
              <a:gd name="T6" fmla="*/ 0 60000 65536"/>
              <a:gd name="T7" fmla="*/ 0 60000 65536"/>
              <a:gd name="T8" fmla="*/ 0 60000 65536"/>
              <a:gd name="T9" fmla="*/ 0 w 52"/>
              <a:gd name="T10" fmla="*/ 0 h 136"/>
              <a:gd name="T11" fmla="*/ 52 w 52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" h="136">
                <a:moveTo>
                  <a:pt x="45" y="136"/>
                </a:moveTo>
                <a:cubicBezTo>
                  <a:pt x="48" y="102"/>
                  <a:pt x="52" y="68"/>
                  <a:pt x="45" y="45"/>
                </a:cubicBezTo>
                <a:cubicBezTo>
                  <a:pt x="38" y="22"/>
                  <a:pt x="19" y="11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828" name="Text Box 68"/>
          <p:cNvSpPr txBox="1">
            <a:spLocks noChangeArrowheads="1"/>
          </p:cNvSpPr>
          <p:nvPr/>
        </p:nvSpPr>
        <p:spPr bwMode="auto">
          <a:xfrm>
            <a:off x="3923928" y="5085184"/>
            <a:ext cx="39466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 i="1" dirty="0" err="1"/>
              <a:t>α</a:t>
            </a:r>
            <a:endParaRPr lang="ru-RU" sz="2800" b="1" i="1" dirty="0"/>
          </a:p>
        </p:txBody>
      </p:sp>
      <p:sp>
        <p:nvSpPr>
          <p:cNvPr id="117847" name="Freeform 87"/>
          <p:cNvSpPr>
            <a:spLocks/>
          </p:cNvSpPr>
          <p:nvPr/>
        </p:nvSpPr>
        <p:spPr bwMode="auto">
          <a:xfrm>
            <a:off x="5148808" y="4652665"/>
            <a:ext cx="85725" cy="144462"/>
          </a:xfrm>
          <a:custGeom>
            <a:avLst/>
            <a:gdLst>
              <a:gd name="T0" fmla="*/ 73025 w 54"/>
              <a:gd name="T1" fmla="*/ 144462 h 136"/>
              <a:gd name="T2" fmla="*/ 73025 w 54"/>
              <a:gd name="T3" fmla="*/ 47800 h 136"/>
              <a:gd name="T4" fmla="*/ 0 w 54"/>
              <a:gd name="T5" fmla="*/ 0 h 136"/>
              <a:gd name="T6" fmla="*/ 0 60000 65536"/>
              <a:gd name="T7" fmla="*/ 0 60000 65536"/>
              <a:gd name="T8" fmla="*/ 0 60000 65536"/>
              <a:gd name="T9" fmla="*/ 0 w 54"/>
              <a:gd name="T10" fmla="*/ 0 h 136"/>
              <a:gd name="T11" fmla="*/ 54 w 54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" h="136">
                <a:moveTo>
                  <a:pt x="46" y="136"/>
                </a:moveTo>
                <a:cubicBezTo>
                  <a:pt x="50" y="102"/>
                  <a:pt x="54" y="68"/>
                  <a:pt x="46" y="45"/>
                </a:cubicBezTo>
                <a:cubicBezTo>
                  <a:pt x="38" y="22"/>
                  <a:pt x="8" y="7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849" name="Text Box 89"/>
          <p:cNvSpPr txBox="1">
            <a:spLocks noChangeArrowheads="1"/>
          </p:cNvSpPr>
          <p:nvPr/>
        </p:nvSpPr>
        <p:spPr bwMode="auto">
          <a:xfrm>
            <a:off x="5436443" y="4364806"/>
            <a:ext cx="28892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 dirty="0" err="1"/>
              <a:t>α</a:t>
            </a:r>
            <a:endParaRPr lang="ru-RU" sz="2800" b="1" i="1" dirty="0"/>
          </a:p>
        </p:txBody>
      </p:sp>
      <p:sp>
        <p:nvSpPr>
          <p:cNvPr id="117850" name="Text Box 90"/>
          <p:cNvSpPr txBox="1">
            <a:spLocks noChangeArrowheads="1"/>
          </p:cNvSpPr>
          <p:nvPr/>
        </p:nvSpPr>
        <p:spPr bwMode="auto">
          <a:xfrm>
            <a:off x="3059832" y="5733256"/>
            <a:ext cx="386644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i="1"/>
              <a:t>B</a:t>
            </a:r>
            <a:endParaRPr lang="ru-RU" sz="2800" b="1" i="1"/>
          </a:p>
        </p:txBody>
      </p:sp>
      <p:sp>
        <p:nvSpPr>
          <p:cNvPr id="117852" name="Line 92"/>
          <p:cNvSpPr>
            <a:spLocks noChangeShapeType="1"/>
          </p:cNvSpPr>
          <p:nvPr/>
        </p:nvSpPr>
        <p:spPr bwMode="auto">
          <a:xfrm>
            <a:off x="4717008" y="4797127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 sz="2800"/>
          </a:p>
        </p:txBody>
      </p:sp>
      <p:sp>
        <p:nvSpPr>
          <p:cNvPr id="117853" name="Text Box 93"/>
          <p:cNvSpPr txBox="1">
            <a:spLocks noChangeArrowheads="1"/>
          </p:cNvSpPr>
          <p:nvPr/>
        </p:nvSpPr>
        <p:spPr bwMode="auto">
          <a:xfrm>
            <a:off x="6209258" y="4528840"/>
            <a:ext cx="370614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/>
              <a:t>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684510" y="5589290"/>
            <a:ext cx="7200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20" name="Line 5"/>
          <p:cNvSpPr>
            <a:spLocks noChangeShapeType="1"/>
          </p:cNvSpPr>
          <p:nvPr/>
        </p:nvSpPr>
        <p:spPr bwMode="auto">
          <a:xfrm flipV="1">
            <a:off x="3564235" y="1268115"/>
            <a:ext cx="0" cy="50403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3779912" y="1196752"/>
            <a:ext cx="3529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/>
              <a:t>y</a:t>
            </a:r>
            <a:endParaRPr lang="ru-RU" sz="2800" b="1" i="1"/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7596485" y="5589290"/>
            <a:ext cx="349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/>
              <a:t>x</a:t>
            </a:r>
            <a:endParaRPr lang="ru-RU" sz="2800" b="1" i="1"/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3491880" y="5517232"/>
            <a:ext cx="360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/>
              <a:t>0</a:t>
            </a:r>
            <a:endParaRPr lang="ru-RU" sz="2800" b="1" i="1" dirty="0"/>
          </a:p>
        </p:txBody>
      </p:sp>
      <p:sp>
        <p:nvSpPr>
          <p:cNvPr id="9224" name="Freeform 9"/>
          <p:cNvSpPr>
            <a:spLocks/>
          </p:cNvSpPr>
          <p:nvPr/>
        </p:nvSpPr>
        <p:spPr bwMode="auto">
          <a:xfrm>
            <a:off x="1403648" y="1988840"/>
            <a:ext cx="4752975" cy="3240087"/>
          </a:xfrm>
          <a:custGeom>
            <a:avLst/>
            <a:gdLst>
              <a:gd name="T0" fmla="*/ 0 w 1814"/>
              <a:gd name="T1" fmla="*/ 3178047 h 1619"/>
              <a:gd name="T2" fmla="*/ 2138053 w 1814"/>
              <a:gd name="T3" fmla="*/ 3087989 h 1619"/>
              <a:gd name="T4" fmla="*/ 3566042 w 1814"/>
              <a:gd name="T5" fmla="*/ 2269462 h 1619"/>
              <a:gd name="T6" fmla="*/ 4752975 w 1814"/>
              <a:gd name="T7" fmla="*/ 0 h 1619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619"/>
              <a:gd name="T14" fmla="*/ 1814 w 1814"/>
              <a:gd name="T15" fmla="*/ 1619 h 161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619">
                <a:moveTo>
                  <a:pt x="0" y="1588"/>
                </a:moveTo>
                <a:cubicBezTo>
                  <a:pt x="294" y="1603"/>
                  <a:pt x="589" y="1619"/>
                  <a:pt x="816" y="1543"/>
                </a:cubicBezTo>
                <a:cubicBezTo>
                  <a:pt x="1043" y="1467"/>
                  <a:pt x="1195" y="1391"/>
                  <a:pt x="1361" y="1134"/>
                </a:cubicBezTo>
                <a:cubicBezTo>
                  <a:pt x="1527" y="877"/>
                  <a:pt x="1738" y="189"/>
                  <a:pt x="1814" y="0"/>
                </a:cubicBezTo>
              </a:path>
            </a:pathLst>
          </a:custGeom>
          <a:noFill/>
          <a:ln w="57150" cmpd="sng">
            <a:solidFill>
              <a:srgbClr val="CA3208"/>
            </a:solidFill>
            <a:round/>
            <a:headEnd/>
            <a:tailEnd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26" name="Oval 12"/>
          <p:cNvSpPr>
            <a:spLocks noChangeArrowheads="1"/>
          </p:cNvSpPr>
          <p:nvPr/>
        </p:nvSpPr>
        <p:spPr bwMode="auto">
          <a:xfrm>
            <a:off x="4211935" y="4797127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27" name="Oval 13"/>
          <p:cNvSpPr>
            <a:spLocks noChangeArrowheads="1"/>
          </p:cNvSpPr>
          <p:nvPr/>
        </p:nvSpPr>
        <p:spPr bwMode="auto">
          <a:xfrm>
            <a:off x="5651798" y="2923877"/>
            <a:ext cx="73025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28" name="Line 14"/>
          <p:cNvSpPr>
            <a:spLocks noChangeShapeType="1"/>
          </p:cNvSpPr>
          <p:nvPr/>
        </p:nvSpPr>
        <p:spPr bwMode="auto">
          <a:xfrm flipV="1">
            <a:off x="5724823" y="486856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 flipH="1">
            <a:off x="3563888" y="2923876"/>
            <a:ext cx="2087910" cy="1067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 flipV="1">
            <a:off x="4284960" y="4868565"/>
            <a:ext cx="0" cy="720725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 flipH="1">
            <a:off x="3564235" y="486856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2800" b="1"/>
          </a:p>
        </p:txBody>
      </p:sp>
      <p:sp>
        <p:nvSpPr>
          <p:cNvPr id="9232" name="Rectangle 18"/>
          <p:cNvSpPr>
            <a:spLocks noChangeArrowheads="1"/>
          </p:cNvSpPr>
          <p:nvPr/>
        </p:nvSpPr>
        <p:spPr bwMode="auto">
          <a:xfrm>
            <a:off x="4139952" y="5589240"/>
            <a:ext cx="5533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 i="1">
                <a:cs typeface="Times New Roman" pitchFamily="18" charset="0"/>
              </a:rPr>
              <a:t>x</a:t>
            </a:r>
            <a:r>
              <a:rPr lang="en-US" sz="2800" b="1" i="1" baseline="-30000">
                <a:cs typeface="Times New Roman" pitchFamily="18" charset="0"/>
              </a:rPr>
              <a:t>0</a:t>
            </a:r>
            <a:r>
              <a:rPr lang="ru-RU" sz="2800" b="1"/>
              <a:t> </a:t>
            </a: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5364460" y="5589290"/>
            <a:ext cx="9220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sz="2800" b="1" i="1" baseline="-30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800" b="1" i="1">
                <a:solidFill>
                  <a:srgbClr val="000000"/>
                </a:solidFill>
                <a:cs typeface="Times New Roman" pitchFamily="18" charset="0"/>
              </a:rPr>
              <a:t>+h</a:t>
            </a:r>
            <a:r>
              <a:rPr lang="ru-RU" sz="2800" b="1"/>
              <a:t> </a:t>
            </a:r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2483768" y="4581128"/>
            <a:ext cx="10278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2800" b="1" i="1" baseline="-30000" dirty="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2800" b="1" dirty="0"/>
              <a:t> </a:t>
            </a:r>
            <a:endParaRPr lang="ru-RU" sz="2800" b="1" dirty="0"/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2123728" y="2708920"/>
            <a:ext cx="13420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2800" b="1" i="1" baseline="-30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+h)</a:t>
            </a:r>
            <a:r>
              <a:rPr lang="en-US" sz="2800" b="1" dirty="0"/>
              <a:t> </a:t>
            </a:r>
            <a:endParaRPr lang="ru-RU" sz="2800" b="1" dirty="0"/>
          </a:p>
        </p:txBody>
      </p:sp>
      <p:sp>
        <p:nvSpPr>
          <p:cNvPr id="9236" name="Text Box 22"/>
          <p:cNvSpPr txBox="1">
            <a:spLocks noChangeArrowheads="1"/>
          </p:cNvSpPr>
          <p:nvPr/>
        </p:nvSpPr>
        <p:spPr bwMode="auto">
          <a:xfrm>
            <a:off x="5220072" y="2348880"/>
            <a:ext cx="4988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/>
              <a:t>M</a:t>
            </a:r>
            <a:endParaRPr lang="ru-RU" sz="2800" b="1" i="1" dirty="0"/>
          </a:p>
        </p:txBody>
      </p:sp>
      <p:sp>
        <p:nvSpPr>
          <p:cNvPr id="9237" name="Text Box 23"/>
          <p:cNvSpPr txBox="1">
            <a:spLocks noChangeArrowheads="1"/>
          </p:cNvSpPr>
          <p:nvPr/>
        </p:nvSpPr>
        <p:spPr bwMode="auto">
          <a:xfrm>
            <a:off x="3851920" y="4221088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/>
              <a:t>A</a:t>
            </a:r>
            <a:endParaRPr lang="ru-RU" sz="2800" b="1" i="1" dirty="0"/>
          </a:p>
        </p:txBody>
      </p:sp>
      <p:sp>
        <p:nvSpPr>
          <p:cNvPr id="121880" name="AutoShape 24"/>
          <p:cNvSpPr>
            <a:spLocks/>
          </p:cNvSpPr>
          <p:nvPr/>
        </p:nvSpPr>
        <p:spPr bwMode="auto">
          <a:xfrm rot="-5400000">
            <a:off x="4861223" y="4220864"/>
            <a:ext cx="287338" cy="1439863"/>
          </a:xfrm>
          <a:prstGeom prst="leftBrace">
            <a:avLst>
              <a:gd name="adj1" fmla="val 41759"/>
              <a:gd name="adj2" fmla="val 495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121881" name="Text Box 25"/>
          <p:cNvSpPr txBox="1">
            <a:spLocks noChangeArrowheads="1"/>
          </p:cNvSpPr>
          <p:nvPr/>
        </p:nvSpPr>
        <p:spPr bwMode="auto">
          <a:xfrm>
            <a:off x="4834650" y="5013027"/>
            <a:ext cx="37382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i="1"/>
              <a:t>h</a:t>
            </a:r>
            <a:endParaRPr lang="ru-RU" sz="2800" b="1" i="1"/>
          </a:p>
        </p:txBody>
      </p:sp>
      <p:sp>
        <p:nvSpPr>
          <p:cNvPr id="9240" name="Line 26"/>
          <p:cNvSpPr>
            <a:spLocks noChangeShapeType="1"/>
          </p:cNvSpPr>
          <p:nvPr/>
        </p:nvSpPr>
        <p:spPr bwMode="auto">
          <a:xfrm flipH="1">
            <a:off x="2340273" y="3428702"/>
            <a:ext cx="4608512" cy="24479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41" name="Freeform 27"/>
          <p:cNvSpPr>
            <a:spLocks/>
          </p:cNvSpPr>
          <p:nvPr/>
        </p:nvSpPr>
        <p:spPr bwMode="auto">
          <a:xfrm>
            <a:off x="3203873" y="5444827"/>
            <a:ext cx="144462" cy="144463"/>
          </a:xfrm>
          <a:custGeom>
            <a:avLst/>
            <a:gdLst>
              <a:gd name="T0" fmla="*/ 125015 w 52"/>
              <a:gd name="T1" fmla="*/ 144463 h 136"/>
              <a:gd name="T2" fmla="*/ 125015 w 52"/>
              <a:gd name="T3" fmla="*/ 47800 h 136"/>
              <a:gd name="T4" fmla="*/ 0 w 52"/>
              <a:gd name="T5" fmla="*/ 0 h 136"/>
              <a:gd name="T6" fmla="*/ 0 60000 65536"/>
              <a:gd name="T7" fmla="*/ 0 60000 65536"/>
              <a:gd name="T8" fmla="*/ 0 60000 65536"/>
              <a:gd name="T9" fmla="*/ 0 w 52"/>
              <a:gd name="T10" fmla="*/ 0 h 136"/>
              <a:gd name="T11" fmla="*/ 52 w 52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" h="136">
                <a:moveTo>
                  <a:pt x="45" y="136"/>
                </a:moveTo>
                <a:cubicBezTo>
                  <a:pt x="48" y="102"/>
                  <a:pt x="52" y="68"/>
                  <a:pt x="45" y="45"/>
                </a:cubicBezTo>
                <a:cubicBezTo>
                  <a:pt x="38" y="22"/>
                  <a:pt x="19" y="11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42" name="Text Box 28"/>
          <p:cNvSpPr txBox="1">
            <a:spLocks noChangeArrowheads="1"/>
          </p:cNvSpPr>
          <p:nvPr/>
        </p:nvSpPr>
        <p:spPr bwMode="auto">
          <a:xfrm>
            <a:off x="3347864" y="5157192"/>
            <a:ext cx="39466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b="1" i="1" dirty="0" err="1"/>
              <a:t>α</a:t>
            </a:r>
            <a:endParaRPr lang="ru-RU" sz="2800" b="1" i="1" dirty="0"/>
          </a:p>
        </p:txBody>
      </p:sp>
      <p:sp>
        <p:nvSpPr>
          <p:cNvPr id="9243" name="Text Box 31"/>
          <p:cNvSpPr txBox="1">
            <a:spLocks noChangeArrowheads="1"/>
          </p:cNvSpPr>
          <p:nvPr/>
        </p:nvSpPr>
        <p:spPr bwMode="auto">
          <a:xfrm>
            <a:off x="2627784" y="5661248"/>
            <a:ext cx="38664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i="1" dirty="0"/>
              <a:t>B</a:t>
            </a:r>
            <a:endParaRPr lang="ru-RU" sz="2800" b="1" i="1" dirty="0"/>
          </a:p>
        </p:txBody>
      </p:sp>
      <p:sp>
        <p:nvSpPr>
          <p:cNvPr id="121888" name="Freeform 32"/>
          <p:cNvSpPr>
            <a:spLocks/>
          </p:cNvSpPr>
          <p:nvPr/>
        </p:nvSpPr>
        <p:spPr bwMode="auto">
          <a:xfrm>
            <a:off x="4427835" y="4581227"/>
            <a:ext cx="180975" cy="287338"/>
          </a:xfrm>
          <a:custGeom>
            <a:avLst/>
            <a:gdLst>
              <a:gd name="T0" fmla="*/ 154796 w 159"/>
              <a:gd name="T1" fmla="*/ 287338 h 227"/>
              <a:gd name="T2" fmla="*/ 154796 w 159"/>
              <a:gd name="T3" fmla="*/ 115188 h 227"/>
              <a:gd name="T4" fmla="*/ 0 w 159"/>
              <a:gd name="T5" fmla="*/ 0 h 227"/>
              <a:gd name="T6" fmla="*/ 0 60000 65536"/>
              <a:gd name="T7" fmla="*/ 0 60000 65536"/>
              <a:gd name="T8" fmla="*/ 0 60000 65536"/>
              <a:gd name="T9" fmla="*/ 0 w 159"/>
              <a:gd name="T10" fmla="*/ 0 h 227"/>
              <a:gd name="T11" fmla="*/ 159 w 159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" h="227">
                <a:moveTo>
                  <a:pt x="136" y="227"/>
                </a:moveTo>
                <a:cubicBezTo>
                  <a:pt x="147" y="178"/>
                  <a:pt x="159" y="129"/>
                  <a:pt x="136" y="91"/>
                </a:cubicBezTo>
                <a:cubicBezTo>
                  <a:pt x="113" y="53"/>
                  <a:pt x="23" y="15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121890" name="Text Box 34"/>
          <p:cNvSpPr txBox="1">
            <a:spLocks noChangeArrowheads="1"/>
          </p:cNvSpPr>
          <p:nvPr/>
        </p:nvSpPr>
        <p:spPr bwMode="auto">
          <a:xfrm>
            <a:off x="5724822" y="3933527"/>
            <a:ext cx="237556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2800" b="1" i="1" baseline="-30000" dirty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+h) - f (x</a:t>
            </a:r>
            <a:r>
              <a:rPr lang="en-US" sz="2800" b="1" i="1" baseline="-30000" dirty="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2800" b="1" i="1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ru-RU" sz="2800" b="1" i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21891" name="AutoShape 35"/>
          <p:cNvSpPr>
            <a:spLocks/>
          </p:cNvSpPr>
          <p:nvPr/>
        </p:nvSpPr>
        <p:spPr bwMode="auto">
          <a:xfrm rot="10800000">
            <a:off x="5651798" y="2923877"/>
            <a:ext cx="288925" cy="1944688"/>
          </a:xfrm>
          <a:prstGeom prst="leftBrace">
            <a:avLst>
              <a:gd name="adj1" fmla="val 5609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121892" name="Line 36"/>
          <p:cNvSpPr>
            <a:spLocks noChangeShapeType="1"/>
          </p:cNvSpPr>
          <p:nvPr/>
        </p:nvSpPr>
        <p:spPr bwMode="auto">
          <a:xfrm flipV="1">
            <a:off x="3059410" y="2060277"/>
            <a:ext cx="3313113" cy="4321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49" name="Text Box 38"/>
          <p:cNvSpPr txBox="1">
            <a:spLocks noChangeArrowheads="1"/>
          </p:cNvSpPr>
          <p:nvPr/>
        </p:nvSpPr>
        <p:spPr bwMode="auto">
          <a:xfrm>
            <a:off x="5796136" y="4581128"/>
            <a:ext cx="28892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i="1" dirty="0"/>
              <a:t>C</a:t>
            </a:r>
            <a:endParaRPr lang="ru-RU" sz="2800" b="1" i="1" dirty="0"/>
          </a:p>
        </p:txBody>
      </p:sp>
      <p:sp>
        <p:nvSpPr>
          <p:cNvPr id="9250" name="Line 39"/>
          <p:cNvSpPr>
            <a:spLocks noChangeShapeType="1"/>
          </p:cNvSpPr>
          <p:nvPr/>
        </p:nvSpPr>
        <p:spPr bwMode="auto">
          <a:xfrm>
            <a:off x="4284960" y="4868565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51" name="Line 40"/>
          <p:cNvSpPr>
            <a:spLocks noChangeShapeType="1"/>
          </p:cNvSpPr>
          <p:nvPr/>
        </p:nvSpPr>
        <p:spPr bwMode="auto">
          <a:xfrm flipV="1">
            <a:off x="5724823" y="2923877"/>
            <a:ext cx="0" cy="1944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800" b="1"/>
          </a:p>
        </p:txBody>
      </p:sp>
      <p:sp>
        <p:nvSpPr>
          <p:cNvPr id="9252" name="Rectangle 42"/>
          <p:cNvSpPr>
            <a:spLocks noChangeArrowheads="1"/>
          </p:cNvSpPr>
          <p:nvPr/>
        </p:nvSpPr>
        <p:spPr bwMode="auto">
          <a:xfrm>
            <a:off x="684213" y="188913"/>
            <a:ext cx="806450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rgbClr val="7030A0"/>
                </a:solidFill>
              </a:rPr>
              <a:t>Геометрический смысл производной дифференцируемой функции </a:t>
            </a:r>
            <a:r>
              <a:rPr lang="en-US" sz="3200" b="1" i="1" dirty="0">
                <a:solidFill>
                  <a:srgbClr val="7030A0"/>
                </a:solidFill>
              </a:rPr>
              <a:t>y = f (x)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  <p:sp>
        <p:nvSpPr>
          <p:cNvPr id="9253" name="Text Box 43"/>
          <p:cNvSpPr txBox="1">
            <a:spLocks noChangeArrowheads="1"/>
          </p:cNvSpPr>
          <p:nvPr/>
        </p:nvSpPr>
        <p:spPr bwMode="auto">
          <a:xfrm>
            <a:off x="827584" y="4509120"/>
            <a:ext cx="12811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 dirty="0"/>
              <a:t>y = f (x)</a:t>
            </a:r>
            <a:endParaRPr lang="ru-RU" sz="28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ru-RU" sz="4000" b="1" dirty="0" smtClean="0">
                <a:solidFill>
                  <a:srgbClr val="7030A0"/>
                </a:solidFill>
              </a:rPr>
              <a:t>Геометрический </a:t>
            </a:r>
            <a:r>
              <a:rPr lang="ru-RU" sz="4000" b="1" dirty="0" smtClean="0">
                <a:solidFill>
                  <a:srgbClr val="7030A0"/>
                </a:solidFill>
              </a:rPr>
              <a:t>смысл производной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 eaLnBrk="1" hangingPunct="1">
              <a:buNone/>
            </a:pPr>
            <a:r>
              <a:rPr lang="ru-RU" sz="3600" dirty="0" smtClean="0"/>
              <a:t>		</a:t>
            </a:r>
            <a:r>
              <a:rPr lang="ru-RU" sz="3600" b="1" dirty="0" smtClean="0"/>
              <a:t>Значение производной функции </a:t>
            </a:r>
            <a:r>
              <a:rPr lang="en-US" sz="3600" b="1" dirty="0" smtClean="0"/>
              <a:t>y=f</a:t>
            </a:r>
            <a:r>
              <a:rPr lang="ru-RU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ru-RU" sz="3600" b="1" dirty="0" smtClean="0"/>
              <a:t>)</a:t>
            </a:r>
            <a:r>
              <a:rPr lang="en-US" sz="3600" b="1" dirty="0" smtClean="0"/>
              <a:t> </a:t>
            </a:r>
            <a:r>
              <a:rPr lang="ru-RU" sz="3600" b="1" dirty="0" smtClean="0"/>
              <a:t>в точке х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 равно угловому коэффициенту касательной к графику функции </a:t>
            </a:r>
            <a:r>
              <a:rPr lang="en-US" sz="3600" b="1" dirty="0" smtClean="0"/>
              <a:t>y=f</a:t>
            </a:r>
            <a:r>
              <a:rPr lang="ru-RU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ru-RU" sz="3600" b="1" dirty="0" smtClean="0"/>
              <a:t>)</a:t>
            </a:r>
            <a:r>
              <a:rPr lang="en-US" sz="3600" b="1" dirty="0" smtClean="0"/>
              <a:t> </a:t>
            </a:r>
            <a:r>
              <a:rPr lang="ru-RU" sz="3600" b="1" dirty="0" smtClean="0"/>
              <a:t> в точке (х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;</a:t>
            </a:r>
            <a:r>
              <a:rPr lang="en-US" sz="3600" b="1" dirty="0" smtClean="0"/>
              <a:t>f(x</a:t>
            </a:r>
            <a:r>
              <a:rPr lang="en-US" sz="3600" b="1" baseline="-25000" dirty="0" smtClean="0"/>
              <a:t>0</a:t>
            </a:r>
            <a:r>
              <a:rPr lang="en-US" sz="3600" b="1" dirty="0" smtClean="0"/>
              <a:t>)</a:t>
            </a:r>
            <a:r>
              <a:rPr lang="ru-RU" sz="3600" b="1" dirty="0" smtClean="0"/>
              <a:t>)</a:t>
            </a:r>
          </a:p>
          <a:p>
            <a:pPr eaLnBrk="1" hangingPunct="1"/>
            <a:endParaRPr lang="ru-RU" sz="36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331913" y="4868863"/>
          <a:ext cx="5976937" cy="1311275"/>
        </p:xfrm>
        <a:graphic>
          <a:graphicData uri="http://schemas.openxmlformats.org/presentationml/2006/ole">
            <p:oleObj spid="_x0000_s44034" name="Формула" r:id="rId3" imgW="1041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Уравнение касательной к графику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функции </a:t>
            </a:r>
            <a:endParaRPr lang="ru-RU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12725" y="1449388"/>
          <a:ext cx="8716963" cy="1582737"/>
        </p:xfrm>
        <a:graphic>
          <a:graphicData uri="http://schemas.openxmlformats.org/presentationml/2006/ole">
            <p:oleObj spid="_x0000_s80902" name="Формула" r:id="rId3" imgW="1600200" imgH="279360" progId="Equation.3">
              <p:embed/>
            </p:oleObj>
          </a:graphicData>
        </a:graphic>
      </p:graphicFrame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1692622" y="6021338"/>
            <a:ext cx="7200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320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H="1" flipV="1">
            <a:off x="4572000" y="3140967"/>
            <a:ext cx="347" cy="359950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sz="320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067944" y="3284984"/>
            <a:ext cx="3529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/>
              <a:t>y</a:t>
            </a:r>
            <a:endParaRPr lang="ru-RU" sz="2800" b="1" i="1"/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8604597" y="6021338"/>
            <a:ext cx="3738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/>
              <a:t>x</a:t>
            </a:r>
            <a:endParaRPr lang="ru-RU" sz="3200" b="1" i="1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4211985" y="6021338"/>
            <a:ext cx="3603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/>
              <a:t>0</a:t>
            </a:r>
            <a:endParaRPr lang="ru-RU" sz="3200" b="1" i="1"/>
          </a:p>
        </p:txBody>
      </p:sp>
      <p:sp>
        <p:nvSpPr>
          <p:cNvPr id="17" name="Freeform 27"/>
          <p:cNvSpPr>
            <a:spLocks/>
          </p:cNvSpPr>
          <p:nvPr/>
        </p:nvSpPr>
        <p:spPr bwMode="auto">
          <a:xfrm>
            <a:off x="2411761" y="2852936"/>
            <a:ext cx="4536504" cy="2808039"/>
          </a:xfrm>
          <a:custGeom>
            <a:avLst/>
            <a:gdLst>
              <a:gd name="T0" fmla="*/ 0 w 1814"/>
              <a:gd name="T1" fmla="*/ 3178047 h 1619"/>
              <a:gd name="T2" fmla="*/ 2138053 w 1814"/>
              <a:gd name="T3" fmla="*/ 3087989 h 1619"/>
              <a:gd name="T4" fmla="*/ 3566042 w 1814"/>
              <a:gd name="T5" fmla="*/ 2269462 h 1619"/>
              <a:gd name="T6" fmla="*/ 4752975 w 1814"/>
              <a:gd name="T7" fmla="*/ 0 h 1619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619"/>
              <a:gd name="T14" fmla="*/ 1814 w 1814"/>
              <a:gd name="T15" fmla="*/ 1619 h 161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619">
                <a:moveTo>
                  <a:pt x="0" y="1588"/>
                </a:moveTo>
                <a:cubicBezTo>
                  <a:pt x="294" y="1603"/>
                  <a:pt x="589" y="1619"/>
                  <a:pt x="816" y="1543"/>
                </a:cubicBezTo>
                <a:cubicBezTo>
                  <a:pt x="1043" y="1467"/>
                  <a:pt x="1195" y="1391"/>
                  <a:pt x="1361" y="1134"/>
                </a:cubicBezTo>
                <a:cubicBezTo>
                  <a:pt x="1527" y="877"/>
                  <a:pt x="1738" y="189"/>
                  <a:pt x="1814" y="0"/>
                </a:cubicBezTo>
              </a:path>
            </a:pathLst>
          </a:custGeom>
          <a:noFill/>
          <a:ln w="76200" cmpd="sng">
            <a:solidFill>
              <a:srgbClr val="CA3208"/>
            </a:solidFill>
            <a:round/>
            <a:headEnd/>
            <a:tailEnd/>
          </a:ln>
        </p:spPr>
        <p:txBody>
          <a:bodyPr/>
          <a:lstStyle/>
          <a:p>
            <a:endParaRPr lang="ru-RU" sz="3200"/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1403648" y="4869160"/>
            <a:ext cx="14366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dirty="0"/>
              <a:t>y = f (x)</a:t>
            </a:r>
            <a:endParaRPr lang="ru-RU" sz="3200" b="1" i="1" dirty="0"/>
          </a:p>
        </p:txBody>
      </p:sp>
      <p:sp>
        <p:nvSpPr>
          <p:cNvPr id="19" name="Oval 30"/>
          <p:cNvSpPr>
            <a:spLocks noChangeArrowheads="1"/>
          </p:cNvSpPr>
          <p:nvPr/>
        </p:nvSpPr>
        <p:spPr bwMode="auto">
          <a:xfrm>
            <a:off x="5220047" y="5229175"/>
            <a:ext cx="71438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3200"/>
          </a:p>
        </p:txBody>
      </p:sp>
      <p:sp>
        <p:nvSpPr>
          <p:cNvPr id="23" name="Line 41"/>
          <p:cNvSpPr>
            <a:spLocks noChangeShapeType="1"/>
          </p:cNvSpPr>
          <p:nvPr/>
        </p:nvSpPr>
        <p:spPr bwMode="auto">
          <a:xfrm flipV="1">
            <a:off x="5293072" y="5229175"/>
            <a:ext cx="0" cy="792163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3200"/>
          </a:p>
        </p:txBody>
      </p:sp>
      <p:sp>
        <p:nvSpPr>
          <p:cNvPr id="24" name="Line 42"/>
          <p:cNvSpPr>
            <a:spLocks noChangeShapeType="1"/>
          </p:cNvSpPr>
          <p:nvPr/>
        </p:nvSpPr>
        <p:spPr bwMode="auto">
          <a:xfrm flipH="1">
            <a:off x="4572347" y="522917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 sz="3200"/>
          </a:p>
        </p:txBody>
      </p:sp>
      <p:sp>
        <p:nvSpPr>
          <p:cNvPr id="25" name="Rectangle 44"/>
          <p:cNvSpPr>
            <a:spLocks noChangeArrowheads="1"/>
          </p:cNvSpPr>
          <p:nvPr/>
        </p:nvSpPr>
        <p:spPr bwMode="auto">
          <a:xfrm>
            <a:off x="5148610" y="5839282"/>
            <a:ext cx="6062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200" b="1" i="1">
                <a:cs typeface="Times New Roman" pitchFamily="18" charset="0"/>
              </a:rPr>
              <a:t>x</a:t>
            </a:r>
            <a:r>
              <a:rPr lang="en-US" sz="3200" b="1" i="1" baseline="-30000">
                <a:cs typeface="Times New Roman" pitchFamily="18" charset="0"/>
              </a:rPr>
              <a:t>0</a:t>
            </a:r>
            <a:r>
              <a:rPr lang="ru-RU" sz="3200"/>
              <a:t> </a:t>
            </a: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3347864" y="4797152"/>
            <a:ext cx="11480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rgbClr val="000000"/>
                </a:solidFill>
                <a:cs typeface="Times New Roman" pitchFamily="18" charset="0"/>
              </a:rPr>
              <a:t>f (x</a:t>
            </a:r>
            <a:r>
              <a:rPr lang="en-US" sz="3200" b="1" i="1" baseline="-30000" dirty="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3200" b="1" i="1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en-US" sz="3200" dirty="0"/>
              <a:t> </a:t>
            </a:r>
            <a:endParaRPr lang="ru-RU" sz="3200" dirty="0"/>
          </a:p>
        </p:txBody>
      </p:sp>
      <p:sp>
        <p:nvSpPr>
          <p:cNvPr id="30" name="Text Box 50"/>
          <p:cNvSpPr txBox="1">
            <a:spLocks noChangeArrowheads="1"/>
          </p:cNvSpPr>
          <p:nvPr/>
        </p:nvSpPr>
        <p:spPr bwMode="auto">
          <a:xfrm>
            <a:off x="5076056" y="4437112"/>
            <a:ext cx="3603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dirty="0"/>
              <a:t>A</a:t>
            </a:r>
            <a:endParaRPr lang="ru-RU" sz="3200" b="1" i="1" dirty="0"/>
          </a:p>
        </p:txBody>
      </p:sp>
      <p:sp>
        <p:nvSpPr>
          <p:cNvPr id="33" name="Line 62"/>
          <p:cNvSpPr>
            <a:spLocks noChangeShapeType="1"/>
          </p:cNvSpPr>
          <p:nvPr/>
        </p:nvSpPr>
        <p:spPr bwMode="auto">
          <a:xfrm flipH="1">
            <a:off x="3348385" y="3789313"/>
            <a:ext cx="4824412" cy="2519362"/>
          </a:xfrm>
          <a:prstGeom prst="line">
            <a:avLst/>
          </a:prstGeom>
          <a:noFill/>
          <a:ln w="762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3200"/>
          </a:p>
        </p:txBody>
      </p:sp>
      <p:sp>
        <p:nvSpPr>
          <p:cNvPr id="34" name="Freeform 66"/>
          <p:cNvSpPr>
            <a:spLocks/>
          </p:cNvSpPr>
          <p:nvPr/>
        </p:nvSpPr>
        <p:spPr bwMode="auto">
          <a:xfrm>
            <a:off x="4211985" y="5876875"/>
            <a:ext cx="144462" cy="144463"/>
          </a:xfrm>
          <a:custGeom>
            <a:avLst/>
            <a:gdLst>
              <a:gd name="T0" fmla="*/ 125015 w 52"/>
              <a:gd name="T1" fmla="*/ 144463 h 136"/>
              <a:gd name="T2" fmla="*/ 125015 w 52"/>
              <a:gd name="T3" fmla="*/ 47800 h 136"/>
              <a:gd name="T4" fmla="*/ 0 w 52"/>
              <a:gd name="T5" fmla="*/ 0 h 136"/>
              <a:gd name="T6" fmla="*/ 0 60000 65536"/>
              <a:gd name="T7" fmla="*/ 0 60000 65536"/>
              <a:gd name="T8" fmla="*/ 0 60000 65536"/>
              <a:gd name="T9" fmla="*/ 0 w 52"/>
              <a:gd name="T10" fmla="*/ 0 h 136"/>
              <a:gd name="T11" fmla="*/ 52 w 52"/>
              <a:gd name="T12" fmla="*/ 136 h 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" h="136">
                <a:moveTo>
                  <a:pt x="45" y="136"/>
                </a:moveTo>
                <a:cubicBezTo>
                  <a:pt x="48" y="102"/>
                  <a:pt x="52" y="68"/>
                  <a:pt x="45" y="45"/>
                </a:cubicBezTo>
                <a:cubicBezTo>
                  <a:pt x="38" y="22"/>
                  <a:pt x="19" y="11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ru-RU" sz="3200"/>
          </a:p>
        </p:txBody>
      </p:sp>
      <p:sp>
        <p:nvSpPr>
          <p:cNvPr id="35" name="Text Box 68"/>
          <p:cNvSpPr txBox="1">
            <a:spLocks noChangeArrowheads="1"/>
          </p:cNvSpPr>
          <p:nvPr/>
        </p:nvSpPr>
        <p:spPr bwMode="auto">
          <a:xfrm>
            <a:off x="4644008" y="5517232"/>
            <a:ext cx="42511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/>
              <a:t>α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274638"/>
            <a:ext cx="3898776" cy="257829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Какой знак имеет </a:t>
            </a:r>
            <a:r>
              <a:rPr lang="ru-RU" b="1" dirty="0" err="1" smtClean="0">
                <a:solidFill>
                  <a:srgbClr val="7030A0"/>
                </a:solidFill>
              </a:rPr>
              <a:t>f</a:t>
            </a:r>
            <a:r>
              <a:rPr lang="ru-RU" b="1" dirty="0" smtClean="0">
                <a:solidFill>
                  <a:srgbClr val="7030A0"/>
                </a:solidFill>
              </a:rPr>
              <a:t> '</a:t>
            </a:r>
            <a:r>
              <a:rPr lang="ru-RU" b="1" baseline="30000" dirty="0" smtClean="0">
                <a:solidFill>
                  <a:srgbClr val="7030A0"/>
                </a:solidFill>
              </a:rPr>
              <a:t> </a:t>
            </a:r>
            <a:r>
              <a:rPr lang="ru-RU" b="1" dirty="0" smtClean="0">
                <a:solidFill>
                  <a:srgbClr val="7030A0"/>
                </a:solidFill>
              </a:rPr>
              <a:t>(x</a:t>
            </a:r>
            <a:r>
              <a:rPr lang="ru-RU" b="1" baseline="-25000" dirty="0" smtClean="0">
                <a:solidFill>
                  <a:srgbClr val="7030A0"/>
                </a:solidFill>
              </a:rPr>
              <a:t>0</a:t>
            </a:r>
            <a:r>
              <a:rPr lang="ru-RU" b="1" dirty="0" smtClean="0">
                <a:solidFill>
                  <a:srgbClr val="7030A0"/>
                </a:solidFill>
              </a:rPr>
              <a:t>)?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undefine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4464496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undefine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564904"/>
            <a:ext cx="478802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Составьте алгоритмы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0" indent="-742950">
              <a:buFont typeface="+mj-lt"/>
              <a:buAutoNum type="arabicParenR"/>
            </a:pPr>
            <a:r>
              <a:rPr lang="ru-RU" sz="3600" b="1" dirty="0" smtClean="0"/>
              <a:t>нахождения </a:t>
            </a:r>
            <a:r>
              <a:rPr lang="ru-RU" sz="3600" b="1" dirty="0" smtClean="0"/>
              <a:t>значения производной функции  </a:t>
            </a:r>
            <a:r>
              <a:rPr lang="ru-RU" sz="3600" b="1" dirty="0" err="1" smtClean="0"/>
              <a:t>f</a:t>
            </a:r>
            <a:r>
              <a:rPr lang="ru-RU" sz="3600" b="1" dirty="0" smtClean="0"/>
              <a:t>(</a:t>
            </a:r>
            <a:r>
              <a:rPr lang="ru-RU" sz="3600" b="1" dirty="0" err="1" smtClean="0"/>
              <a:t>x</a:t>
            </a:r>
            <a:r>
              <a:rPr lang="ru-RU" sz="3600" b="1" dirty="0" smtClean="0"/>
              <a:t>)  в точке  x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 по графику касательной к функции;</a:t>
            </a:r>
          </a:p>
          <a:p>
            <a:pPr marL="742950" lvl="0" indent="-742950">
              <a:buFont typeface="+mj-lt"/>
              <a:buAutoNum type="arabicParenR"/>
            </a:pPr>
            <a:r>
              <a:rPr lang="ru-RU" sz="3600" b="1" dirty="0" smtClean="0"/>
              <a:t>угла между касательной к графику функции в точке х</a:t>
            </a:r>
            <a:r>
              <a:rPr lang="ru-RU" sz="3600" b="1" baseline="-25000" dirty="0" smtClean="0"/>
              <a:t>0</a:t>
            </a:r>
            <a:r>
              <a:rPr lang="ru-RU" sz="3600" b="1" dirty="0" smtClean="0"/>
              <a:t> и осью Ох;</a:t>
            </a:r>
          </a:p>
          <a:p>
            <a:pPr marL="742950" lvl="0" indent="-742950">
              <a:buFont typeface="+mj-lt"/>
              <a:buAutoNum type="arabicParenR"/>
            </a:pPr>
            <a:r>
              <a:rPr lang="ru-RU" sz="3600" b="1" dirty="0" smtClean="0"/>
              <a:t>получения уравнения касательной к графику функции.</a:t>
            </a:r>
          </a:p>
          <a:p>
            <a:pPr marL="742950" indent="-742950">
              <a:buFont typeface="+mj-lt"/>
              <a:buAutoNum type="arabicParenR"/>
            </a:pP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Алгоритм нахождения значения производной функции </a:t>
            </a:r>
            <a:r>
              <a:rPr lang="ru-RU" sz="3600" b="1" dirty="0" err="1" smtClean="0">
                <a:solidFill>
                  <a:srgbClr val="7030A0"/>
                </a:solidFill>
              </a:rPr>
              <a:t>f</a:t>
            </a:r>
            <a:r>
              <a:rPr lang="ru-RU" sz="3600" b="1" dirty="0" smtClean="0">
                <a:solidFill>
                  <a:srgbClr val="7030A0"/>
                </a:solidFill>
              </a:rPr>
              <a:t>(</a:t>
            </a:r>
            <a:r>
              <a:rPr lang="ru-RU" sz="3600" b="1" dirty="0" err="1" smtClean="0">
                <a:solidFill>
                  <a:srgbClr val="7030A0"/>
                </a:solidFill>
              </a:rPr>
              <a:t>x</a:t>
            </a:r>
            <a:r>
              <a:rPr lang="ru-RU" sz="3600" b="1" dirty="0" smtClean="0">
                <a:solidFill>
                  <a:srgbClr val="7030A0"/>
                </a:solidFill>
              </a:rPr>
              <a:t>) в точке x</a:t>
            </a:r>
            <a:r>
              <a:rPr lang="ru-RU" sz="3600" b="1" baseline="-25000" dirty="0" smtClean="0">
                <a:solidFill>
                  <a:srgbClr val="7030A0"/>
                </a:solidFill>
              </a:rPr>
              <a:t>0</a:t>
            </a:r>
            <a:r>
              <a:rPr lang="ru-RU" sz="3600" b="1" dirty="0" smtClean="0">
                <a:solidFill>
                  <a:srgbClr val="7030A0"/>
                </a:solidFill>
              </a:rPr>
              <a:t> по графику касательной к </a:t>
            </a:r>
            <a:r>
              <a:rPr lang="ru-RU" sz="3600" b="1" dirty="0" smtClean="0">
                <a:solidFill>
                  <a:srgbClr val="7030A0"/>
                </a:solidFill>
              </a:rPr>
              <a:t>функции</a:t>
            </a:r>
            <a:r>
              <a:rPr lang="ru-RU" sz="3600" dirty="0" smtClean="0">
                <a:solidFill>
                  <a:srgbClr val="7030A0"/>
                </a:solidFill>
              </a:rPr>
              <a:t/>
            </a:r>
            <a:br>
              <a:rPr lang="ru-RU" sz="3600" dirty="0" smtClean="0">
                <a:solidFill>
                  <a:srgbClr val="7030A0"/>
                </a:solidFill>
              </a:rPr>
            </a:b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Выбрать </a:t>
            </a:r>
            <a:r>
              <a:rPr lang="ru-RU" b="1" dirty="0" smtClean="0"/>
              <a:t>2 точки, принадлежащие касательной.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Найти изменение координат: x</a:t>
            </a:r>
            <a:r>
              <a:rPr lang="ru-RU" b="1" baseline="-25000" dirty="0" smtClean="0"/>
              <a:t>2</a:t>
            </a:r>
            <a:r>
              <a:rPr lang="ru-RU" b="1" dirty="0" smtClean="0"/>
              <a:t> − x</a:t>
            </a:r>
            <a:r>
              <a:rPr lang="ru-RU" b="1" baseline="-25000" dirty="0" smtClean="0"/>
              <a:t>1</a:t>
            </a:r>
            <a:r>
              <a:rPr lang="ru-RU" b="1" dirty="0" smtClean="0"/>
              <a:t> ;  y</a:t>
            </a:r>
            <a:r>
              <a:rPr lang="ru-RU" b="1" baseline="-25000" dirty="0" smtClean="0"/>
              <a:t>2</a:t>
            </a:r>
            <a:r>
              <a:rPr lang="ru-RU" b="1" dirty="0" smtClean="0"/>
              <a:t> − y</a:t>
            </a:r>
            <a:r>
              <a:rPr lang="ru-RU" b="1" baseline="-25000" dirty="0" smtClean="0"/>
              <a:t>1</a:t>
            </a:r>
            <a:r>
              <a:rPr lang="ru-RU" b="1" dirty="0" smtClean="0"/>
              <a:t>    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Подставить найденные значения в формулу        </a:t>
            </a:r>
            <a:br>
              <a:rPr lang="ru-RU" b="1" dirty="0" smtClean="0"/>
            </a:br>
            <a:r>
              <a:rPr lang="ru-RU" b="1" dirty="0" smtClean="0"/>
              <a:t>                            </a:t>
            </a:r>
          </a:p>
          <a:p>
            <a:pPr marL="514350" lvl="0" indent="-514350"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               </a:t>
            </a:r>
            <a:r>
              <a:rPr lang="ru-RU" sz="4400" b="1" i="1" dirty="0" smtClean="0"/>
              <a:t>= </a:t>
            </a:r>
            <a:r>
              <a:rPr lang="ru-RU" sz="4400" b="1" i="1" dirty="0" err="1" smtClean="0"/>
              <a:t>k</a:t>
            </a:r>
            <a:r>
              <a:rPr lang="ru-RU" sz="4400" b="1" i="1" dirty="0" smtClean="0"/>
              <a:t> = </a:t>
            </a:r>
            <a:r>
              <a:rPr lang="ru-RU" sz="4400" b="1" i="1" dirty="0" err="1" smtClean="0"/>
              <a:t>tg</a:t>
            </a:r>
            <a:r>
              <a:rPr lang="ru-RU" sz="4400" b="1" i="1" dirty="0" smtClean="0">
                <a:sym typeface="Symbol"/>
              </a:rPr>
              <a:t></a:t>
            </a:r>
            <a:r>
              <a:rPr lang="ru-RU" sz="4400" b="1" i="1" dirty="0" smtClean="0"/>
              <a:t> =  </a:t>
            </a:r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683568" y="5301208"/>
          <a:ext cx="1606332" cy="870097"/>
        </p:xfrm>
        <a:graphic>
          <a:graphicData uri="http://schemas.openxmlformats.org/presentationml/2006/ole">
            <p:oleObj spid="_x0000_s100353" name="Формула" r:id="rId3" imgW="419100" imgH="228600" progId="Equation.3">
              <p:embed/>
            </p:oleObj>
          </a:graphicData>
        </a:graphic>
      </p:graphicFrame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0355" name="Object 3"/>
          <p:cNvGraphicFramePr>
            <a:graphicFrameLocks noChangeAspect="1"/>
          </p:cNvGraphicFramePr>
          <p:nvPr/>
        </p:nvGraphicFramePr>
        <p:xfrm>
          <a:off x="4860032" y="4818330"/>
          <a:ext cx="2016224" cy="1779022"/>
        </p:xfrm>
        <a:graphic>
          <a:graphicData uri="http://schemas.openxmlformats.org/presentationml/2006/ole">
            <p:oleObj spid="_x0000_s100355" name="Формула" r:id="rId4" imgW="482391" imgH="4316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Алгоритм нахождения</a:t>
            </a:r>
            <a:r>
              <a:rPr lang="ru-RU" sz="3600" dirty="0" smtClean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угла между касательной к графику функции в точке х</a:t>
            </a:r>
            <a:r>
              <a:rPr lang="ru-RU" sz="3600" b="1" baseline="-25000" dirty="0" smtClean="0">
                <a:solidFill>
                  <a:srgbClr val="7030A0"/>
                </a:solidFill>
              </a:rPr>
              <a:t>0</a:t>
            </a:r>
            <a:r>
              <a:rPr lang="ru-RU" sz="3600" b="1" dirty="0" smtClean="0">
                <a:solidFill>
                  <a:srgbClr val="7030A0"/>
                </a:solidFill>
              </a:rPr>
              <a:t> и осью Ох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4400" b="1" dirty="0" smtClean="0"/>
              <a:t>Найти </a:t>
            </a:r>
            <a:r>
              <a:rPr lang="ru-RU" sz="4400" b="1" dirty="0" smtClean="0"/>
              <a:t>производную функции </a:t>
            </a:r>
            <a:r>
              <a:rPr lang="ru-RU" sz="4400" b="1" dirty="0" err="1" smtClean="0"/>
              <a:t>f</a:t>
            </a:r>
            <a:r>
              <a:rPr lang="ru-RU" sz="4400" b="1" dirty="0" smtClean="0"/>
              <a:t>'</a:t>
            </a:r>
            <a:r>
              <a:rPr lang="ru-RU" sz="4400" b="1" baseline="30000" dirty="0" smtClean="0"/>
              <a:t> </a:t>
            </a:r>
            <a:r>
              <a:rPr lang="ru-RU" sz="4400" b="1" dirty="0" smtClean="0"/>
              <a:t>(</a:t>
            </a:r>
            <a:r>
              <a:rPr lang="ru-RU" sz="4400" b="1" dirty="0" err="1" smtClean="0"/>
              <a:t>x</a:t>
            </a:r>
            <a:r>
              <a:rPr lang="ru-RU" sz="4400" b="1" dirty="0" smtClean="0"/>
              <a:t>);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400" b="1" dirty="0" smtClean="0"/>
              <a:t>Вычислить значение производной </a:t>
            </a:r>
            <a:r>
              <a:rPr lang="ru-RU" sz="4400" b="1" dirty="0" err="1" smtClean="0"/>
              <a:t>f</a:t>
            </a:r>
            <a:r>
              <a:rPr lang="ru-RU" sz="4400" b="1" dirty="0" smtClean="0"/>
              <a:t> '</a:t>
            </a:r>
            <a:r>
              <a:rPr lang="ru-RU" sz="4400" b="1" baseline="30000" dirty="0" smtClean="0"/>
              <a:t> </a:t>
            </a:r>
            <a:r>
              <a:rPr lang="ru-RU" sz="4400" b="1" dirty="0" smtClean="0"/>
              <a:t>(x</a:t>
            </a:r>
            <a:r>
              <a:rPr lang="ru-RU" sz="4400" b="1" baseline="-25000" dirty="0" smtClean="0"/>
              <a:t>0</a:t>
            </a:r>
            <a:r>
              <a:rPr lang="ru-RU" sz="4400" b="1" dirty="0" smtClean="0"/>
              <a:t>);</a:t>
            </a:r>
            <a:endParaRPr lang="ru-RU" sz="44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4400" b="1" dirty="0" smtClean="0"/>
              <a:t>Найти  </a:t>
            </a:r>
            <a:r>
              <a:rPr lang="ru-RU" sz="4400" b="1" dirty="0" err="1" smtClean="0"/>
              <a:t>tg</a:t>
            </a:r>
            <a:r>
              <a:rPr lang="ru-RU" sz="4400" b="1" dirty="0" smtClean="0">
                <a:sym typeface="Symbol"/>
              </a:rPr>
              <a:t></a:t>
            </a:r>
            <a:r>
              <a:rPr lang="ru-RU" sz="4400" b="1" dirty="0" smtClean="0"/>
              <a:t> </a:t>
            </a:r>
            <a:r>
              <a:rPr lang="ru-RU" sz="4400" b="1" dirty="0" smtClean="0"/>
              <a:t>= </a:t>
            </a:r>
            <a:r>
              <a:rPr lang="ru-RU" sz="4400" b="1" dirty="0" err="1" smtClean="0"/>
              <a:t>f</a:t>
            </a:r>
            <a:r>
              <a:rPr lang="ru-RU" sz="4400" b="1" dirty="0" smtClean="0"/>
              <a:t> '</a:t>
            </a:r>
            <a:r>
              <a:rPr lang="ru-RU" sz="4400" b="1" baseline="30000" dirty="0" smtClean="0"/>
              <a:t> </a:t>
            </a:r>
            <a:r>
              <a:rPr lang="ru-RU" sz="4400" b="1" dirty="0" smtClean="0"/>
              <a:t>(x</a:t>
            </a:r>
            <a:r>
              <a:rPr lang="ru-RU" sz="4400" b="1" baseline="-25000" dirty="0" smtClean="0"/>
              <a:t>0</a:t>
            </a:r>
            <a:r>
              <a:rPr lang="ru-RU" sz="4400" b="1" dirty="0" smtClean="0"/>
              <a:t>);</a:t>
            </a:r>
            <a:r>
              <a:rPr lang="ru-RU" sz="4400" b="1" dirty="0" smtClean="0"/>
              <a:t>       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400" b="1" dirty="0" smtClean="0">
                <a:sym typeface="Symbol"/>
              </a:rPr>
              <a:t></a:t>
            </a:r>
            <a:r>
              <a:rPr lang="ru-RU" sz="4400" b="1" dirty="0" smtClean="0"/>
              <a:t> = </a:t>
            </a:r>
            <a:r>
              <a:rPr lang="en-US" sz="4400" b="1" dirty="0" smtClean="0"/>
              <a:t>arc</a:t>
            </a:r>
            <a:r>
              <a:rPr lang="ru-RU" sz="4400" b="1" dirty="0" err="1" smtClean="0"/>
              <a:t>tg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f</a:t>
            </a:r>
            <a:r>
              <a:rPr lang="ru-RU" sz="4400" b="1" dirty="0" smtClean="0"/>
              <a:t> '</a:t>
            </a:r>
            <a:r>
              <a:rPr lang="ru-RU" sz="4400" b="1" baseline="30000" dirty="0" smtClean="0"/>
              <a:t> </a:t>
            </a:r>
            <a:r>
              <a:rPr lang="ru-RU" sz="4400" b="1" dirty="0" smtClean="0"/>
              <a:t>(x</a:t>
            </a:r>
            <a:r>
              <a:rPr lang="ru-RU" sz="4400" b="1" baseline="-25000" dirty="0" smtClean="0"/>
              <a:t>0</a:t>
            </a:r>
            <a:r>
              <a:rPr lang="ru-RU" sz="4400" b="1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Алгоритм получения уравнения касательной к графику </a:t>
            </a:r>
            <a:r>
              <a:rPr lang="ru-RU" b="1" dirty="0" smtClean="0">
                <a:solidFill>
                  <a:srgbClr val="7030A0"/>
                </a:solidFill>
              </a:rPr>
              <a:t>функции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Записать </a:t>
            </a:r>
            <a:r>
              <a:rPr lang="ru-RU" b="1" dirty="0" smtClean="0"/>
              <a:t>уравнение касательной к графику функции </a:t>
            </a:r>
            <a:r>
              <a:rPr lang="ru-RU" b="1" dirty="0" err="1" smtClean="0"/>
              <a:t>у=f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в точке с абсциссой x</a:t>
            </a:r>
            <a:r>
              <a:rPr lang="ru-RU" b="1" baseline="-25000" dirty="0" smtClean="0"/>
              <a:t>0</a:t>
            </a:r>
            <a:r>
              <a:rPr lang="ru-RU" b="1" dirty="0" smtClean="0"/>
              <a:t> в общем виде.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Найти производную функции </a:t>
            </a:r>
            <a:r>
              <a:rPr lang="ru-RU" b="1" dirty="0" err="1" smtClean="0"/>
              <a:t>f</a:t>
            </a:r>
            <a:r>
              <a:rPr lang="ru-RU" b="1" dirty="0" smtClean="0"/>
              <a:t> '</a:t>
            </a:r>
            <a:r>
              <a:rPr lang="ru-RU" b="1" baseline="30000" dirty="0" smtClean="0"/>
              <a:t> 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);.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Вычислить значение производной </a:t>
            </a:r>
            <a:r>
              <a:rPr lang="ru-RU" b="1" dirty="0" err="1" smtClean="0"/>
              <a:t>f</a:t>
            </a:r>
            <a:r>
              <a:rPr lang="ru-RU" b="1" dirty="0" smtClean="0"/>
              <a:t> '</a:t>
            </a:r>
            <a:r>
              <a:rPr lang="ru-RU" b="1" baseline="30000" dirty="0" smtClean="0"/>
              <a:t> </a:t>
            </a:r>
            <a:r>
              <a:rPr lang="ru-RU" b="1" dirty="0" smtClean="0"/>
              <a:t>(x</a:t>
            </a:r>
            <a:r>
              <a:rPr lang="ru-RU" b="1" baseline="-25000" dirty="0" smtClean="0"/>
              <a:t>0</a:t>
            </a:r>
            <a:r>
              <a:rPr lang="ru-RU" b="1" dirty="0" smtClean="0"/>
              <a:t>);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Вычислить значение функции в точке x</a:t>
            </a:r>
            <a:r>
              <a:rPr lang="ru-RU" b="1" baseline="-25000" dirty="0" smtClean="0"/>
              <a:t>0</a:t>
            </a:r>
            <a:r>
              <a:rPr lang="ru-RU" b="1" dirty="0" smtClean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Подставить найденные значения в уравнение касательной </a:t>
            </a:r>
            <a:r>
              <a:rPr lang="ru-RU" b="1" dirty="0" err="1" smtClean="0">
                <a:solidFill>
                  <a:srgbClr val="FF0000"/>
                </a:solidFill>
              </a:rPr>
              <a:t>y</a:t>
            </a:r>
            <a:r>
              <a:rPr lang="ru-RU" b="1" dirty="0" smtClean="0">
                <a:solidFill>
                  <a:srgbClr val="FF0000"/>
                </a:solidFill>
              </a:rPr>
              <a:t> = </a:t>
            </a:r>
            <a:r>
              <a:rPr lang="ru-RU" b="1" dirty="0" err="1" smtClean="0">
                <a:solidFill>
                  <a:srgbClr val="FF0000"/>
                </a:solidFill>
              </a:rPr>
              <a:t>f</a:t>
            </a:r>
            <a:r>
              <a:rPr lang="ru-RU" b="1" dirty="0" smtClean="0">
                <a:solidFill>
                  <a:srgbClr val="FF0000"/>
                </a:solidFill>
              </a:rPr>
              <a:t>(x</a:t>
            </a:r>
            <a:r>
              <a:rPr lang="ru-RU" b="1" baseline="-25000" dirty="0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) + </a:t>
            </a:r>
            <a:r>
              <a:rPr lang="ru-RU" b="1" dirty="0" err="1" smtClean="0">
                <a:solidFill>
                  <a:srgbClr val="FF0000"/>
                </a:solidFill>
              </a:rPr>
              <a:t>f</a:t>
            </a:r>
            <a:r>
              <a:rPr lang="ru-RU" b="1" dirty="0" smtClean="0">
                <a:solidFill>
                  <a:srgbClr val="FF0000"/>
                </a:solidFill>
              </a:rPr>
              <a:t>'(</a:t>
            </a:r>
            <a:r>
              <a:rPr lang="ru-RU" b="1" dirty="0" err="1" smtClean="0">
                <a:solidFill>
                  <a:srgbClr val="FF0000"/>
                </a:solidFill>
              </a:rPr>
              <a:t>x</a:t>
            </a:r>
            <a:r>
              <a:rPr lang="ru-RU" b="1" baseline="-25000" dirty="0" err="1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)(x-x</a:t>
            </a:r>
            <a:r>
              <a:rPr lang="ru-RU" b="1" baseline="-25000" dirty="0" smtClean="0">
                <a:solidFill>
                  <a:srgbClr val="FF0000"/>
                </a:solidFill>
              </a:rPr>
              <a:t>0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1684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 На</a:t>
            </a:r>
            <a:r>
              <a:rPr lang="ru-RU" b="1" dirty="0" smtClean="0"/>
              <a:t> рисунке изображен график функции </a:t>
            </a:r>
            <a:r>
              <a:rPr lang="ru-RU" b="1" dirty="0" err="1" smtClean="0"/>
              <a:t>y</a:t>
            </a:r>
            <a:r>
              <a:rPr lang="ru-RU" b="1" dirty="0" smtClean="0"/>
              <a:t> = </a:t>
            </a:r>
            <a:r>
              <a:rPr lang="ru-RU" b="1" dirty="0" err="1" smtClean="0"/>
              <a:t>f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и касательная к нему в точке с абсциссой x</a:t>
            </a:r>
            <a:r>
              <a:rPr lang="ru-RU" b="1" baseline="-25000" dirty="0" smtClean="0"/>
              <a:t>0</a:t>
            </a:r>
            <a:r>
              <a:rPr lang="ru-RU" b="1" dirty="0" smtClean="0"/>
              <a:t>. Найдите значение производной функции </a:t>
            </a:r>
            <a:r>
              <a:rPr lang="ru-RU" b="1" dirty="0" err="1" smtClean="0"/>
              <a:t>f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в точке x</a:t>
            </a:r>
            <a:r>
              <a:rPr lang="ru-RU" b="1" baseline="-25000" dirty="0" smtClean="0"/>
              <a:t>0</a:t>
            </a:r>
            <a:endParaRPr lang="ru-RU" b="1" dirty="0"/>
          </a:p>
        </p:txBody>
      </p:sp>
      <p:pic>
        <p:nvPicPr>
          <p:cNvPr id="4" name="Рисунок 3" descr="Нахождение производной по графику касательной - функция возрастает"/>
          <p:cNvPicPr/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483768" y="1556792"/>
            <a:ext cx="417646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Нахождение производной по графику касательной - функция убывает"/>
          <p:cNvPicPr/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411760" y="1556792"/>
            <a:ext cx="5400600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Нахождение производной по графику касательной в точках экстремума"/>
          <p:cNvPicPr/>
          <p:nvPr/>
        </p:nvPicPr>
        <p:blipFill>
          <a:blip r:embed="rId4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1187624" y="1916832"/>
            <a:ext cx="6912768" cy="494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51520" y="0"/>
            <a:ext cx="4176464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</a:rPr>
              <a:t>Составь пару</a:t>
            </a:r>
            <a:endParaRPr lang="ru-RU" sz="5400" b="1" dirty="0">
              <a:solidFill>
                <a:srgbClr val="7030A0"/>
              </a:solidFill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179512" y="980728"/>
          <a:ext cx="8820473" cy="5707855"/>
        </p:xfrm>
        <a:graphic>
          <a:graphicData uri="http://schemas.openxmlformats.org/drawingml/2006/table">
            <a:tbl>
              <a:tblPr/>
              <a:tblGrid>
                <a:gridCol w="1482433"/>
                <a:gridCol w="1778919"/>
                <a:gridCol w="2075405"/>
                <a:gridCol w="1778919"/>
                <a:gridCol w="1704797"/>
              </a:tblGrid>
              <a:tr h="1501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 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b="1" i="1" dirty="0">
                          <a:latin typeface="Times New Roman"/>
                          <a:ea typeface="Times New Roman"/>
                          <a:cs typeface="Times New Roman"/>
                        </a:rPr>
                        <a:t>2х+7</a:t>
                      </a:r>
                      <a:endParaRPr lang="ru-RU" sz="5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5000" b="1" i="1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5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5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-х+3</a:t>
                      </a:r>
                      <a:endParaRPr lang="ru-RU" sz="5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ln</a:t>
                      </a:r>
                      <a:r>
                        <a:rPr lang="en-US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6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2х-2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sin x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5х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-3х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20х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6000" b="1" i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sinx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cos</a:t>
                      </a:r>
                      <a:r>
                        <a:rPr lang="en-US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 x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i="1" dirty="0">
                          <a:latin typeface="Times New Roman"/>
                          <a:ea typeface="Times New Roman"/>
                          <a:cs typeface="Times New Roman"/>
                        </a:rPr>
                        <a:t>12х</a:t>
                      </a:r>
                      <a:r>
                        <a:rPr lang="ru-RU" sz="6000" b="1" i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endParaRPr lang="ru-RU" sz="6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2244" name="Object 20"/>
          <p:cNvGraphicFramePr>
            <a:graphicFrameLocks noChangeAspect="1"/>
          </p:cNvGraphicFramePr>
          <p:nvPr/>
        </p:nvGraphicFramePr>
        <p:xfrm>
          <a:off x="1907704" y="2780928"/>
          <a:ext cx="1152128" cy="1118242"/>
        </p:xfrm>
        <a:graphic>
          <a:graphicData uri="http://schemas.openxmlformats.org/presentationml/2006/ole">
            <p:oleObj spid="_x0000_s52244" name="Формула" r:id="rId3" imgW="241300" imgH="228600" progId="Equation.3">
              <p:embed/>
            </p:oleObj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611560" y="3871715"/>
          <a:ext cx="792088" cy="1466829"/>
        </p:xfrm>
        <a:graphic>
          <a:graphicData uri="http://schemas.openxmlformats.org/presentationml/2006/ole">
            <p:oleObj spid="_x0000_s52243" name="Формула" r:id="rId4" imgW="152334" imgH="393529" progId="Equation.3">
              <p:embed/>
            </p:oleObj>
          </a:graphicData>
        </a:graphic>
      </p:graphicFrame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5796137" y="3933056"/>
          <a:ext cx="1647542" cy="1296144"/>
        </p:xfrm>
        <a:graphic>
          <a:graphicData uri="http://schemas.openxmlformats.org/presentationml/2006/ole">
            <p:oleObj spid="_x0000_s52242" name="Формула" r:id="rId5" imgW="330057" imgH="393529" progId="Equation.3">
              <p:embed/>
            </p:oleObj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7596336" y="3933055"/>
          <a:ext cx="1368152" cy="1368153"/>
        </p:xfrm>
        <a:graphic>
          <a:graphicData uri="http://schemas.openxmlformats.org/presentationml/2006/ole">
            <p:oleObj spid="_x0000_s52241" name="Формула" r:id="rId6" imgW="215713" imgH="393359" progId="Equation.3">
              <p:embed/>
            </p:oleObj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4067944" y="5301208"/>
          <a:ext cx="1368152" cy="1440160"/>
        </p:xfrm>
        <a:graphic>
          <a:graphicData uri="http://schemas.openxmlformats.org/presentationml/2006/ole">
            <p:oleObj spid="_x0000_s52240" name="Формула" r:id="rId7" imgW="342751" imgH="418918" progId="Equation.3">
              <p:embed/>
            </p:oleObj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4211960" y="0"/>
            <a:ext cx="47880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Для каждой функции найдите производную и запишите соответствие номеров клеток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6693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 </a:t>
            </a:r>
            <a:endParaRPr lang="ru-RU" b="1" dirty="0" smtClean="0"/>
          </a:p>
          <a:p>
            <a:pPr lvl="0">
              <a:buNone/>
            </a:pPr>
            <a:r>
              <a:rPr lang="ru-RU" b="1" dirty="0" smtClean="0"/>
              <a:t>1. Записать </a:t>
            </a:r>
            <a:r>
              <a:rPr lang="ru-RU" b="1" dirty="0" smtClean="0"/>
              <a:t>уравнение прямой с угловым коэффициентом </a:t>
            </a:r>
            <a:r>
              <a:rPr lang="ru-RU" b="1" i="1" dirty="0" smtClean="0"/>
              <a:t>k=2</a:t>
            </a:r>
            <a:r>
              <a:rPr lang="ru-RU" b="1" dirty="0" smtClean="0"/>
              <a:t>, проходящей через точку (1; -1) </a:t>
            </a:r>
          </a:p>
          <a:p>
            <a:pPr>
              <a:buNone/>
            </a:pPr>
            <a:r>
              <a:rPr lang="ru-RU" b="1" dirty="0" smtClean="0"/>
              <a:t>а) у=2х-3  б) </a:t>
            </a:r>
            <a:r>
              <a:rPr lang="ru-RU" b="1" dirty="0" err="1" smtClean="0"/>
              <a:t>у=</a:t>
            </a:r>
            <a:r>
              <a:rPr lang="ru-RU" b="1" dirty="0" smtClean="0"/>
              <a:t> 3х-2  в) </a:t>
            </a:r>
            <a:r>
              <a:rPr lang="ru-RU" b="1" dirty="0" err="1" smtClean="0"/>
              <a:t>у=</a:t>
            </a:r>
            <a:r>
              <a:rPr lang="ru-RU" b="1" dirty="0" smtClean="0"/>
              <a:t> </a:t>
            </a:r>
            <a:r>
              <a:rPr lang="ru-RU" b="1" dirty="0" smtClean="0"/>
              <a:t>2х-1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2. Записать уравнение прямой, проходящей через точку (х</a:t>
            </a:r>
            <a:r>
              <a:rPr lang="ru-RU" b="1" baseline="-25000" dirty="0" smtClean="0"/>
              <a:t>0</a:t>
            </a:r>
            <a:r>
              <a:rPr lang="ru-RU" b="1" dirty="0" smtClean="0"/>
              <a:t>;у</a:t>
            </a:r>
            <a:r>
              <a:rPr lang="ru-RU" b="1" baseline="-25000" dirty="0" smtClean="0"/>
              <a:t>0</a:t>
            </a:r>
            <a:r>
              <a:rPr lang="ru-RU" b="1" dirty="0" smtClean="0"/>
              <a:t>) и образующей с осью </a:t>
            </a:r>
            <a:r>
              <a:rPr lang="ru-RU" b="1" i="1" dirty="0" smtClean="0"/>
              <a:t>Ох</a:t>
            </a:r>
            <a:r>
              <a:rPr lang="ru-RU" b="1" dirty="0" smtClean="0"/>
              <a:t> угол  </a:t>
            </a:r>
            <a:r>
              <a:rPr lang="ru-RU" b="1" dirty="0" smtClean="0">
                <a:sym typeface="Symbol"/>
              </a:rPr>
              <a:t></a:t>
            </a:r>
            <a:r>
              <a:rPr lang="ru-RU" b="1" dirty="0" smtClean="0"/>
              <a:t> = </a:t>
            </a:r>
            <a:r>
              <a:rPr lang="ru-RU" b="1" dirty="0" smtClean="0"/>
              <a:t>      </a:t>
            </a:r>
            <a:r>
              <a:rPr lang="ru-RU" b="1" dirty="0" smtClean="0"/>
              <a:t>, х</a:t>
            </a:r>
            <a:r>
              <a:rPr lang="ru-RU" b="1" baseline="-25000" dirty="0" smtClean="0"/>
              <a:t>0</a:t>
            </a:r>
            <a:r>
              <a:rPr lang="ru-RU" b="1" dirty="0" smtClean="0"/>
              <a:t>=-3</a:t>
            </a:r>
            <a:r>
              <a:rPr lang="ru-RU" b="1" baseline="-25000" dirty="0" smtClean="0"/>
              <a:t> </a:t>
            </a:r>
            <a:r>
              <a:rPr lang="ru-RU" b="1" dirty="0" smtClean="0"/>
              <a:t>;у</a:t>
            </a:r>
            <a:r>
              <a:rPr lang="ru-RU" b="1" baseline="-25000" dirty="0" smtClean="0"/>
              <a:t>0</a:t>
            </a:r>
            <a:r>
              <a:rPr lang="ru-RU" b="1" dirty="0" smtClean="0"/>
              <a:t>=2           </a:t>
            </a:r>
            <a:r>
              <a:rPr lang="ru-RU" b="1" dirty="0" smtClean="0"/>
              <a:t>                                а</a:t>
            </a:r>
            <a:r>
              <a:rPr lang="ru-RU" b="1" dirty="0" smtClean="0"/>
              <a:t>) у=2х-3  б) </a:t>
            </a:r>
            <a:r>
              <a:rPr lang="ru-RU" b="1" dirty="0" err="1" smtClean="0"/>
              <a:t>у=</a:t>
            </a:r>
            <a:r>
              <a:rPr lang="ru-RU" b="1" dirty="0" smtClean="0"/>
              <a:t> х+5  в) </a:t>
            </a:r>
            <a:r>
              <a:rPr lang="ru-RU" b="1" dirty="0" err="1" smtClean="0"/>
              <a:t>у=</a:t>
            </a:r>
            <a:r>
              <a:rPr lang="ru-RU" b="1" dirty="0" smtClean="0"/>
              <a:t> </a:t>
            </a:r>
            <a:r>
              <a:rPr lang="ru-RU" b="1" dirty="0" err="1" smtClean="0"/>
              <a:t>х</a:t>
            </a:r>
            <a:r>
              <a:rPr lang="ru-RU" b="1" dirty="0" smtClean="0"/>
              <a:t> +</a:t>
            </a:r>
            <a:r>
              <a:rPr lang="ru-RU" b="1" dirty="0" smtClean="0"/>
              <a:t>3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3. Найти угловой коэффициент касательной к графику функции </a:t>
            </a:r>
            <a:r>
              <a:rPr lang="ru-RU" b="1" dirty="0" err="1" smtClean="0"/>
              <a:t>f</a:t>
            </a:r>
            <a:r>
              <a:rPr lang="ru-RU" b="1" dirty="0" smtClean="0"/>
              <a:t> </a:t>
            </a:r>
            <a:r>
              <a:rPr lang="ru-RU" b="1" baseline="30000" dirty="0" smtClean="0"/>
              <a:t> 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= х</a:t>
            </a:r>
            <a:r>
              <a:rPr lang="ru-RU" b="1" baseline="30000" dirty="0" smtClean="0"/>
              <a:t>3</a:t>
            </a:r>
            <a:r>
              <a:rPr lang="ru-RU" b="1" dirty="0" smtClean="0"/>
              <a:t> в точке с абсциссой х</a:t>
            </a:r>
            <a:r>
              <a:rPr lang="ru-RU" b="1" baseline="-25000" dirty="0" smtClean="0"/>
              <a:t>0</a:t>
            </a:r>
            <a:r>
              <a:rPr lang="ru-RU" b="1" dirty="0" smtClean="0"/>
              <a:t>=1</a:t>
            </a:r>
            <a:r>
              <a:rPr lang="ru-RU" b="1" baseline="-25000" dirty="0" smtClean="0"/>
              <a:t>               </a:t>
            </a:r>
            <a:endParaRPr lang="ru-RU" b="1" baseline="-25000" dirty="0" smtClean="0"/>
          </a:p>
          <a:p>
            <a:pPr>
              <a:buNone/>
            </a:pPr>
            <a:r>
              <a:rPr lang="ru-RU" b="1" baseline="-25000" dirty="0" smtClean="0"/>
              <a:t>     </a:t>
            </a:r>
            <a:r>
              <a:rPr lang="ru-RU" b="1" dirty="0" smtClean="0"/>
              <a:t> </a:t>
            </a:r>
            <a:r>
              <a:rPr lang="ru-RU" b="1" dirty="0" smtClean="0"/>
              <a:t>а) 3  б)  1  в)  -2</a:t>
            </a:r>
          </a:p>
          <a:p>
            <a:pPr>
              <a:buNone/>
            </a:pPr>
            <a:r>
              <a:rPr lang="ru-RU" b="1" dirty="0" smtClean="0"/>
              <a:t>4. Найти угол между касательной к графику функ­ции </a:t>
            </a:r>
            <a:r>
              <a:rPr lang="ru-RU" b="1" dirty="0" err="1" smtClean="0"/>
              <a:t>f</a:t>
            </a:r>
            <a:r>
              <a:rPr lang="ru-RU" b="1" dirty="0" smtClean="0"/>
              <a:t> </a:t>
            </a:r>
            <a:r>
              <a:rPr lang="ru-RU" b="1" baseline="30000" dirty="0" smtClean="0"/>
              <a:t> 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= х</a:t>
            </a:r>
            <a:r>
              <a:rPr lang="ru-RU" b="1" baseline="30000" dirty="0" smtClean="0"/>
              <a:t>2</a:t>
            </a:r>
            <a:r>
              <a:rPr lang="ru-RU" b="1" dirty="0" smtClean="0"/>
              <a:t> в точке х</a:t>
            </a:r>
            <a:r>
              <a:rPr lang="ru-RU" b="1" baseline="-25000" dirty="0" smtClean="0"/>
              <a:t>0</a:t>
            </a:r>
            <a:r>
              <a:rPr lang="ru-RU" b="1" dirty="0" smtClean="0"/>
              <a:t>=1 и осью </a:t>
            </a:r>
            <a:r>
              <a:rPr lang="ru-RU" b="1" i="1" dirty="0" smtClean="0"/>
              <a:t>Ох.</a:t>
            </a:r>
            <a:r>
              <a:rPr lang="ru-RU" b="1" dirty="0" smtClean="0"/>
              <a:t>          </a:t>
            </a:r>
            <a:r>
              <a:rPr lang="ru-RU" b="1" dirty="0" smtClean="0"/>
              <a:t>  а</a:t>
            </a:r>
            <a:r>
              <a:rPr lang="ru-RU" b="1" dirty="0" smtClean="0"/>
              <a:t>)  </a:t>
            </a:r>
            <a:r>
              <a:rPr lang="ru-RU" b="1" dirty="0" smtClean="0"/>
              <a:t>       </a:t>
            </a:r>
            <a:r>
              <a:rPr lang="ru-RU" b="1" dirty="0" smtClean="0"/>
              <a:t>б</a:t>
            </a:r>
            <a:r>
              <a:rPr lang="ru-RU" b="1" dirty="0" smtClean="0"/>
              <a:t>)      </a:t>
            </a:r>
            <a:r>
              <a:rPr lang="ru-RU" b="1" dirty="0" smtClean="0"/>
              <a:t>в)  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5. Написать уравнение касательной к графику функ­ции </a:t>
            </a:r>
            <a:r>
              <a:rPr lang="ru-RU" b="1" i="1" dirty="0" smtClean="0"/>
              <a:t>у</a:t>
            </a:r>
            <a:r>
              <a:rPr lang="ru-RU" b="1" dirty="0" smtClean="0"/>
              <a:t> = х</a:t>
            </a:r>
            <a:r>
              <a:rPr lang="ru-RU" b="1" baseline="30000" dirty="0" smtClean="0"/>
              <a:t>3</a:t>
            </a:r>
            <a:r>
              <a:rPr lang="ru-RU" b="1" dirty="0" smtClean="0"/>
              <a:t>+х</a:t>
            </a:r>
            <a:r>
              <a:rPr lang="ru-RU" b="1" baseline="30000" dirty="0" smtClean="0"/>
              <a:t>2</a:t>
            </a:r>
            <a:r>
              <a:rPr lang="ru-RU" b="1" dirty="0" smtClean="0"/>
              <a:t>+1 в точке с абсциссой х</a:t>
            </a:r>
            <a:r>
              <a:rPr lang="ru-RU" b="1" baseline="-25000" dirty="0" smtClean="0"/>
              <a:t>0</a:t>
            </a:r>
            <a:r>
              <a:rPr lang="ru-RU" b="1" dirty="0" smtClean="0"/>
              <a:t>= 1                                                                                                      а</a:t>
            </a:r>
            <a:r>
              <a:rPr lang="ru-RU" b="1" dirty="0" smtClean="0"/>
              <a:t>) 3х-1  б)  5х-2 в)  -2х+3</a:t>
            </a:r>
          </a:p>
          <a:p>
            <a:pPr>
              <a:buNone/>
            </a:pPr>
            <a:r>
              <a:rPr lang="ru-RU" b="1" dirty="0" smtClean="0"/>
              <a:t>6. На рисунке изображен  график функции </a:t>
            </a:r>
            <a:r>
              <a:rPr lang="ru-RU" b="1" dirty="0" err="1" smtClean="0"/>
              <a:t>y</a:t>
            </a:r>
            <a:r>
              <a:rPr lang="ru-RU" b="1" dirty="0" err="1" smtClean="0"/>
              <a:t>=</a:t>
            </a:r>
            <a:r>
              <a:rPr lang="ru-RU" b="1" dirty="0" smtClean="0"/>
              <a:t> </a:t>
            </a:r>
            <a:r>
              <a:rPr lang="ru-RU" b="1" dirty="0" err="1" smtClean="0"/>
              <a:t>f</a:t>
            </a:r>
            <a:r>
              <a:rPr lang="ru-RU" b="1" dirty="0" smtClean="0"/>
              <a:t>(</a:t>
            </a:r>
            <a:r>
              <a:rPr lang="ru-RU" b="1" dirty="0" err="1" smtClean="0"/>
              <a:t>x</a:t>
            </a:r>
            <a:r>
              <a:rPr lang="ru-RU" b="1" dirty="0" smtClean="0"/>
              <a:t>) </a:t>
            </a:r>
            <a:r>
              <a:rPr lang="ru-RU" b="1" dirty="0" smtClean="0"/>
              <a:t>                                            и </a:t>
            </a:r>
            <a:r>
              <a:rPr lang="ru-RU" b="1" dirty="0" smtClean="0"/>
              <a:t>касательная к нему в точке с абсциссой х</a:t>
            </a:r>
            <a:r>
              <a:rPr lang="ru-RU" b="1" baseline="-25000" dirty="0" smtClean="0"/>
              <a:t>0</a:t>
            </a:r>
            <a:r>
              <a:rPr lang="ru-RU" b="1" dirty="0" smtClean="0"/>
              <a:t>. </a:t>
            </a:r>
            <a:r>
              <a:rPr lang="ru-RU" b="1" dirty="0" smtClean="0"/>
              <a:t>                                                         Найдите </a:t>
            </a:r>
            <a:r>
              <a:rPr lang="ru-RU" b="1" dirty="0" smtClean="0"/>
              <a:t>значение производной в точке х</a:t>
            </a:r>
            <a:r>
              <a:rPr lang="ru-RU" b="1" baseline="-25000" dirty="0" smtClean="0"/>
              <a:t>0</a:t>
            </a:r>
            <a:r>
              <a:rPr lang="ru-RU" b="1" dirty="0" smtClean="0"/>
              <a:t>           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dirty="0" smtClean="0"/>
              <a:t>               </a:t>
            </a:r>
            <a:r>
              <a:rPr lang="ru-RU" b="1" dirty="0" smtClean="0"/>
              <a:t>а)  1	</a:t>
            </a:r>
            <a:r>
              <a:rPr lang="ru-RU" b="1" dirty="0" smtClean="0"/>
              <a:t>  б</a:t>
            </a:r>
            <a:r>
              <a:rPr lang="ru-RU" b="1" dirty="0" smtClean="0"/>
              <a:t>) - 5	в) - 1</a:t>
            </a:r>
            <a:r>
              <a:rPr lang="ru-RU" dirty="0" smtClean="0"/>
              <a:t>		</a:t>
            </a:r>
            <a:endParaRPr lang="ru-RU" b="1" dirty="0"/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0" y="-156121"/>
            <a:ext cx="616136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Тренировочное задание</a:t>
            </a:r>
            <a:endParaRPr kumimoji="0" lang="ru-RU" sz="44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4644008" y="1700808"/>
          <a:ext cx="216024" cy="504056"/>
        </p:xfrm>
        <a:graphic>
          <a:graphicData uri="http://schemas.openxmlformats.org/presentationml/2006/ole">
            <p:oleObj spid="_x0000_s95234" name="Формула" r:id="rId3" imgW="164957" imgH="393359" progId="Equation.3">
              <p:embed/>
            </p:oleObj>
          </a:graphicData>
        </a:graphic>
      </p:graphicFrame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5724128" y="3521000"/>
          <a:ext cx="504056" cy="700088"/>
        </p:xfrm>
        <a:graphic>
          <a:graphicData uri="http://schemas.openxmlformats.org/presentationml/2006/ole">
            <p:oleObj spid="_x0000_s95236" name="Формула" r:id="rId4" imgW="164957" imgH="393359" progId="Equation.3">
              <p:embed/>
            </p:oleObj>
          </a:graphicData>
        </a:graphic>
      </p:graphicFrame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4283967" y="3573016"/>
          <a:ext cx="583257" cy="648072"/>
        </p:xfrm>
        <a:graphic>
          <a:graphicData uri="http://schemas.openxmlformats.org/presentationml/2006/ole">
            <p:oleObj spid="_x0000_s95238" name="Формула" r:id="rId5" imgW="164957" imgH="393359" progId="Equation.3">
              <p:embed/>
            </p:oleObj>
          </a:graphicData>
        </a:graphic>
      </p:graphicFrame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5076056" y="3573015"/>
          <a:ext cx="288032" cy="672075"/>
        </p:xfrm>
        <a:graphic>
          <a:graphicData uri="http://schemas.openxmlformats.org/presentationml/2006/ole">
            <p:oleObj spid="_x0000_s95240" name="Формула" r:id="rId6" imgW="164957" imgH="393359" progId="Equation.3">
              <p:embed/>
            </p:oleObj>
          </a:graphicData>
        </a:graphic>
      </p:graphicFrame>
      <p:pic>
        <p:nvPicPr>
          <p:cNvPr id="13" name="Рисунок 12"/>
          <p:cNvPicPr/>
          <p:nvPr/>
        </p:nvPicPr>
        <p:blipFill>
          <a:blip r:embed="rId7" cstate="print"/>
          <a:srcRect t="1005" r="3421" b="3113"/>
          <a:stretch>
            <a:fillRect/>
          </a:stretch>
        </p:blipFill>
        <p:spPr bwMode="auto">
          <a:xfrm>
            <a:off x="6732240" y="4653136"/>
            <a:ext cx="2016224" cy="1790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04864"/>
            <a:ext cx="4690864" cy="11430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7030A0"/>
                </a:solidFill>
              </a:rPr>
              <a:t>КОД: </a:t>
            </a:r>
            <a:endParaRPr lang="ru-RU" sz="80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332656"/>
            <a:ext cx="2952328" cy="6192688"/>
          </a:xfrm>
        </p:spPr>
        <p:txBody>
          <a:bodyPr>
            <a:normAutofit fontScale="85000" lnSpcReduction="20000"/>
          </a:bodyPr>
          <a:lstStyle/>
          <a:p>
            <a:pPr marL="1371600" indent="-1371600">
              <a:buAutoNum type="arabicPeriod"/>
            </a:pPr>
            <a:r>
              <a:rPr lang="ru-RU" sz="8000" b="1" i="1" dirty="0" smtClean="0"/>
              <a:t>а</a:t>
            </a:r>
            <a:r>
              <a:rPr lang="ru-RU" sz="8000" b="1" i="1" dirty="0" smtClean="0"/>
              <a:t>; </a:t>
            </a:r>
            <a:endParaRPr lang="ru-RU" sz="8000" b="1" i="1" dirty="0" smtClean="0"/>
          </a:p>
          <a:p>
            <a:pPr marL="1371600" indent="-1371600">
              <a:buAutoNum type="arabicPeriod"/>
            </a:pPr>
            <a:r>
              <a:rPr lang="ru-RU" sz="8000" b="1" i="1" dirty="0" smtClean="0"/>
              <a:t>б</a:t>
            </a:r>
            <a:r>
              <a:rPr lang="ru-RU" sz="8000" b="1" i="1" dirty="0" smtClean="0"/>
              <a:t>; </a:t>
            </a:r>
            <a:endParaRPr lang="ru-RU" sz="8000" b="1" i="1" dirty="0" smtClean="0"/>
          </a:p>
          <a:p>
            <a:pPr marL="1371600" indent="-1371600">
              <a:buAutoNum type="arabicPeriod"/>
            </a:pPr>
            <a:r>
              <a:rPr lang="ru-RU" sz="8000" b="1" i="1" dirty="0" smtClean="0"/>
              <a:t>а</a:t>
            </a:r>
            <a:r>
              <a:rPr lang="ru-RU" sz="8000" b="1" i="1" dirty="0" smtClean="0"/>
              <a:t>; </a:t>
            </a:r>
            <a:endParaRPr lang="ru-RU" sz="8000" b="1" i="1" dirty="0" smtClean="0"/>
          </a:p>
          <a:p>
            <a:pPr marL="1371600" indent="-1371600">
              <a:buAutoNum type="arabicPeriod"/>
            </a:pPr>
            <a:r>
              <a:rPr lang="ru-RU" sz="8000" b="1" i="1" dirty="0" smtClean="0"/>
              <a:t>в</a:t>
            </a:r>
            <a:r>
              <a:rPr lang="ru-RU" sz="8000" b="1" i="1" dirty="0" smtClean="0"/>
              <a:t>; </a:t>
            </a:r>
            <a:endParaRPr lang="ru-RU" sz="8000" b="1" i="1" dirty="0" smtClean="0"/>
          </a:p>
          <a:p>
            <a:pPr marL="1371600" indent="-1371600">
              <a:buAutoNum type="arabicPeriod"/>
            </a:pPr>
            <a:r>
              <a:rPr lang="ru-RU" sz="8000" b="1" i="1" dirty="0" smtClean="0"/>
              <a:t>б</a:t>
            </a:r>
            <a:r>
              <a:rPr lang="ru-RU" sz="8000" b="1" i="1" dirty="0" smtClean="0"/>
              <a:t>; </a:t>
            </a:r>
            <a:endParaRPr lang="ru-RU" sz="8000" b="1" i="1" dirty="0" smtClean="0"/>
          </a:p>
          <a:p>
            <a:pPr marL="1371600" indent="-1371600">
              <a:buAutoNum type="arabicPeriod"/>
            </a:pPr>
            <a:r>
              <a:rPr lang="ru-RU" sz="8000" b="1" i="1" dirty="0" smtClean="0"/>
              <a:t>а</a:t>
            </a:r>
            <a:r>
              <a:rPr lang="ru-RU" sz="8000" b="1" i="1" dirty="0" smtClean="0"/>
              <a:t>.</a:t>
            </a:r>
            <a:endParaRPr lang="ru-RU" sz="8000" dirty="0" smtClean="0"/>
          </a:p>
          <a:p>
            <a:pPr>
              <a:buNone/>
            </a:pP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 cstate="print"/>
          <a:srcRect l="10172"/>
          <a:stretch>
            <a:fillRect/>
          </a:stretch>
        </p:blipFill>
        <p:spPr bwMode="auto">
          <a:xfrm>
            <a:off x="1025126" y="333374"/>
            <a:ext cx="7867354" cy="4319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1835150" y="32131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2483768" y="2132856"/>
            <a:ext cx="1008062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684213" y="2060575"/>
            <a:ext cx="22320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dirty="0"/>
              <a:t>(-3;1)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H="1">
            <a:off x="5580112" y="3356992"/>
            <a:ext cx="1368425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7092950" y="2420938"/>
            <a:ext cx="1835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(3;-2)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827088" y="4652963"/>
            <a:ext cx="6265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>
            <p:ph idx="1"/>
          </p:nvPr>
        </p:nvGraphicFramePr>
        <p:xfrm>
          <a:off x="323850" y="4616450"/>
          <a:ext cx="8569325" cy="1681163"/>
        </p:xfrm>
        <a:graphic>
          <a:graphicData uri="http://schemas.openxmlformats.org/presentationml/2006/ole">
            <p:oleObj spid="_x0000_s45058" name="Формула" r:id="rId4" imgW="2006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 cstate="print"/>
          <a:srcRect l="8411"/>
          <a:stretch>
            <a:fillRect/>
          </a:stretch>
        </p:blipFill>
        <p:spPr bwMode="auto">
          <a:xfrm>
            <a:off x="971600" y="417513"/>
            <a:ext cx="7848550" cy="484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908175" y="2924175"/>
            <a:ext cx="935038" cy="1152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50825" y="2205038"/>
            <a:ext cx="1728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(-7;1)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948488" y="1773238"/>
            <a:ext cx="2016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(5;4)</a:t>
            </a:r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 flipH="1">
            <a:off x="6588125" y="2708275"/>
            <a:ext cx="647700" cy="433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468313" y="5229225"/>
            <a:ext cx="7775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5065" name="Object 9"/>
          <p:cNvGraphicFramePr>
            <a:graphicFrameLocks noChangeAspect="1"/>
          </p:cNvGraphicFramePr>
          <p:nvPr>
            <p:ph idx="1"/>
          </p:nvPr>
        </p:nvGraphicFramePr>
        <p:xfrm>
          <a:off x="755576" y="5130800"/>
          <a:ext cx="7764099" cy="1250528"/>
        </p:xfrm>
        <a:graphic>
          <a:graphicData uri="http://schemas.openxmlformats.org/presentationml/2006/ole">
            <p:oleObj spid="_x0000_s46082" name="Формула" r:id="rId4" imgW="2082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5124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 l="9436"/>
          <a:stretch>
            <a:fillRect/>
          </a:stretch>
        </p:blipFill>
        <p:spPr>
          <a:xfrm>
            <a:off x="1619672" y="675888"/>
            <a:ext cx="6768752" cy="4110425"/>
          </a:xfrm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124075" y="3141663"/>
            <a:ext cx="1368425" cy="2873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8313" y="2276475"/>
            <a:ext cx="1655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(-6;3)</a:t>
            </a:r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6156325" y="2492375"/>
            <a:ext cx="1511300" cy="1444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7380288" y="1773238"/>
            <a:ext cx="19796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dirty="0"/>
              <a:t>(0;6)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250825" y="4797425"/>
            <a:ext cx="813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/>
          </a:p>
        </p:txBody>
      </p:sp>
      <p:graphicFrame>
        <p:nvGraphicFramePr>
          <p:cNvPr id="46089" name="Object 9"/>
          <p:cNvGraphicFramePr>
            <a:graphicFrameLocks noChangeAspect="1"/>
          </p:cNvGraphicFramePr>
          <p:nvPr>
            <p:ph idx="1"/>
          </p:nvPr>
        </p:nvGraphicFramePr>
        <p:xfrm>
          <a:off x="755577" y="4941168"/>
          <a:ext cx="7416824" cy="1368152"/>
        </p:xfrm>
        <a:graphic>
          <a:graphicData uri="http://schemas.openxmlformats.org/presentationml/2006/ole">
            <p:oleObj spid="_x0000_s47106" name="Формула" r:id="rId4" imgW="16887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  <p:bldP spid="4608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916832"/>
            <a:ext cx="9358378" cy="2123658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  <a:scene3d>
              <a:camera prst="perspectiveContrastingRightFacing">
                <a:rot lat="0" lon="21594000" rev="0"/>
              </a:camera>
              <a:lightRig rig="threePt" dir="t"/>
            </a:scene3d>
          </a:bodyPr>
          <a:lstStyle/>
          <a:p>
            <a:pPr algn="ctr"/>
            <a:r>
              <a:rPr lang="ru-RU" sz="6600" b="1" i="1" dirty="0" smtClean="0">
                <a:solidFill>
                  <a:srgbClr val="7030A0"/>
                </a:solidFill>
                <a:latin typeface="Georgia" pitchFamily="18" charset="0"/>
              </a:rPr>
              <a:t>Спасибо </a:t>
            </a:r>
          </a:p>
          <a:p>
            <a:pPr algn="ctr"/>
            <a:r>
              <a:rPr lang="ru-RU" sz="6600" b="1" i="1" dirty="0" smtClean="0">
                <a:solidFill>
                  <a:srgbClr val="7030A0"/>
                </a:solidFill>
                <a:latin typeface="Georgia" pitchFamily="18" charset="0"/>
              </a:rPr>
              <a:t>за работу!</a:t>
            </a:r>
            <a:endParaRPr lang="ru-RU" sz="6600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980728"/>
            <a:ext cx="2160240" cy="864096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 Ответы</a:t>
            </a:r>
            <a:endParaRPr lang="ru-RU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435280" cy="3456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87056"/>
                <a:gridCol w="1687056"/>
                <a:gridCol w="1687056"/>
                <a:gridCol w="1789936"/>
                <a:gridCol w="1584176"/>
              </a:tblGrid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9 - 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>
                          <a:latin typeface="Times New Roman"/>
                          <a:ea typeface="Times New Roman"/>
                          <a:cs typeface="Times New Roman"/>
                        </a:rPr>
                        <a:t>13 - </a:t>
                      </a:r>
                      <a:endParaRPr lang="ru-RU" sz="4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17-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2 - 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6 -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14 - 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>
                          <a:latin typeface="Times New Roman"/>
                          <a:ea typeface="Times New Roman"/>
                          <a:cs typeface="Times New Roman"/>
                        </a:rPr>
                        <a:t>18 - </a:t>
                      </a:r>
                      <a:endParaRPr lang="ru-RU" sz="4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7 -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11-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15 -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19 -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r>
                        <a:rPr lang="ru-RU" sz="4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12 -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16 -</a:t>
                      </a:r>
                      <a:r>
                        <a:rPr lang="ru-RU" sz="4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4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20 -</a:t>
                      </a:r>
                      <a:endParaRPr lang="ru-RU" sz="4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39752" y="188640"/>
            <a:ext cx="4176464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7030A0"/>
                </a:solidFill>
              </a:rPr>
              <a:t>Составь пару</a:t>
            </a:r>
            <a:endParaRPr lang="ru-RU" sz="5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5400" b="1" dirty="0" smtClean="0">
                <a:solidFill>
                  <a:srgbClr val="7030A0"/>
                </a:solidFill>
                <a:ea typeface="+mn-ea"/>
                <a:cs typeface="+mn-cs"/>
              </a:rPr>
              <a:t>Словарь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640960" cy="5616624"/>
          </a:xfrm>
        </p:spPr>
        <p:txBody>
          <a:bodyPr>
            <a:noAutofit/>
          </a:bodyPr>
          <a:lstStyle/>
          <a:p>
            <a:r>
              <a:rPr lang="ru-RU" sz="3400" b="1" dirty="0" smtClean="0"/>
              <a:t>Производная</a:t>
            </a:r>
          </a:p>
          <a:p>
            <a:r>
              <a:rPr lang="ru-RU" sz="3400" b="1" dirty="0" smtClean="0"/>
              <a:t>Функция, дифференцируемая в точке</a:t>
            </a:r>
          </a:p>
          <a:p>
            <a:r>
              <a:rPr lang="ru-RU" sz="3400" b="1" dirty="0" smtClean="0"/>
              <a:t>Линейная функция</a:t>
            </a:r>
          </a:p>
          <a:p>
            <a:r>
              <a:rPr lang="ru-RU" sz="3400" b="1" dirty="0" smtClean="0"/>
              <a:t>График линейной функции</a:t>
            </a:r>
          </a:p>
          <a:p>
            <a:r>
              <a:rPr lang="ru-RU" sz="3400" b="1" dirty="0" smtClean="0"/>
              <a:t>Угловой коэффициент прямой</a:t>
            </a:r>
          </a:p>
          <a:p>
            <a:r>
              <a:rPr lang="ru-RU" sz="3400" b="1" dirty="0" smtClean="0"/>
              <a:t>Касательная к графику</a:t>
            </a:r>
          </a:p>
          <a:p>
            <a:r>
              <a:rPr lang="ru-RU" sz="3400" b="1" dirty="0" smtClean="0"/>
              <a:t>Тангенс угла в прямоугольном треугольнике</a:t>
            </a:r>
          </a:p>
          <a:p>
            <a:r>
              <a:rPr lang="ru-RU" sz="3400" b="1" dirty="0" smtClean="0"/>
              <a:t>Значения тангенсов углов (острого, тупого)</a:t>
            </a:r>
            <a:endParaRPr lang="ru-RU" sz="3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6632"/>
          <a:ext cx="9143999" cy="6728065"/>
        </p:xfrm>
        <a:graphic>
          <a:graphicData uri="http://schemas.openxmlformats.org/drawingml/2006/table">
            <a:tbl>
              <a:tblPr/>
              <a:tblGrid>
                <a:gridCol w="801015"/>
                <a:gridCol w="7227369"/>
                <a:gridCol w="576064"/>
                <a:gridCol w="539551"/>
              </a:tblGrid>
              <a:tr h="383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en-US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Вопросы</a:t>
                      </a: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А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3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Верите ли вы, что…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График касательной имеет более одной общей точки с графиком функции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Касательной к графику функции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у=f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) называется предельное положение секущей.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Угловой коэффициент прямой равен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у=кх+b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. В этой формуле уже известно значение производной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Производная в точке касания равна угловому коэффициенту касательной. 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Угловой коэффициент касательной равен значению функции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у=f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) в точке касания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Прямые 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у=4х-3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у=4х+7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параллельны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Если касательная к графику параллельна оси Ох, то значение производной в точке касания равно нулю.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73380" algn="l"/>
                          <a:tab pos="450215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Если касательная к графику функции образует острый угол с положительным направлением оси Ох, то значение производной в точке касания отрицательно.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0113" name="Object 1"/>
          <p:cNvGraphicFramePr>
            <a:graphicFrameLocks noChangeAspect="1"/>
          </p:cNvGraphicFramePr>
          <p:nvPr/>
        </p:nvGraphicFramePr>
        <p:xfrm>
          <a:off x="5436096" y="2204864"/>
          <a:ext cx="576064" cy="509080"/>
        </p:xfrm>
        <a:graphic>
          <a:graphicData uri="http://schemas.openxmlformats.org/presentationml/2006/ole">
            <p:oleObj spid="_x0000_s90113" name="Формула" r:id="rId3" imgW="482391" imgH="43161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 dirty="0" smtClean="0">
                <a:latin typeface="+mj-lt"/>
              </a:rPr>
              <a:t>y</a:t>
            </a:r>
            <a:endParaRPr lang="ru-RU" sz="6000" b="1" dirty="0">
              <a:latin typeface="+mj-lt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544954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32038" y="260648"/>
            <a:ext cx="72009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280" y="260648"/>
            <a:ext cx="670" cy="640844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19872" y="3429000"/>
            <a:ext cx="3672408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  </a:t>
            </a:r>
            <a:r>
              <a:rPr lang="ru-RU" sz="3200" b="1" dirty="0">
                <a:latin typeface="Times New Roman" pitchFamily="18" charset="0"/>
              </a:rPr>
              <a:t>0   </a:t>
            </a:r>
            <a:r>
              <a:rPr lang="ru-RU" sz="3200" b="1" dirty="0" smtClean="0">
                <a:latin typeface="Times New Roman" pitchFamily="18" charset="0"/>
              </a:rPr>
              <a:t>    </a:t>
            </a:r>
            <a:r>
              <a:rPr lang="ru-RU" sz="3200" b="1" dirty="0">
                <a:latin typeface="Times New Roman" pitchFamily="18" charset="0"/>
              </a:rPr>
              <a:t>1  </a:t>
            </a:r>
            <a:r>
              <a:rPr lang="ru-RU" sz="3200" b="1" dirty="0" smtClean="0">
                <a:latin typeface="Times New Roman" pitchFamily="18" charset="0"/>
              </a:rPr>
              <a:t>   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2771800" y="476672"/>
            <a:ext cx="4032448" cy="482453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2966788">
            <a:off x="2750781" y="729771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</a:t>
            </a:r>
            <a:r>
              <a:rPr lang="ru-RU" sz="3600" b="1" dirty="0" err="1" smtClean="0"/>
              <a:t>=кх+</a:t>
            </a:r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60" name="Дуга 59"/>
          <p:cNvSpPr/>
          <p:nvPr/>
        </p:nvSpPr>
        <p:spPr>
          <a:xfrm rot="2336813">
            <a:off x="5719304" y="3315698"/>
            <a:ext cx="645095" cy="900073"/>
          </a:xfrm>
          <a:prstGeom prst="arc">
            <a:avLst>
              <a:gd name="adj1" fmla="val 16933279"/>
              <a:gd name="adj2" fmla="val 4466115"/>
            </a:avLst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6372200" y="3717032"/>
          <a:ext cx="792088" cy="432048"/>
        </p:xfrm>
        <a:graphic>
          <a:graphicData uri="http://schemas.openxmlformats.org/presentationml/2006/ole">
            <p:oleObj spid="_x0000_s18434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23528" y="5085184"/>
          <a:ext cx="4968552" cy="1605298"/>
        </p:xfrm>
        <a:graphic>
          <a:graphicData uri="http://schemas.openxmlformats.org/presentationml/2006/ole">
            <p:oleObj spid="_x0000_s18435" name="Формула" r:id="rId4" imgW="139680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 dirty="0">
                <a:latin typeface="+mj-lt"/>
              </a:rPr>
              <a:t>y</a:t>
            </a:r>
            <a:endParaRPr lang="ru-RU" sz="6000" b="1" dirty="0">
              <a:latin typeface="+mj-lt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32038" y="260648"/>
            <a:ext cx="72009" cy="659735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280" y="260648"/>
            <a:ext cx="670" cy="640844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19872" y="3429000"/>
            <a:ext cx="3672408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</a:rPr>
              <a:t>-</a:t>
            </a:r>
            <a:r>
              <a:rPr lang="ru-RU" sz="3200" b="1" dirty="0" smtClean="0">
                <a:latin typeface="Times New Roman" pitchFamily="18" charset="0"/>
              </a:rPr>
              <a:t>1   </a:t>
            </a:r>
            <a:r>
              <a:rPr lang="ru-RU" sz="3200" b="1" dirty="0">
                <a:latin typeface="Times New Roman" pitchFamily="18" charset="0"/>
              </a:rPr>
              <a:t>0   </a:t>
            </a:r>
            <a:r>
              <a:rPr lang="ru-RU" sz="3200" b="1" dirty="0" smtClean="0">
                <a:latin typeface="Times New Roman" pitchFamily="18" charset="0"/>
              </a:rPr>
              <a:t>    </a:t>
            </a:r>
            <a:r>
              <a:rPr lang="ru-RU" sz="3200" b="1" dirty="0">
                <a:latin typeface="Times New Roman" pitchFamily="18" charset="0"/>
              </a:rPr>
              <a:t>1  </a:t>
            </a:r>
            <a:r>
              <a:rPr lang="ru-RU" sz="3200" b="1" dirty="0" smtClean="0">
                <a:latin typeface="Times New Roman" pitchFamily="18" charset="0"/>
              </a:rPr>
              <a:t>   2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899592" y="188640"/>
            <a:ext cx="5544616" cy="54006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18883445">
            <a:off x="352967" y="418832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</a:t>
            </a:r>
            <a:r>
              <a:rPr lang="ru-RU" sz="3600" b="1" dirty="0" err="1" smtClean="0"/>
              <a:t>=кх+</a:t>
            </a:r>
            <a:r>
              <a:rPr lang="en-US" sz="3600" b="1" dirty="0" smtClean="0"/>
              <a:t>b</a:t>
            </a:r>
            <a:endParaRPr lang="ru-RU" sz="3600" b="1" dirty="0"/>
          </a:p>
        </p:txBody>
      </p:sp>
      <p:sp>
        <p:nvSpPr>
          <p:cNvPr id="60" name="Дуга 59"/>
          <p:cNvSpPr/>
          <p:nvPr/>
        </p:nvSpPr>
        <p:spPr>
          <a:xfrm rot="10606928" flipH="1">
            <a:off x="3372551" y="2728670"/>
            <a:ext cx="728959" cy="900073"/>
          </a:xfrm>
          <a:prstGeom prst="arc">
            <a:avLst>
              <a:gd name="adj1" fmla="val 18959602"/>
              <a:gd name="adj2" fmla="val 4466115"/>
            </a:avLst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3995936" y="2636912"/>
          <a:ext cx="792088" cy="432048"/>
        </p:xfrm>
        <a:graphic>
          <a:graphicData uri="http://schemas.openxmlformats.org/presentationml/2006/ole">
            <p:oleObj spid="_x0000_s83970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4716016" y="5013176"/>
          <a:ext cx="4109267" cy="1432074"/>
        </p:xfrm>
        <a:graphic>
          <a:graphicData uri="http://schemas.openxmlformats.org/presentationml/2006/ole">
            <p:oleObj spid="_x0000_s83971" name="Формула" r:id="rId4" imgW="129528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95725" y="-134938"/>
            <a:ext cx="542925" cy="1006476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 dirty="0">
                <a:latin typeface="+mj-lt"/>
              </a:rPr>
              <a:t>y</a:t>
            </a:r>
            <a:endParaRPr lang="ru-RU" sz="6000" b="1" dirty="0">
              <a:latin typeface="+mj-lt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296863" y="3429000"/>
            <a:ext cx="8470900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V="1">
            <a:off x="4572000" y="139700"/>
            <a:ext cx="0" cy="6534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128000" y="3429000"/>
            <a:ext cx="809625" cy="1006475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latin typeface="Times New Roman" pitchFamily="18" charset="0"/>
              </a:rPr>
              <a:t>x</a:t>
            </a:r>
            <a:endParaRPr lang="ru-RU" sz="6000" b="1">
              <a:latin typeface="Times New Roman" pitchFamily="18" charset="0"/>
            </a:endParaRP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157788" y="3429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244475" y="3048000"/>
            <a:ext cx="8640763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244475" y="2697163"/>
            <a:ext cx="868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258763" y="2332038"/>
            <a:ext cx="8640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28600" y="1981200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44475" y="1616075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8600" y="12493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28600" y="884238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44475" y="533400"/>
            <a:ext cx="86709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4475" y="198438"/>
            <a:ext cx="8670925" cy="301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198438" y="3779838"/>
            <a:ext cx="8686800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228600" y="4130675"/>
            <a:ext cx="86407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212725" y="4495800"/>
            <a:ext cx="8656638" cy="158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0" y="4860925"/>
            <a:ext cx="8899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12725" y="5211763"/>
            <a:ext cx="87026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228600" y="5578475"/>
            <a:ext cx="8626475" cy="142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212725" y="5927725"/>
            <a:ext cx="86725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228600" y="6294438"/>
            <a:ext cx="8518525" cy="142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212725" y="6659563"/>
            <a:ext cx="86566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906963" y="2000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736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>
            <a:off x="5622925" y="228600"/>
            <a:ext cx="14288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5989638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6340475" y="228600"/>
            <a:ext cx="15875" cy="64166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6705600" y="198438"/>
            <a:ext cx="30163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092950" y="-458788"/>
            <a:ext cx="0" cy="7127876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7437438" y="212725"/>
            <a:ext cx="0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>
            <a:off x="7788275" y="212725"/>
            <a:ext cx="0" cy="6400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8137525" y="212725"/>
            <a:ext cx="15875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>
            <a:off x="8474075" y="212725"/>
            <a:ext cx="14288" cy="644683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8793163" y="212725"/>
            <a:ext cx="30162" cy="64325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4206875" y="198438"/>
            <a:ext cx="0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>
            <a:off x="3840163" y="204788"/>
            <a:ext cx="0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3444875" y="182563"/>
            <a:ext cx="30163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>
            <a:off x="3108325" y="182563"/>
            <a:ext cx="15875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759075" y="182563"/>
            <a:ext cx="0" cy="644683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>
            <a:off x="2379663" y="204788"/>
            <a:ext cx="12700" cy="647065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>
            <a:off x="2025650" y="198438"/>
            <a:ext cx="1588" cy="64611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1646238" y="182563"/>
            <a:ext cx="14287" cy="6430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1295400" y="182563"/>
            <a:ext cx="0" cy="646271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>
            <a:off x="931863" y="204788"/>
            <a:ext cx="28575" cy="6440487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579438" y="182563"/>
            <a:ext cx="14287" cy="6477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242888" y="157163"/>
            <a:ext cx="1587" cy="6502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3491880" y="3429001"/>
            <a:ext cx="1440160" cy="584775"/>
          </a:xfrm>
          <a:prstGeom prst="rect">
            <a:avLst/>
          </a:prstGeom>
          <a:noFill/>
          <a:ln w="9525" algn="ctr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   </a:t>
            </a:r>
            <a:r>
              <a:rPr lang="ru-RU" sz="3200" b="1" dirty="0" smtClean="0">
                <a:latin typeface="Times New Roman" pitchFamily="18" charset="0"/>
              </a:rPr>
              <a:t>   0</a:t>
            </a:r>
            <a:endParaRPr lang="ru-RU" sz="3200" b="1" dirty="0">
              <a:latin typeface="Times New Roman" pitchFamily="18" charset="0"/>
            </a:endParaRPr>
          </a:p>
        </p:txBody>
      </p:sp>
      <p:sp>
        <p:nvSpPr>
          <p:cNvPr id="262201" name="Text Box 57"/>
          <p:cNvSpPr txBox="1">
            <a:spLocks noChangeArrowheads="1"/>
          </p:cNvSpPr>
          <p:nvPr/>
        </p:nvSpPr>
        <p:spPr bwMode="auto">
          <a:xfrm>
            <a:off x="5105400" y="990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603" name="Text Box 75"/>
          <p:cNvSpPr txBox="1">
            <a:spLocks noChangeArrowheads="1"/>
          </p:cNvSpPr>
          <p:nvPr/>
        </p:nvSpPr>
        <p:spPr bwMode="auto">
          <a:xfrm>
            <a:off x="6248400" y="1524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29272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011863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851275" y="3357563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23585" idx="0"/>
          </p:cNvCxnSpPr>
          <p:nvPr/>
        </p:nvCxnSpPr>
        <p:spPr>
          <a:xfrm flipV="1">
            <a:off x="611560" y="212725"/>
            <a:ext cx="7176715" cy="5736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0" name="Месяц 59"/>
          <p:cNvSpPr/>
          <p:nvPr/>
        </p:nvSpPr>
        <p:spPr>
          <a:xfrm rot="9378865">
            <a:off x="4566378" y="2857743"/>
            <a:ext cx="131561" cy="513233"/>
          </a:xfrm>
          <a:prstGeom prst="moon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 flipV="1">
            <a:off x="5940152" y="155679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5940152" y="1628800"/>
            <a:ext cx="151216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61" idx="0"/>
          </p:cNvCxnSpPr>
          <p:nvPr/>
        </p:nvCxnSpPr>
        <p:spPr>
          <a:xfrm>
            <a:off x="6012160" y="1700808"/>
            <a:ext cx="0" cy="1728192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7452320" y="476672"/>
            <a:ext cx="0" cy="2952328"/>
          </a:xfrm>
          <a:prstGeom prst="line">
            <a:avLst/>
          </a:prstGeom>
          <a:ln w="28575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Месяц 71"/>
          <p:cNvSpPr/>
          <p:nvPr/>
        </p:nvSpPr>
        <p:spPr>
          <a:xfrm rot="9378865">
            <a:off x="6798627" y="1057545"/>
            <a:ext cx="131559" cy="513233"/>
          </a:xfrm>
          <a:prstGeom prst="moon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 rot="19253832">
            <a:off x="147384" y="4332082"/>
            <a:ext cx="29915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y</a:t>
            </a:r>
            <a:r>
              <a:rPr lang="ru-RU" sz="3600" b="1" dirty="0" smtClean="0"/>
              <a:t>=</a:t>
            </a:r>
            <a:r>
              <a:rPr lang="en-US" sz="3600" b="1" dirty="0" smtClean="0"/>
              <a:t>yₒ+</a:t>
            </a:r>
            <a:r>
              <a:rPr lang="ru-RU" sz="3600" b="1" dirty="0" smtClean="0"/>
              <a:t>к</a:t>
            </a:r>
            <a:r>
              <a:rPr lang="en-US" sz="3600" b="1" dirty="0" smtClean="0"/>
              <a:t>(</a:t>
            </a:r>
            <a:r>
              <a:rPr lang="ru-RU" sz="3600" b="1" dirty="0" err="1" smtClean="0"/>
              <a:t>х</a:t>
            </a:r>
            <a:r>
              <a:rPr lang="en-US" sz="3600" b="1" dirty="0" smtClean="0"/>
              <a:t>-xₒ)</a:t>
            </a:r>
            <a:endParaRPr lang="ru-RU" sz="36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4644008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ym typeface="Symbol"/>
              </a:rPr>
              <a:t></a:t>
            </a:r>
            <a:endParaRPr lang="ru-RU" sz="36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6876256" y="9087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ym typeface="Symbol"/>
              </a:rPr>
              <a:t></a:t>
            </a:r>
            <a:endParaRPr lang="ru-RU" sz="36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6156176" y="1772816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x-xₒ</a:t>
            </a:r>
            <a:endParaRPr lang="ru-RU" sz="3200" b="1" i="1" dirty="0"/>
          </a:p>
        </p:txBody>
      </p:sp>
      <p:sp>
        <p:nvSpPr>
          <p:cNvPr id="79" name="TextBox 78"/>
          <p:cNvSpPr txBox="1"/>
          <p:nvPr/>
        </p:nvSpPr>
        <p:spPr>
          <a:xfrm>
            <a:off x="7524328" y="76470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y-yₒ</a:t>
            </a:r>
            <a:endParaRPr lang="ru-RU" sz="3200" b="1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5652120" y="3429000"/>
            <a:ext cx="792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</a:t>
            </a:r>
            <a:r>
              <a:rPr lang="en-US" b="1" i="1" dirty="0" smtClean="0"/>
              <a:t>ₒ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7308304" y="3429000"/>
            <a:ext cx="720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x</a:t>
            </a:r>
            <a:endParaRPr lang="ru-RU" b="1" i="1" dirty="0" smtClean="0"/>
          </a:p>
          <a:p>
            <a:endParaRPr lang="ru-RU" dirty="0"/>
          </a:p>
        </p:txBody>
      </p:sp>
      <p:sp>
        <p:nvSpPr>
          <p:cNvPr id="83" name="Овал 82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7380312" y="404664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4644008" y="98072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Mₒ(xₒ;yₒ)</a:t>
            </a:r>
            <a:endParaRPr lang="ru-RU" sz="3200" b="1" i="1" dirty="0"/>
          </a:p>
        </p:txBody>
      </p:sp>
      <p:sp>
        <p:nvSpPr>
          <p:cNvPr id="87" name="TextBox 86"/>
          <p:cNvSpPr txBox="1"/>
          <p:nvPr/>
        </p:nvSpPr>
        <p:spPr>
          <a:xfrm>
            <a:off x="6228184" y="188640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M(</a:t>
            </a:r>
            <a:r>
              <a:rPr lang="en-US" sz="3200" b="1" i="1" dirty="0" err="1" smtClean="0"/>
              <a:t>x;y</a:t>
            </a:r>
            <a:r>
              <a:rPr lang="en-US" sz="3200" b="1" i="1" dirty="0" smtClean="0"/>
              <a:t>)</a:t>
            </a:r>
            <a:endParaRPr lang="ru-RU" sz="3200" b="1" i="1" dirty="0"/>
          </a:p>
        </p:txBody>
      </p:sp>
      <p:sp>
        <p:nvSpPr>
          <p:cNvPr id="89" name="TextBox 88"/>
          <p:cNvSpPr txBox="1"/>
          <p:nvPr/>
        </p:nvSpPr>
        <p:spPr>
          <a:xfrm>
            <a:off x="7452320" y="134076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A(</a:t>
            </a:r>
            <a:r>
              <a:rPr lang="en-US" sz="3200" b="1" i="1" dirty="0" err="1" smtClean="0"/>
              <a:t>x;y</a:t>
            </a:r>
            <a:r>
              <a:rPr lang="en-US" sz="3200" b="1" i="1" dirty="0" smtClean="0"/>
              <a:t>ₒ)</a:t>
            </a:r>
            <a:endParaRPr lang="ru-RU" sz="3200" b="1" i="1" dirty="0"/>
          </a:p>
        </p:txBody>
      </p:sp>
      <p:graphicFrame>
        <p:nvGraphicFramePr>
          <p:cNvPr id="91" name="Объект 90"/>
          <p:cNvGraphicFramePr>
            <a:graphicFrameLocks noChangeAspect="1"/>
          </p:cNvGraphicFramePr>
          <p:nvPr/>
        </p:nvGraphicFramePr>
        <p:xfrm>
          <a:off x="4860032" y="4689140"/>
          <a:ext cx="3528392" cy="1764196"/>
        </p:xfrm>
        <a:graphic>
          <a:graphicData uri="http://schemas.openxmlformats.org/presentationml/2006/ole">
            <p:oleObj spid="_x0000_s36867" name="Формула" r:id="rId3" imgW="812520" imgH="4316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2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2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476672"/>
            <a:ext cx="74888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Уравнение прямой</a:t>
            </a:r>
            <a:r>
              <a:rPr lang="ru-RU" sz="4000" b="1" i="1" dirty="0" smtClean="0"/>
              <a:t> с угловым коэффициентом </a:t>
            </a:r>
            <a:r>
              <a:rPr lang="en-US" sz="4000" b="1" i="1" dirty="0" smtClean="0"/>
              <a:t>k</a:t>
            </a:r>
            <a:r>
              <a:rPr lang="ru-RU" sz="4000" b="1" i="1" dirty="0" smtClean="0"/>
              <a:t>, проходящей через точку (х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;у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)</a:t>
            </a:r>
          </a:p>
          <a:p>
            <a:pPr algn="ctr"/>
            <a:r>
              <a:rPr lang="ru-RU" sz="4000" b="1" i="1" dirty="0" smtClean="0"/>
              <a:t>у=у</a:t>
            </a:r>
            <a:r>
              <a:rPr lang="ru-RU" sz="4000" b="1" i="1" baseline="-25000" dirty="0" smtClean="0"/>
              <a:t>0</a:t>
            </a:r>
            <a:r>
              <a:rPr lang="ru-RU" sz="4000" b="1" i="1" dirty="0" smtClean="0"/>
              <a:t>+</a:t>
            </a:r>
            <a:r>
              <a:rPr lang="en-US" sz="4000" b="1" i="1" dirty="0" smtClean="0"/>
              <a:t>k(x-x</a:t>
            </a:r>
            <a:r>
              <a:rPr lang="en-US" sz="4000" b="1" i="1" baseline="-25000" dirty="0" smtClean="0"/>
              <a:t>0</a:t>
            </a:r>
            <a:r>
              <a:rPr lang="en-US" sz="4000" b="1" i="1" dirty="0" smtClean="0"/>
              <a:t>)</a:t>
            </a:r>
            <a:r>
              <a:rPr lang="ru-RU" sz="4000" b="1" i="1" dirty="0" smtClean="0"/>
              <a:t>     </a:t>
            </a:r>
            <a:endParaRPr lang="ru-RU" sz="40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50912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2699792" y="4838299"/>
          <a:ext cx="3168352" cy="1923643"/>
        </p:xfrm>
        <a:graphic>
          <a:graphicData uri="http://schemas.openxmlformats.org/presentationml/2006/ole">
            <p:oleObj spid="_x0000_s38915" name="Формула" r:id="rId3" imgW="711000" imgH="4316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9552" y="3645024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/>
              <a:t>Угловой коэффициент прямой проходящий  через  точки  (х</a:t>
            </a:r>
            <a:r>
              <a:rPr lang="ru-RU" sz="3600" b="1" i="1" baseline="-25000" dirty="0" smtClean="0"/>
              <a:t>1</a:t>
            </a:r>
            <a:r>
              <a:rPr lang="ru-RU" sz="3600" b="1" i="1" dirty="0" smtClean="0"/>
              <a:t>;у</a:t>
            </a:r>
            <a:r>
              <a:rPr lang="ru-RU" sz="3600" b="1" i="1" baseline="-25000" dirty="0" smtClean="0"/>
              <a:t>1</a:t>
            </a:r>
            <a:r>
              <a:rPr lang="ru-RU" sz="3600" b="1" i="1" dirty="0" smtClean="0"/>
              <a:t>) и (х</a:t>
            </a:r>
            <a:r>
              <a:rPr lang="ru-RU" sz="3600" b="1" i="1" baseline="-25000" dirty="0" smtClean="0"/>
              <a:t>0</a:t>
            </a:r>
            <a:r>
              <a:rPr lang="ru-RU" sz="3600" b="1" i="1" dirty="0" smtClean="0"/>
              <a:t>;у</a:t>
            </a:r>
            <a:r>
              <a:rPr lang="ru-RU" sz="3600" b="1" i="1" baseline="-25000" dirty="0" smtClean="0"/>
              <a:t>0</a:t>
            </a:r>
            <a:r>
              <a:rPr lang="ru-RU" sz="3600" b="1" i="1" dirty="0" smtClean="0"/>
              <a:t>)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602</Words>
  <Application>Microsoft Office PowerPoint</Application>
  <PresentationFormat>Экран (4:3)</PresentationFormat>
  <Paragraphs>210</Paragraphs>
  <Slides>25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Тема Office</vt:lpstr>
      <vt:lpstr>Формула</vt:lpstr>
      <vt:lpstr>Microsoft Equation 3.0</vt:lpstr>
      <vt:lpstr>Слайд 1</vt:lpstr>
      <vt:lpstr>Слайд 2</vt:lpstr>
      <vt:lpstr> Ответы</vt:lpstr>
      <vt:lpstr>Словарь урока</vt:lpstr>
      <vt:lpstr>Слайд 5</vt:lpstr>
      <vt:lpstr>Слайд 6</vt:lpstr>
      <vt:lpstr>Слайд 7</vt:lpstr>
      <vt:lpstr>Слайд 8</vt:lpstr>
      <vt:lpstr>Слайд 9</vt:lpstr>
      <vt:lpstr>Геометрический смысл производной дифференцируемой функции y = f (x)</vt:lpstr>
      <vt:lpstr>Слайд 11</vt:lpstr>
      <vt:lpstr>Геометрический смысл производной</vt:lpstr>
      <vt:lpstr>Уравнение касательной к графику функции </vt:lpstr>
      <vt:lpstr>Какой знак имеет f ' (x0)?</vt:lpstr>
      <vt:lpstr>Составьте алгоритмы:</vt:lpstr>
      <vt:lpstr>Алгоритм нахождения значения производной функции f(x) в точке x0 по графику касательной к функции </vt:lpstr>
      <vt:lpstr>Алгоритм нахождения угла между касательной к графику функции в точке х0 и осью Ох</vt:lpstr>
      <vt:lpstr>Алгоритм получения уравнения касательной к графику функции</vt:lpstr>
      <vt:lpstr>Слайд 19</vt:lpstr>
      <vt:lpstr>Слайд 20</vt:lpstr>
      <vt:lpstr>КОД: 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106</cp:revision>
  <dcterms:created xsi:type="dcterms:W3CDTF">2012-10-20T10:16:09Z</dcterms:created>
  <dcterms:modified xsi:type="dcterms:W3CDTF">2013-11-12T11:01:09Z</dcterms:modified>
</cp:coreProperties>
</file>