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notesMasterIdLst>
    <p:notesMasterId r:id="rId22"/>
  </p:notesMasterIdLst>
  <p:sldIdLst>
    <p:sldId id="266" r:id="rId2"/>
    <p:sldId id="264" r:id="rId3"/>
    <p:sldId id="267" r:id="rId4"/>
    <p:sldId id="268" r:id="rId5"/>
    <p:sldId id="271" r:id="rId6"/>
    <p:sldId id="272" r:id="rId7"/>
    <p:sldId id="273" r:id="rId8"/>
    <p:sldId id="274" r:id="rId9"/>
    <p:sldId id="284" r:id="rId10"/>
    <p:sldId id="277" r:id="rId11"/>
    <p:sldId id="278" r:id="rId12"/>
    <p:sldId id="280" r:id="rId13"/>
    <p:sldId id="286" r:id="rId14"/>
    <p:sldId id="281" r:id="rId15"/>
    <p:sldId id="282" r:id="rId16"/>
    <p:sldId id="287" r:id="rId17"/>
    <p:sldId id="291" r:id="rId18"/>
    <p:sldId id="292" r:id="rId19"/>
    <p:sldId id="293" r:id="rId20"/>
    <p:sldId id="294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0.23425692695214106"/>
          <c:y val="6.7164179104477639E-2"/>
          <c:w val="0.55541561712846399"/>
          <c:h val="0.82276119402985071"/>
        </c:manualLayout>
      </c:layout>
      <c:pieChart>
        <c:varyColors val="1"/>
        <c:dLbls>
          <c:showCatName val="1"/>
          <c:showPercent val="1"/>
        </c:dLbls>
        <c:firstSliceAng val="0"/>
      </c:pieChart>
      <c:spPr>
        <a:noFill/>
        <a:ln w="25410">
          <a:noFill/>
        </a:ln>
      </c:spPr>
    </c:plotArea>
    <c:plotVisOnly val="1"/>
    <c:dispBlanksAs val="zero"/>
  </c:chart>
  <c:spPr>
    <a:noFill/>
    <a:ln>
      <a:noFill/>
    </a:ln>
  </c:spPr>
  <c:txPr>
    <a:bodyPr/>
    <a:lstStyle/>
    <a:p>
      <a:pPr>
        <a:defRPr sz="2276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0.24256428041868641"/>
          <c:y val="0.10202671074637788"/>
          <c:w val="0.55541561712846399"/>
          <c:h val="0.78609625668449323"/>
        </c:manualLayout>
      </c:layout>
      <c:pieChart>
        <c:varyColors val="1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chemeClr val="accent1"/>
            </a:solidFill>
            <a:ln w="12676">
              <a:solidFill>
                <a:schemeClr val="tx1"/>
              </a:solidFill>
              <a:prstDash val="solid"/>
            </a:ln>
          </c:spPr>
          <c:dPt>
            <c:idx val="0"/>
            <c:spPr>
              <a:solidFill>
                <a:srgbClr val="FFCC99"/>
              </a:solidFill>
              <a:ln w="12676">
                <a:solidFill>
                  <a:schemeClr val="tx1"/>
                </a:solidFill>
                <a:prstDash val="solid"/>
              </a:ln>
            </c:spPr>
          </c:dPt>
          <c:dPt>
            <c:idx val="1"/>
            <c:spPr>
              <a:solidFill>
                <a:srgbClr val="0066CC"/>
              </a:solidFill>
              <a:ln w="12676">
                <a:solidFill>
                  <a:schemeClr val="tx1"/>
                </a:solidFill>
                <a:prstDash val="solid"/>
              </a:ln>
            </c:spPr>
          </c:dPt>
          <c:dPt>
            <c:idx val="2"/>
            <c:spPr>
              <a:solidFill>
                <a:srgbClr val="FF00FF"/>
              </a:solidFill>
              <a:ln w="12676">
                <a:solidFill>
                  <a:schemeClr val="tx1"/>
                </a:solidFill>
                <a:prstDash val="solid"/>
              </a:ln>
            </c:spPr>
          </c:dPt>
          <c:dPt>
            <c:idx val="3"/>
            <c:spPr>
              <a:solidFill>
                <a:srgbClr val="339966"/>
              </a:solidFill>
              <a:ln w="12676">
                <a:solidFill>
                  <a:schemeClr val="tx1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6.9911394337456939E-2"/>
                  <c:y val="6.4641740310803386E-2"/>
                </c:manualLayout>
              </c:layout>
              <c:showCatName val="1"/>
              <c:showPercent val="1"/>
            </c:dLbl>
            <c:numFmt formatCode="0%" sourceLinked="0"/>
            <c:spPr>
              <a:noFill/>
              <a:ln w="25352">
                <a:noFill/>
              </a:ln>
            </c:spPr>
            <c:txPr>
              <a:bodyPr/>
              <a:lstStyle/>
              <a:p>
                <a:pPr>
                  <a:defRPr sz="2495" b="1" i="0" u="none" strike="noStrike" baseline="0">
                    <a:solidFill>
                      <a:schemeClr val="tx1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CatName val="1"/>
            <c:showPercent val="1"/>
            <c:showLeaderLines val="1"/>
          </c:dLbls>
          <c:cat>
            <c:strRef>
              <c:f>Sheet1!$B$1:$E$1</c:f>
              <c:strCache>
                <c:ptCount val="4"/>
                <c:pt idx="0">
                  <c:v>первый завтрак</c:v>
                </c:pt>
                <c:pt idx="1">
                  <c:v>второй завтрак</c:v>
                </c:pt>
                <c:pt idx="2">
                  <c:v>обед </c:v>
                </c:pt>
                <c:pt idx="3">
                  <c:v>ужин</c:v>
                </c:pt>
              </c:strCache>
            </c:strRef>
          </c:cat>
          <c:val>
            <c:numRef>
              <c:f>Sheet1!$B$2:$E$2</c:f>
              <c:numCache>
                <c:formatCode>0%</c:formatCode>
                <c:ptCount val="4"/>
                <c:pt idx="0">
                  <c:v>0.14000000000000001</c:v>
                </c:pt>
                <c:pt idx="1">
                  <c:v>0.18000000000000013</c:v>
                </c:pt>
                <c:pt idx="2">
                  <c:v>0.5</c:v>
                </c:pt>
                <c:pt idx="3">
                  <c:v>0.18000000000000013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</c:strCache>
            </c:strRef>
          </c:tx>
          <c:spPr>
            <a:solidFill>
              <a:schemeClr val="accent2"/>
            </a:solidFill>
            <a:ln w="12676">
              <a:solidFill>
                <a:schemeClr val="tx1"/>
              </a:solidFill>
              <a:prstDash val="solid"/>
            </a:ln>
          </c:spPr>
          <c:dPt>
            <c:idx val="0"/>
            <c:spPr>
              <a:solidFill>
                <a:schemeClr val="accent1"/>
              </a:solidFill>
              <a:ln w="12676">
                <a:solidFill>
                  <a:schemeClr val="tx1"/>
                </a:solidFill>
                <a:prstDash val="solid"/>
              </a:ln>
            </c:spPr>
          </c:dPt>
          <c:dPt>
            <c:idx val="2"/>
            <c:spPr>
              <a:solidFill>
                <a:schemeClr val="hlink"/>
              </a:solidFill>
              <a:ln w="12676">
                <a:solidFill>
                  <a:schemeClr val="tx1"/>
                </a:solidFill>
                <a:prstDash val="solid"/>
              </a:ln>
            </c:spPr>
          </c:dPt>
          <c:dPt>
            <c:idx val="3"/>
            <c:spPr>
              <a:solidFill>
                <a:schemeClr val="folHlink"/>
              </a:solidFill>
              <a:ln w="12676">
                <a:solidFill>
                  <a:schemeClr val="tx1"/>
                </a:solidFill>
                <a:prstDash val="solid"/>
              </a:ln>
            </c:spPr>
          </c:dPt>
          <c:dLbls>
            <c:numFmt formatCode="0%" sourceLinked="0"/>
            <c:spPr>
              <a:noFill/>
              <a:ln w="25352">
                <a:noFill/>
              </a:ln>
            </c:spPr>
            <c:txPr>
              <a:bodyPr/>
              <a:lstStyle/>
              <a:p>
                <a:pPr>
                  <a:defRPr sz="2495" b="1" i="0" u="none" strike="noStrike" baseline="0">
                    <a:solidFill>
                      <a:schemeClr val="tx1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CatName val="1"/>
            <c:showPercent val="1"/>
            <c:showLeaderLines val="1"/>
          </c:dLbls>
          <c:cat>
            <c:strRef>
              <c:f>Sheet1!$B$1:$E$1</c:f>
              <c:strCache>
                <c:ptCount val="4"/>
                <c:pt idx="0">
                  <c:v>первый завтрак</c:v>
                </c:pt>
                <c:pt idx="1">
                  <c:v>второй завтрак</c:v>
                </c:pt>
                <c:pt idx="2">
                  <c:v>обед </c:v>
                </c:pt>
                <c:pt idx="3">
                  <c:v>ужин</c:v>
                </c:pt>
              </c:strCache>
            </c:strRef>
          </c:cat>
          <c:val>
            <c:numRef>
              <c:f>Sheet1!$B$3:$E$3</c:f>
              <c:numCache>
                <c:formatCode>0%</c:formatCode>
                <c:ptCount val="4"/>
                <c:pt idx="1">
                  <c:v>0.18000000000000013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  <c:spPr>
        <a:noFill/>
        <a:ln w="25352">
          <a:noFill/>
        </a:ln>
      </c:spPr>
    </c:plotArea>
    <c:plotVisOnly val="1"/>
    <c:dispBlanksAs val="zero"/>
  </c:chart>
  <c:spPr>
    <a:noFill/>
    <a:ln>
      <a:noFill/>
    </a:ln>
  </c:spPr>
  <c:txPr>
    <a:bodyPr/>
    <a:lstStyle/>
    <a:p>
      <a:pPr>
        <a:defRPr sz="2271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Y val="120"/>
      <c:perspective val="0"/>
    </c:view3D>
    <c:plotArea>
      <c:layout>
        <c:manualLayout>
          <c:layoutTarget val="inner"/>
          <c:xMode val="edge"/>
          <c:yMode val="edge"/>
          <c:x val="3.1486146095717885E-2"/>
          <c:y val="0.1703958691910499"/>
          <c:w val="0.90428211586901674"/>
          <c:h val="0.49053356282271948"/>
        </c:manualLayout>
      </c:layout>
      <c:pie3DChart>
        <c:varyColors val="1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chemeClr val="accent1"/>
            </a:solidFill>
            <a:ln w="12700">
              <a:solidFill>
                <a:schemeClr val="tx1"/>
              </a:solidFill>
              <a:prstDash val="solid"/>
            </a:ln>
          </c:spPr>
          <c:dPt>
            <c:idx val="0"/>
            <c:spPr>
              <a:solidFill>
                <a:srgbClr val="FF00FF"/>
              </a:solidFill>
              <a:ln w="12700">
                <a:solidFill>
                  <a:schemeClr val="tx1"/>
                </a:solidFill>
                <a:prstDash val="solid"/>
              </a:ln>
            </c:spPr>
          </c:dPt>
          <c:dPt>
            <c:idx val="1"/>
            <c:spPr>
              <a:solidFill>
                <a:srgbClr val="CCFFFF"/>
              </a:solidFill>
              <a:ln w="12700">
                <a:solidFill>
                  <a:schemeClr val="tx1"/>
                </a:solidFill>
                <a:prstDash val="solid"/>
              </a:ln>
            </c:spPr>
          </c:dPt>
          <c:dPt>
            <c:idx val="2"/>
            <c:spPr>
              <a:solidFill>
                <a:srgbClr val="0000FF"/>
              </a:solidFill>
              <a:ln w="12700">
                <a:solidFill>
                  <a:schemeClr val="tx1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6.7432210839588794E-2"/>
                  <c:y val="0.1594413477350258"/>
                </c:manualLayout>
              </c:layout>
              <c:numFmt formatCode="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800" b="1" i="0" u="none" strike="noStrike" baseline="0">
                      <a:solidFill>
                        <a:schemeClr val="tx1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dLblPos val="bestFit"/>
              <c:showCatName val="1"/>
              <c:showPercent val="1"/>
            </c:dLbl>
            <c:dLbl>
              <c:idx val="1"/>
              <c:layout>
                <c:manualLayout>
                  <c:x val="-8.3775272475609064E-2"/>
                  <c:y val="0.14275629221351938"/>
                </c:manualLayout>
              </c:layout>
              <c:numFmt formatCode="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800" b="1" i="0" u="none" strike="noStrike" baseline="0">
                      <a:solidFill>
                        <a:schemeClr val="tx1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dLblPos val="bestFit"/>
              <c:showCatName val="1"/>
              <c:showPercent val="1"/>
            </c:dLbl>
            <c:dLbl>
              <c:idx val="2"/>
              <c:layout>
                <c:manualLayout>
                  <c:x val="0.18888514234351519"/>
                  <c:y val="-7.9522705065817614E-2"/>
                </c:manualLayout>
              </c:layout>
              <c:numFmt formatCode="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800" b="1" i="0" u="none" strike="noStrike" baseline="0">
                      <a:solidFill>
                        <a:schemeClr val="tx1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dLblPos val="bestFit"/>
              <c:showCatName val="1"/>
              <c:showPercent val="1"/>
            </c:dLbl>
            <c:numFmt formatCode="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600" b="1" i="0" u="none" strike="noStrike" baseline="0">
                    <a:solidFill>
                      <a:schemeClr val="tx1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CatName val="1"/>
            <c:showPercent val="1"/>
            <c:showLeaderLines val="1"/>
          </c:dLbls>
          <c:cat>
            <c:strRef>
              <c:f>Sheet1!$B$1:$D$1</c:f>
              <c:strCache>
                <c:ptCount val="3"/>
                <c:pt idx="0">
                  <c:v>Белки</c:v>
                </c:pt>
                <c:pt idx="1">
                  <c:v>Жиры</c:v>
                </c:pt>
                <c:pt idx="2">
                  <c:v>Углеводы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17</c:v>
                </c:pt>
                <c:pt idx="1">
                  <c:v>13</c:v>
                </c:pt>
                <c:pt idx="2">
                  <c:v>70</c:v>
                </c:pt>
              </c:numCache>
            </c:numRef>
          </c:val>
        </c:ser>
        <c:dLbls>
          <c:showCatName val="1"/>
          <c:showPercent val="1"/>
        </c:dLbls>
      </c:pie3DChart>
      <c:spPr>
        <a:noFill/>
        <a:ln w="25400">
          <a:noFill/>
        </a:ln>
      </c:spPr>
    </c:plotArea>
    <c:plotVisOnly val="1"/>
    <c:dispBlanksAs val="zero"/>
  </c:chart>
  <c:spPr>
    <a:noFill/>
    <a:ln>
      <a:noFill/>
    </a:ln>
  </c:spPr>
  <c:txPr>
    <a:bodyPr/>
    <a:lstStyle/>
    <a:p>
      <a:pPr>
        <a:defRPr sz="2275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37BC68-26C0-416D-8B23-8A9F794E2A05}" type="datetimeFigureOut">
              <a:rPr lang="ru-RU" smtClean="0"/>
              <a:pPr/>
              <a:t>02.02.2015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152E77-FA37-43EC-8264-A613BD7C599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6FEEC4-6F6D-45F0-9AEE-2D9FCDC0D7FF}" type="slidenum">
              <a:rPr lang="ru-RU"/>
              <a:pPr/>
              <a:t>13</a:t>
            </a:fld>
            <a:endParaRPr lang="ru-RU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6C394B-571A-4271-B271-E8C70D3BCA74}" type="datetimeFigureOut">
              <a:rPr lang="ru-RU" smtClean="0"/>
              <a:pPr/>
              <a:t>02.02.2015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AD83E7-74C1-439D-8950-6833F945AA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6C394B-571A-4271-B271-E8C70D3BCA74}" type="datetimeFigureOut">
              <a:rPr lang="ru-RU" smtClean="0"/>
              <a:pPr/>
              <a:t>02.02.2015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AD83E7-74C1-439D-8950-6833F945AA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6C394B-571A-4271-B271-E8C70D3BCA74}" type="datetimeFigureOut">
              <a:rPr lang="ru-RU" smtClean="0"/>
              <a:pPr/>
              <a:t>02.02.2015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AD83E7-74C1-439D-8950-6833F945AA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6C394B-571A-4271-B271-E8C70D3BCA74}" type="datetimeFigureOut">
              <a:rPr lang="ru-RU" smtClean="0"/>
              <a:pPr/>
              <a:t>02.02.2015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AD83E7-74C1-439D-8950-6833F945AA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6C394B-571A-4271-B271-E8C70D3BCA74}" type="datetimeFigureOut">
              <a:rPr lang="ru-RU" smtClean="0"/>
              <a:pPr/>
              <a:t>02.02.2015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AD83E7-74C1-439D-8950-6833F945AA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6C394B-571A-4271-B271-E8C70D3BCA74}" type="datetimeFigureOut">
              <a:rPr lang="ru-RU" smtClean="0"/>
              <a:pPr/>
              <a:t>02.02.2015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AD83E7-74C1-439D-8950-6833F945AA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6C394B-571A-4271-B271-E8C70D3BCA74}" type="datetimeFigureOut">
              <a:rPr lang="ru-RU" smtClean="0"/>
              <a:pPr/>
              <a:t>02.02.2015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AD83E7-74C1-439D-8950-6833F945AA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6C394B-571A-4271-B271-E8C70D3BCA74}" type="datetimeFigureOut">
              <a:rPr lang="ru-RU" smtClean="0"/>
              <a:pPr/>
              <a:t>02.02.2015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AD83E7-74C1-439D-8950-6833F945AA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6C394B-571A-4271-B271-E8C70D3BCA74}" type="datetimeFigureOut">
              <a:rPr lang="ru-RU" smtClean="0"/>
              <a:pPr/>
              <a:t>02.02.2015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AD83E7-74C1-439D-8950-6833F945AA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6C394B-571A-4271-B271-E8C70D3BCA74}" type="datetimeFigureOut">
              <a:rPr lang="ru-RU" smtClean="0"/>
              <a:pPr/>
              <a:t>02.02.2015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AD83E7-74C1-439D-8950-6833F945AA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6C394B-571A-4271-B271-E8C70D3BCA74}" type="datetimeFigureOut">
              <a:rPr lang="ru-RU" smtClean="0"/>
              <a:pPr/>
              <a:t>02.02.2015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AD83E7-74C1-439D-8950-6833F945AA7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A6C394B-571A-4271-B271-E8C70D3BCA74}" type="datetimeFigureOut">
              <a:rPr lang="ru-RU" smtClean="0"/>
              <a:pPr/>
              <a:t>02.02.2015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4AD83E7-74C1-439D-8950-6833F945AA7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counion.ru/ru/site.php?content=detailcontent.php&amp;blockType=196&amp;blockID=1173" TargetMode="External"/><Relationship Id="rId2" Type="http://schemas.openxmlformats.org/officeDocument/2006/relationships/hyperlink" Target="http://www.expert.ru/data/public/275029/275037/rep_173_098-2_jpg_425x255_crop_q85.jpg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0800000" flipV="1">
            <a:off x="1142976" y="1214422"/>
            <a:ext cx="6781824" cy="136842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dirty="0" smtClean="0">
                <a:solidFill>
                  <a:schemeClr val="accent1">
                    <a:lumMod val="75000"/>
                  </a:schemeClr>
                </a:solidFill>
              </a:rPr>
              <a:t>РАЦИОНАЛЬНОЕ ПИТАНИЕ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714752"/>
            <a:ext cx="7467600" cy="2411411"/>
          </a:xfrm>
        </p:spPr>
        <p:txBody>
          <a:bodyPr/>
          <a:lstStyle/>
          <a:p>
            <a:pPr algn="r">
              <a:buNone/>
            </a:pPr>
            <a:r>
              <a:rPr lang="ru-RU" dirty="0" smtClean="0"/>
              <a:t>                      </a:t>
            </a:r>
            <a:r>
              <a:rPr lang="ru-RU" sz="2000" dirty="0" err="1" smtClean="0"/>
              <a:t>Жаравина</a:t>
            </a:r>
            <a:r>
              <a:rPr lang="ru-RU" sz="2000" dirty="0" smtClean="0"/>
              <a:t> Жанна Валентиновна</a:t>
            </a:r>
          </a:p>
          <a:p>
            <a:pPr algn="r">
              <a:buNone/>
            </a:pPr>
            <a:r>
              <a:rPr lang="ru-RU" sz="2000" dirty="0" smtClean="0"/>
              <a:t>                                учитель биологии и химии                               МКОУ «СОШ №26» с. Мельничное                                   Красноармейского муниципального </a:t>
            </a:r>
          </a:p>
          <a:p>
            <a:pPr algn="r">
              <a:buNone/>
            </a:pPr>
            <a:r>
              <a:rPr lang="ru-RU" sz="2000" dirty="0" smtClean="0"/>
              <a:t>района Приморского края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642918"/>
            <a:ext cx="8183880" cy="857256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Причины переедания.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714488"/>
            <a:ext cx="8183880" cy="3714776"/>
          </a:xfrm>
        </p:spPr>
        <p:txBody>
          <a:bodyPr>
            <a:normAutofit/>
          </a:bodyPr>
          <a:lstStyle/>
          <a:p>
            <a:r>
              <a:rPr lang="ru-RU" dirty="0" smtClean="0"/>
              <a:t>Привычка есть ненатуральную пищу.</a:t>
            </a:r>
          </a:p>
          <a:p>
            <a:r>
              <a:rPr lang="ru-RU" dirty="0" smtClean="0"/>
              <a:t>Добавление к еде специй, приправ, соусов, сахара, соли которые раздражают вкусовые рецепторы и приводят к перееданию.</a:t>
            </a:r>
          </a:p>
          <a:p>
            <a:r>
              <a:rPr lang="ru-RU" dirty="0" smtClean="0"/>
              <a:t>Страх перед голодом.</a:t>
            </a:r>
          </a:p>
          <a:p>
            <a:r>
              <a:rPr lang="ru-RU" dirty="0" smtClean="0"/>
              <a:t>Традиции застолья, где человек впадает в чувство праздности и удовольствия.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642918"/>
            <a:ext cx="8183880" cy="92869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Переедание приводит:</a:t>
            </a:r>
            <a:b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7"/>
            <a:ext cx="8186766" cy="4143405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ru-RU" dirty="0" smtClean="0"/>
              <a:t> Все органы перенапрягаются в функционировании.</a:t>
            </a:r>
          </a:p>
          <a:p>
            <a:pPr fontAlgn="base"/>
            <a:r>
              <a:rPr lang="ru-RU" dirty="0" smtClean="0"/>
              <a:t> Перезагрузка органов пищеварения.</a:t>
            </a:r>
          </a:p>
          <a:p>
            <a:pPr fontAlgn="base"/>
            <a:r>
              <a:rPr lang="ru-RU" dirty="0" smtClean="0"/>
              <a:t> Не выделение продуктов распада, и отравление крови.</a:t>
            </a:r>
          </a:p>
          <a:p>
            <a:pPr fontAlgn="base"/>
            <a:r>
              <a:rPr lang="ru-RU" dirty="0" smtClean="0"/>
              <a:t> Снижаются умственные, физические и духовные способности.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Вывод: Переедание приводит к преждевременному старению органов и в конце к смерти.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714375" y="228600"/>
            <a:ext cx="7972425" cy="1200150"/>
            <a:chOff x="624" y="144"/>
            <a:chExt cx="4848" cy="756"/>
          </a:xfrm>
        </p:grpSpPr>
        <p:sp>
          <p:nvSpPr>
            <p:cNvPr id="21508" name="Text Box 4"/>
            <p:cNvSpPr txBox="1">
              <a:spLocks noChangeArrowheads="1"/>
            </p:cNvSpPr>
            <p:nvPr/>
          </p:nvSpPr>
          <p:spPr bwMode="auto">
            <a:xfrm>
              <a:off x="672" y="144"/>
              <a:ext cx="4800" cy="7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sz="3600" b="1" dirty="0">
                  <a:solidFill>
                    <a:schemeClr val="accent1">
                      <a:lumMod val="75000"/>
                    </a:schemeClr>
                  </a:solidFill>
                </a:rPr>
                <a:t>Система рационального питания</a:t>
              </a:r>
            </a:p>
          </p:txBody>
        </p:sp>
        <p:sp>
          <p:nvSpPr>
            <p:cNvPr id="9222" name="Line 5"/>
            <p:cNvSpPr>
              <a:spLocks noChangeShapeType="1"/>
            </p:cNvSpPr>
            <p:nvPr/>
          </p:nvSpPr>
          <p:spPr bwMode="auto">
            <a:xfrm>
              <a:off x="624" y="528"/>
              <a:ext cx="4800" cy="0"/>
            </a:xfrm>
            <a:prstGeom prst="line">
              <a:avLst/>
            </a:prstGeom>
            <a:noFill/>
            <a:ln w="9525">
              <a:solidFill>
                <a:srgbClr val="800080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</p:grp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081088" y="1150938"/>
          <a:ext cx="7661275" cy="5203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1142976" y="1500174"/>
          <a:ext cx="6858048" cy="4572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990600" y="228600"/>
            <a:ext cx="7696200" cy="641350"/>
            <a:chOff x="624" y="144"/>
            <a:chExt cx="4848" cy="404"/>
          </a:xfrm>
        </p:grpSpPr>
        <p:sp>
          <p:nvSpPr>
            <p:cNvPr id="5122" name="Text Box 2"/>
            <p:cNvSpPr txBox="1">
              <a:spLocks noChangeArrowheads="1"/>
            </p:cNvSpPr>
            <p:nvPr/>
          </p:nvSpPr>
          <p:spPr bwMode="auto">
            <a:xfrm>
              <a:off x="672" y="144"/>
              <a:ext cx="480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sz="3600" b="1" dirty="0">
                  <a:solidFill>
                    <a:schemeClr val="accent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Химический состав пищи</a:t>
              </a:r>
            </a:p>
          </p:txBody>
        </p:sp>
        <p:sp>
          <p:nvSpPr>
            <p:cNvPr id="1029" name="Line 7"/>
            <p:cNvSpPr>
              <a:spLocks noChangeShapeType="1"/>
            </p:cNvSpPr>
            <p:nvPr/>
          </p:nvSpPr>
          <p:spPr bwMode="auto">
            <a:xfrm>
              <a:off x="624" y="528"/>
              <a:ext cx="4800" cy="0"/>
            </a:xfrm>
            <a:prstGeom prst="line">
              <a:avLst/>
            </a:prstGeom>
            <a:noFill/>
            <a:ln w="9525">
              <a:solidFill>
                <a:srgbClr val="800080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</p:grpSp>
      <p:graphicFrame>
        <p:nvGraphicFramePr>
          <p:cNvPr id="6" name="Object 8"/>
          <p:cNvGraphicFramePr>
            <a:graphicFrameLocks noChangeAspect="1"/>
          </p:cNvGraphicFramePr>
          <p:nvPr/>
        </p:nvGraphicFramePr>
        <p:xfrm>
          <a:off x="1066800" y="1023938"/>
          <a:ext cx="7662863" cy="5629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85720" y="714356"/>
          <a:ext cx="8643998" cy="6143668"/>
        </p:xfrm>
        <a:graphic>
          <a:graphicData uri="http://schemas.openxmlformats.org/drawingml/2006/table">
            <a:tbl>
              <a:tblPr/>
              <a:tblGrid>
                <a:gridCol w="1869946"/>
                <a:gridCol w="1679936"/>
                <a:gridCol w="1670142"/>
                <a:gridCol w="1711987"/>
                <a:gridCol w="1711987"/>
              </a:tblGrid>
              <a:tr h="263021">
                <a:tc rowSpan="3">
                  <a:txBody>
                    <a:bodyPr/>
                    <a:lstStyle/>
                    <a:p>
                      <a:pPr algn="just"/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Питательные вещества</a:t>
                      </a: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just"/>
                      <a:r>
                        <a:rPr lang="ru-RU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Количество веществ в граммах</a:t>
                      </a: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60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/>
                      <a:r>
                        <a:rPr lang="ru-RU" sz="18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Люди профессий, не связанных с физическим трудом.</a:t>
                      </a: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just"/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Люди профессий, связанных с физическим трудом</a:t>
                      </a: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151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Механизи- рованным</a:t>
                      </a: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Частично механизи -рованным</a:t>
                      </a: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Тяжелым немеханизи-рованным</a:t>
                      </a: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5109">
                <a:tc>
                  <a:txBody>
                    <a:bodyPr/>
                    <a:lstStyle/>
                    <a:p>
                      <a:pPr algn="just"/>
                      <a:r>
                        <a:rPr lang="ru-RU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Белки, в том числе животные (указаны в скобках)</a:t>
                      </a: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109 (67)</a:t>
                      </a: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122 (72)</a:t>
                      </a: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146 (82)</a:t>
                      </a: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163 (94)</a:t>
                      </a: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5109">
                <a:tc>
                  <a:txBody>
                    <a:bodyPr/>
                    <a:lstStyle/>
                    <a:p>
                      <a:pPr algn="just"/>
                      <a:r>
                        <a:rPr lang="ru-RU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Жиры, в том числе животные (указаны в скобках)</a:t>
                      </a: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106 (91)</a:t>
                      </a: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116 (95)</a:t>
                      </a: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134 (108)</a:t>
                      </a: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152 (121)</a:t>
                      </a: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021">
                <a:tc>
                  <a:txBody>
                    <a:bodyPr/>
                    <a:lstStyle/>
                    <a:p>
                      <a:pPr algn="just"/>
                      <a:r>
                        <a:rPr lang="ru-RU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Углеводы </a:t>
                      </a: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433</a:t>
                      </a: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491</a:t>
                      </a: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558</a:t>
                      </a: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631</a:t>
                      </a: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4915">
                <a:tc>
                  <a:txBody>
                    <a:bodyPr/>
                    <a:lstStyle/>
                    <a:p>
                      <a:pPr algn="just"/>
                      <a:r>
                        <a:rPr lang="ru-RU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Общая калорийность</a:t>
                      </a: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3208 ккал</a:t>
                      </a: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3592 ккал</a:t>
                      </a: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4112 ккал</a:t>
                      </a: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4748 ккал</a:t>
                      </a: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7585" name="Rectangle 1"/>
          <p:cNvSpPr>
            <a:spLocks noChangeArrowheads="1"/>
          </p:cNvSpPr>
          <p:nvPr/>
        </p:nvSpPr>
        <p:spPr bwMode="auto">
          <a:xfrm>
            <a:off x="357158" y="0"/>
            <a:ext cx="842968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Таблица 1. Примерные нормы суточной потребности людей в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питательных веществах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85783" y="2000241"/>
          <a:ext cx="7715306" cy="4415799"/>
        </p:xfrm>
        <a:graphic>
          <a:graphicData uri="http://schemas.openxmlformats.org/drawingml/2006/table">
            <a:tbl>
              <a:tblPr/>
              <a:tblGrid>
                <a:gridCol w="1542900"/>
                <a:gridCol w="1542900"/>
                <a:gridCol w="1542900"/>
                <a:gridCol w="1542900"/>
                <a:gridCol w="1543706"/>
              </a:tblGrid>
              <a:tr h="2453222">
                <a:tc>
                  <a:txBody>
                    <a:bodyPr/>
                    <a:lstStyle/>
                    <a:p>
                      <a:pPr algn="just"/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Возраст, лет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Белки, г/кг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Жиры, г/кг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Углеводы, г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Энергетическая потребность, ккал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0644">
                <a:tc>
                  <a:txBody>
                    <a:bodyPr/>
                    <a:lstStyle/>
                    <a:p>
                      <a:pPr algn="just"/>
                      <a:r>
                        <a:rPr lang="ru-RU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7 - 10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2,3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1,7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0644">
                <a:tc>
                  <a:txBody>
                    <a:bodyPr/>
                    <a:lstStyle/>
                    <a:p>
                      <a:pPr algn="just"/>
                      <a:r>
                        <a:rPr lang="ru-RU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11-15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2,0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1,7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375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2900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1289">
                <a:tc>
                  <a:txBody>
                    <a:bodyPr/>
                    <a:lstStyle/>
                    <a:p>
                      <a:pPr algn="just"/>
                      <a:r>
                        <a:rPr lang="ru-RU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Старше 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1,9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1,0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475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0657" name="Rectangle 1"/>
          <p:cNvSpPr>
            <a:spLocks noChangeArrowheads="1"/>
          </p:cNvSpPr>
          <p:nvPr/>
        </p:nvSpPr>
        <p:spPr bwMode="auto">
          <a:xfrm>
            <a:off x="285720" y="428605"/>
            <a:ext cx="814393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Таблица 2. Суточные нормы питания и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энергетическая потребность детей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 подростков.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6" name="Picture 2" descr="C:\Users\ПК\Desktop\1.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785794"/>
            <a:ext cx="7858179" cy="55721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9064" y="3714752"/>
            <a:ext cx="8286340" cy="2928958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Работоспособность утрачивается, кожа становится морщинистой, серо-землистого цвета, дряблой, глазные яблоки западают, подкожная клетчатка отсутствует, наступает мышечная атрофия, нарушается структура волос и ногтей, теряется связь с реальностью, падает иммунитет. Далее смерть</a:t>
            </a:r>
            <a:r>
              <a:rPr lang="ru-RU" sz="2400" dirty="0" smtClean="0">
                <a:solidFill>
                  <a:srgbClr val="FFC000"/>
                </a:solidFill>
              </a:rPr>
              <a:t>!</a:t>
            </a:r>
            <a:endParaRPr lang="ru-RU" sz="2400" dirty="0">
              <a:solidFill>
                <a:srgbClr val="FFC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3050" y="428604"/>
            <a:ext cx="8139478" cy="314327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69634" name="Picture 2" descr="C:\Users\ПК\Desktop\img1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428604"/>
            <a:ext cx="8143932" cy="31432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642918"/>
            <a:ext cx="8183880" cy="928694"/>
          </a:xfrm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Домашнее задание: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571612"/>
            <a:ext cx="8183880" cy="371477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                  По выбору учащихся:</a:t>
            </a:r>
          </a:p>
          <a:p>
            <a:pPr lvl="0"/>
            <a:r>
              <a:rPr lang="ru-RU" dirty="0" smtClean="0"/>
              <a:t>Изучить параграф  34 стр. 139-141, параграф 37 стр.149-153. Ответить на вопросы после параграф.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 lvl="0"/>
            <a:r>
              <a:rPr lang="ru-RU" dirty="0" smtClean="0"/>
              <a:t>Рассказать о привычках питания которые передаются из рода в род в вашей семье, у разных народов. </a:t>
            </a:r>
          </a:p>
          <a:p>
            <a:endParaRPr lang="ru-RU" dirty="0" smtClean="0"/>
          </a:p>
          <a:p>
            <a:pPr lvl="0"/>
            <a:r>
              <a:rPr lang="ru-RU" dirty="0" smtClean="0"/>
              <a:t>Составить рацион питания для подростка с учетом полученной новой информацией.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642918"/>
            <a:ext cx="8183880" cy="857256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C000"/>
                </a:solidFill>
              </a:rPr>
              <a:t>    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Рефлексия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500174"/>
            <a:ext cx="8183880" cy="428628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3300" b="1" dirty="0" smtClean="0"/>
              <a:t>Проанализируйте урок и сделайте вывод</a:t>
            </a:r>
            <a:r>
              <a:rPr lang="ru-RU" sz="3300" dirty="0" smtClean="0"/>
              <a:t>:</a:t>
            </a:r>
          </a:p>
          <a:p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</a:rPr>
              <a:t>Что  нового  узнали  сегодня  на  занятии? </a:t>
            </a:r>
          </a:p>
          <a:p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</a:rPr>
              <a:t>Чему  научились …? </a:t>
            </a:r>
          </a:p>
          <a:p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</a:rPr>
              <a:t>Что понравилось на уроке или не понравилось</a:t>
            </a:r>
            <a:r>
              <a:rPr lang="en-US" sz="3200" b="1" i="1" dirty="0" smtClean="0">
                <a:solidFill>
                  <a:schemeClr val="accent1">
                    <a:lumMod val="75000"/>
                  </a:schemeClr>
                </a:solidFill>
              </a:rPr>
              <a:t>?</a:t>
            </a:r>
            <a:endParaRPr lang="ru-RU" sz="32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32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Clr>
                <a:srgbClr val="0000FF"/>
              </a:buClr>
              <a:buSzTx/>
              <a:buNone/>
            </a:pPr>
            <a:r>
              <a:rPr lang="ru-RU" sz="3200" b="1" dirty="0" smtClean="0"/>
              <a:t>Оцените своё личное отношение к пройденной теме по шкале:</a:t>
            </a:r>
          </a:p>
          <a:p>
            <a:pPr>
              <a:buClr>
                <a:srgbClr val="0000FF"/>
              </a:buClr>
              <a:buSzTx/>
              <a:buNone/>
            </a:pP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</a:rPr>
              <a:t>А) отличное                         </a:t>
            </a:r>
          </a:p>
          <a:p>
            <a:pPr>
              <a:buFont typeface="Wingdings" pitchFamily="2" charset="2"/>
              <a:buNone/>
            </a:pP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</a:rPr>
              <a:t>Б) хорошее</a:t>
            </a:r>
          </a:p>
          <a:p>
            <a:pPr>
              <a:buFont typeface="Wingdings" pitchFamily="2" charset="2"/>
              <a:buNone/>
            </a:pP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</a:rPr>
              <a:t>В) удовлетворительное</a:t>
            </a:r>
          </a:p>
          <a:p>
            <a:endParaRPr lang="ru-RU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00042"/>
            <a:ext cx="8183880" cy="1071570"/>
          </a:xfrm>
        </p:spPr>
        <p:txBody>
          <a:bodyPr/>
          <a:lstStyle/>
          <a:p>
            <a:r>
              <a:rPr lang="ru-RU" dirty="0" smtClean="0">
                <a:solidFill>
                  <a:srgbClr val="FFC000"/>
                </a:solidFill>
              </a:rPr>
              <a:t>Цель урока: 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70416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 lvl="1"/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dirty="0" smtClean="0"/>
              <a:t>Показать актуальность проблемы питания в современном мире, </a:t>
            </a:r>
          </a:p>
          <a:p>
            <a:r>
              <a:rPr lang="ru-RU" dirty="0" smtClean="0"/>
              <a:t>Сформулировать правила рационального питания, </a:t>
            </a:r>
          </a:p>
          <a:p>
            <a:r>
              <a:rPr lang="ru-RU" dirty="0" smtClean="0"/>
              <a:t>Сформировать представления о гигиенических условиях нормального питания,</a:t>
            </a:r>
          </a:p>
          <a:p>
            <a:r>
              <a:rPr lang="ru-RU" dirty="0" smtClean="0"/>
              <a:t>Сформировать представления о режиме питания.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2400" dirty="0" smtClean="0">
                <a:ln w="1905"/>
                <a:gradFill>
                  <a:gsLst>
                    <a:gs pos="0">
                      <a:srgbClr val="7E848D">
                        <a:shade val="20000"/>
                        <a:satMod val="200000"/>
                      </a:srgbClr>
                    </a:gs>
                    <a:gs pos="78000">
                      <a:srgbClr val="7E848D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E848D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Для презентации использовались интернет ресурсы: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ru-RU" dirty="0" smtClean="0">
                <a:solidFill>
                  <a:schemeClr val="accent1"/>
                </a:solidFill>
                <a:hlinkClick r:id="rId2"/>
              </a:rPr>
              <a:t>Е</a:t>
            </a:r>
            <a:r>
              <a:rPr lang="en-US" dirty="0" smtClean="0">
                <a:solidFill>
                  <a:schemeClr val="accent1"/>
                </a:solidFill>
                <a:hlinkClick r:id="rId2"/>
              </a:rPr>
              <a:t>xpert.ru</a:t>
            </a:r>
            <a:endParaRPr lang="ru-RU" dirty="0" smtClean="0">
              <a:solidFill>
                <a:schemeClr val="accent1"/>
              </a:solidFill>
            </a:endParaRPr>
          </a:p>
          <a:p>
            <a:pPr algn="l"/>
            <a:r>
              <a:rPr lang="en-US" dirty="0" smtClean="0">
                <a:solidFill>
                  <a:schemeClr val="accent1"/>
                </a:solidFill>
                <a:hlinkClick r:id="rId3"/>
              </a:rPr>
              <a:t>Ecounion.ru</a:t>
            </a:r>
            <a:endParaRPr lang="ru-RU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36841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Эпиграфом к нашему уроку возьмём слова Сократа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ru-RU" sz="4800" dirty="0" smtClean="0">
              <a:solidFill>
                <a:srgbClr val="FFC000"/>
              </a:solidFill>
            </a:endParaRPr>
          </a:p>
          <a:p>
            <a:pPr algn="ctr">
              <a:buNone/>
            </a:pPr>
            <a:endParaRPr lang="ru-RU" sz="4800" dirty="0" smtClean="0">
              <a:solidFill>
                <a:srgbClr val="FFC000"/>
              </a:solidFill>
            </a:endParaRPr>
          </a:p>
          <a:p>
            <a:pPr algn="ctr">
              <a:buNone/>
            </a:pPr>
            <a:r>
              <a:rPr lang="ru-RU" sz="4800" dirty="0" smtClean="0"/>
              <a:t>« Мы не живем для того, чтобы есть, а едим для того, чтобы жить».</a:t>
            </a:r>
            <a:br>
              <a:rPr lang="ru-RU" sz="4800" dirty="0" smtClean="0"/>
            </a:b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643306" y="2928934"/>
            <a:ext cx="2267041" cy="642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Рациональное питание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643042" y="1142985"/>
            <a:ext cx="15716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4-разовое</a:t>
            </a:r>
          </a:p>
          <a:p>
            <a:r>
              <a:rPr lang="ru-RU" dirty="0" smtClean="0"/>
              <a:t>питание</a:t>
            </a:r>
            <a:endParaRPr lang="ru-RU" dirty="0"/>
          </a:p>
        </p:txBody>
      </p:sp>
      <p:cxnSp>
        <p:nvCxnSpPr>
          <p:cNvPr id="12" name="Прямая со стрелкой 11"/>
          <p:cNvCxnSpPr/>
          <p:nvPr/>
        </p:nvCxnSpPr>
        <p:spPr>
          <a:xfrm rot="16200000" flipV="1">
            <a:off x="2607455" y="1964521"/>
            <a:ext cx="928694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 flipH="1" flipV="1">
            <a:off x="4000496" y="2285992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 flipH="1" flipV="1">
            <a:off x="5607851" y="2035959"/>
            <a:ext cx="857256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3" idx="3"/>
          </p:cNvCxnSpPr>
          <p:nvPr/>
        </p:nvCxnSpPr>
        <p:spPr>
          <a:xfrm flipV="1">
            <a:off x="5910347" y="3143249"/>
            <a:ext cx="876231" cy="1071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16200000" flipH="1">
            <a:off x="5286380" y="3786190"/>
            <a:ext cx="928694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rot="5400000">
            <a:off x="2928926" y="3786190"/>
            <a:ext cx="857256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rot="10800000">
            <a:off x="2214546" y="3143248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3786182" y="928670"/>
            <a:ext cx="15716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Отсутствие </a:t>
            </a:r>
          </a:p>
          <a:p>
            <a:r>
              <a:rPr lang="ru-RU" dirty="0" smtClean="0"/>
              <a:t>переедания</a:t>
            </a:r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5929322" y="1142985"/>
            <a:ext cx="20002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Нормальный </a:t>
            </a:r>
          </a:p>
          <a:p>
            <a:r>
              <a:rPr lang="ru-RU" dirty="0" smtClean="0"/>
              <a:t>вес</a:t>
            </a:r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7000892" y="2690336"/>
            <a:ext cx="178595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Количество</a:t>
            </a:r>
          </a:p>
          <a:p>
            <a:r>
              <a:rPr lang="ru-RU" dirty="0" smtClean="0"/>
              <a:t>Калорий,</a:t>
            </a:r>
          </a:p>
          <a:p>
            <a:r>
              <a:rPr lang="ru-RU" dirty="0" smtClean="0"/>
              <a:t>соответствующих</a:t>
            </a:r>
          </a:p>
          <a:p>
            <a:r>
              <a:rPr lang="ru-RU" dirty="0" smtClean="0"/>
              <a:t>затратам</a:t>
            </a:r>
          </a:p>
          <a:p>
            <a:r>
              <a:rPr lang="ru-RU" dirty="0" smtClean="0"/>
              <a:t>организма</a:t>
            </a:r>
            <a:endParaRPr lang="ru-RU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5857884" y="4643446"/>
            <a:ext cx="18573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Режим</a:t>
            </a:r>
          </a:p>
          <a:p>
            <a:r>
              <a:rPr lang="ru-RU" dirty="0" smtClean="0"/>
              <a:t>питания</a:t>
            </a:r>
            <a:endParaRPr lang="ru-RU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2286000" y="4572008"/>
            <a:ext cx="18573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Экологически</a:t>
            </a:r>
          </a:p>
          <a:p>
            <a:r>
              <a:rPr lang="ru-RU" dirty="0" smtClean="0"/>
              <a:t>чистая пища</a:t>
            </a:r>
            <a:endParaRPr lang="ru-RU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500034" y="2967335"/>
            <a:ext cx="192882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Преобладание </a:t>
            </a:r>
          </a:p>
          <a:p>
            <a:r>
              <a:rPr lang="ru-RU" dirty="0" smtClean="0"/>
              <a:t>свежих фруктов </a:t>
            </a:r>
          </a:p>
          <a:p>
            <a:r>
              <a:rPr lang="ru-RU" dirty="0" smtClean="0"/>
              <a:t>и овощей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0" name="Picture 2" descr="C:\Users\ПК\Desktop\рациональное питание\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642918"/>
            <a:ext cx="4500594" cy="54292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4" name="Picture 2" descr="C:\Users\ПК\Desktop\рациональное питание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714356"/>
            <a:ext cx="6915160" cy="55721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8" name="Picture 2" descr="C:\Users\ПК\Desktop\рациональное питание\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428604"/>
            <a:ext cx="6357982" cy="60007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2" name="Picture 2" descr="C:\Users\ПК\Desktop\рациональное питание\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500042"/>
            <a:ext cx="7500990" cy="58579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285728"/>
            <a:ext cx="8229600" cy="78581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Заповеди рационального питания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214422"/>
            <a:ext cx="7643866" cy="4857784"/>
          </a:xfrm>
        </p:spPr>
        <p:txBody>
          <a:bodyPr>
            <a:normAutofit/>
          </a:bodyPr>
          <a:lstStyle/>
          <a:p>
            <a:pPr algn="l"/>
            <a:r>
              <a:rPr lang="ru-RU" dirty="0" smtClean="0">
                <a:solidFill>
                  <a:schemeClr val="tx1"/>
                </a:solidFill>
              </a:rPr>
              <a:t>1.Не есть до полного насыщения. Лучше недоесть, чем переесть.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2. Лучше есть часто  и понемногу, чем редко и помногу.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3. Пища должна быть разнообразной.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4. Естественность – прежде всего, чем проще обработка и готовка продукта, тем лучше.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5. Не есть, если не хочется. И не заставлять других. Не навязывайте  - ни себе, ни другому!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6.Свежий воздух – превосходнейшая из приправ.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7. Лучше теплое, чем холодное. Лучше холодное, чем горячее.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8. Пища свята. Без духовного отношения к пище нельзя помышлять о здоровье.</a:t>
            </a:r>
          </a:p>
          <a:p>
            <a:pPr algn="l"/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258</TotalTime>
  <Words>556</Words>
  <Application>Microsoft Office PowerPoint</Application>
  <PresentationFormat>Экран (4:3)</PresentationFormat>
  <Paragraphs>136</Paragraphs>
  <Slides>20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Аспект</vt:lpstr>
      <vt:lpstr>РАЦИОНАЛЬНОЕ ПИТАНИЕ</vt:lpstr>
      <vt:lpstr>Цель урока: </vt:lpstr>
      <vt:lpstr>Эпиграфом к нашему уроку возьмём слова Сократа </vt:lpstr>
      <vt:lpstr>Слайд 4</vt:lpstr>
      <vt:lpstr>Слайд 5</vt:lpstr>
      <vt:lpstr>Слайд 6</vt:lpstr>
      <vt:lpstr>Слайд 7</vt:lpstr>
      <vt:lpstr>Слайд 8</vt:lpstr>
      <vt:lpstr>Заповеди рационального питания</vt:lpstr>
      <vt:lpstr>Причины переедания.</vt:lpstr>
      <vt:lpstr>Переедание приводит: </vt:lpstr>
      <vt:lpstr>Слайд 12</vt:lpstr>
      <vt:lpstr>Слайд 13</vt:lpstr>
      <vt:lpstr>Слайд 14</vt:lpstr>
      <vt:lpstr>Слайд 15</vt:lpstr>
      <vt:lpstr>Слайд 16</vt:lpstr>
      <vt:lpstr>Работоспособность утрачивается, кожа становится морщинистой, серо-землистого цвета, дряблой, глазные яблоки западают, подкожная клетчатка отсутствует, наступает мышечная атрофия, нарушается структура волос и ногтей, теряется связь с реальностью, падает иммунитет. Далее смерть!</vt:lpstr>
      <vt:lpstr>Домашнее задание:</vt:lpstr>
      <vt:lpstr>     Рефлексия</vt:lpstr>
      <vt:lpstr>Для презентации использовались интернет ресурсы: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Заповеди рационального питания</dc:title>
  <dc:creator>ПК</dc:creator>
  <cp:lastModifiedBy>ПК</cp:lastModifiedBy>
  <cp:revision>32</cp:revision>
  <dcterms:created xsi:type="dcterms:W3CDTF">2015-01-20T11:05:59Z</dcterms:created>
  <dcterms:modified xsi:type="dcterms:W3CDTF">2015-02-02T13:12:46Z</dcterms:modified>
</cp:coreProperties>
</file>