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4" r:id="rId3"/>
    <p:sldId id="258" r:id="rId4"/>
    <p:sldId id="261" r:id="rId5"/>
    <p:sldId id="259" r:id="rId6"/>
    <p:sldId id="260" r:id="rId7"/>
    <p:sldId id="264" r:id="rId8"/>
    <p:sldId id="270" r:id="rId9"/>
    <p:sldId id="263" r:id="rId10"/>
    <p:sldId id="273" r:id="rId11"/>
    <p:sldId id="272" r:id="rId12"/>
    <p:sldId id="27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4637"/>
    <a:srgbClr val="8E60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7A3FE-042E-4534-8F51-F5688D7163BF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B342-0AA3-4BC7-8090-8C1BD844F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C2335-1790-4024-BD9E-59106D67C8FD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9740-A5B3-4AD7-848B-12E6A38E7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AC7D-218C-4B48-B8C4-0374958B1131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083D-46D2-4DD9-A01F-FE9A2FC54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EF6E-1081-425A-9EAD-8BCA86E12EC6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6483-CA5C-41D6-A333-2FC3F2F82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28B6-E90A-4958-A786-7AFDD76EB0C4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58151-5C2C-4BB9-AF91-64E87AAA5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FDB7-022F-424B-B42C-FD1ADC84D528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0DCA7-7D12-41DA-8AED-321DB8B40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6ED6-374C-4AED-8A93-6AE29E847532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4C31-DEA1-485D-9C21-4D197FCBE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4DE4-BCFE-404E-875E-ACA2BC61B163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A969-22F5-4F1A-9E9C-16C0FE142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074E-C433-45C6-AC6B-4DB96414946E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E7DD-1966-492A-A27E-21ADE8240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93CB-3F6B-4215-8B46-2862A70CDC64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CFBA5-2848-46BD-A24F-3E6BD1537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C8602-3F2F-4CB9-9023-539A1E29564A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42B2F-B4EB-49D4-BA85-E143353A2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532C1B-0FDE-4624-9520-F9A826E3902D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F5D4ED-4FB2-487C-B749-BF3A094A1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72;&#1088;&#1080;&#1103;%20&#1052;&#1072;&#1088;&#1092;&#1099;.avi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1072;&#1088;&#1080;&#1103;%20&#1052;&#1072;&#1088;&#1092;&#1099;%20&#1080;%20&#1043;&#1088;&#1103;&#1079;&#1085;&#1086;&#1075;&#1086;.avi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52"/>
            <a:ext cx="9144000" cy="68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5357813" y="5072063"/>
            <a:ext cx="3786187" cy="13573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800" b="1" smtClean="0">
                <a:solidFill>
                  <a:srgbClr val="674637"/>
                </a:solidFill>
                <a:latin typeface="Times New Roman" pitchFamily="18" charset="0"/>
                <a:cs typeface="Times New Roman" pitchFamily="18" charset="0"/>
              </a:rPr>
              <a:t>Авторы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solidFill>
                  <a:srgbClr val="674637"/>
                </a:solidFill>
                <a:latin typeface="Times New Roman" pitchFamily="18" charset="0"/>
                <a:cs typeface="Times New Roman" pitchFamily="18" charset="0"/>
              </a:rPr>
              <a:t>учитель истории Крахмалюк А.Б.</a:t>
            </a:r>
          </a:p>
          <a:p>
            <a:pPr eaLnBrk="1" hangingPunct="1">
              <a:buFont typeface="Arial" charset="0"/>
              <a:buNone/>
            </a:pPr>
            <a:r>
              <a:rPr lang="ru-RU" sz="1800" b="1" smtClean="0">
                <a:solidFill>
                  <a:srgbClr val="674637"/>
                </a:solidFill>
                <a:latin typeface="Times New Roman" pitchFamily="18" charset="0"/>
                <a:cs typeface="Times New Roman" pitchFamily="18" charset="0"/>
              </a:rPr>
              <a:t>учитель музыки Туровская В.И.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50" y="6215063"/>
            <a:ext cx="8215313" cy="6429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674637"/>
                </a:solidFill>
                <a:latin typeface="Times New Roman" pitchFamily="18" charset="0"/>
                <a:cs typeface="Times New Roman" pitchFamily="18" charset="0"/>
              </a:rPr>
              <a:t>МАОУ «СОШ №127 с углублённым изучением отдельных предметов»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rgbClr val="674637"/>
                </a:solidFill>
                <a:latin typeface="Times New Roman" pitchFamily="18" charset="0"/>
                <a:cs typeface="Times New Roman" pitchFamily="18" charset="0"/>
              </a:rPr>
              <a:t>г. Пермь, 2013г.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928670"/>
            <a:ext cx="8715436" cy="3571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solidFill>
                  <a:srgbClr val="6746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 урока</a:t>
            </a:r>
            <a:r>
              <a:rPr lang="ru-RU" b="1" dirty="0">
                <a:ln w="11430"/>
                <a:solidFill>
                  <a:srgbClr val="6746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pPr algn="ctr">
              <a:defRPr/>
            </a:pPr>
            <a:r>
              <a:rPr lang="ru-RU" b="1" dirty="0">
                <a:ln w="11430"/>
                <a:solidFill>
                  <a:srgbClr val="6746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solidFill>
                  <a:srgbClr val="6746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Опера Н. А. Римского-Корсакова</a:t>
            </a:r>
          </a:p>
          <a:p>
            <a:pPr algn="ctr">
              <a:defRPr/>
            </a:pPr>
            <a:r>
              <a:rPr lang="ru-RU" b="1" dirty="0">
                <a:ln w="11430"/>
                <a:solidFill>
                  <a:srgbClr val="6746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«Царская невеста». </a:t>
            </a:r>
          </a:p>
          <a:p>
            <a:pPr algn="ctr">
              <a:defRPr/>
            </a:pPr>
            <a:r>
              <a:rPr lang="ru-RU" b="1" dirty="0">
                <a:ln w="11430"/>
                <a:solidFill>
                  <a:srgbClr val="6746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Исторический </a:t>
            </a:r>
            <a:r>
              <a:rPr lang="ru-RU" b="1">
                <a:ln w="11430"/>
                <a:solidFill>
                  <a:srgbClr val="6746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</a:t>
            </a:r>
            <a:r>
              <a:rPr lang="ru-RU" b="1" smtClean="0">
                <a:ln w="11430"/>
                <a:solidFill>
                  <a:srgbClr val="6746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художественный </a:t>
            </a:r>
            <a:r>
              <a:rPr lang="ru-RU" b="1" dirty="0">
                <a:ln w="11430"/>
                <a:solidFill>
                  <a:srgbClr val="67463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аспекты.</a:t>
            </a:r>
          </a:p>
        </p:txBody>
      </p:sp>
      <p:sp>
        <p:nvSpPr>
          <p:cNvPr id="2054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51117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52"/>
            <a:ext cx="9144000" cy="68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Текст 2"/>
          <p:cNvSpPr>
            <a:spLocks noGrp="1"/>
          </p:cNvSpPr>
          <p:nvPr>
            <p:ph idx="1"/>
          </p:nvPr>
        </p:nvSpPr>
        <p:spPr>
          <a:xfrm>
            <a:off x="214313" y="1571625"/>
            <a:ext cx="8472487" cy="45545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Написать рецензию на спектакль Пермского академического театра оперы и балета имени П. И. Чайковского  «Царская невеста», композитор Н.А. Римский – Корсаков.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52"/>
            <a:ext cx="9144000" cy="68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Этапы работы над рецензией: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501063" cy="5500687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Предварительная работа.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Посещение театра. Заметки о впечатлениях,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которые возникли во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спектакля.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осмысления.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Написание текста:</a:t>
            </a:r>
          </a:p>
          <a:p>
            <a:pPr marL="514350" indent="-514350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Краткая информация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театре,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композиторе, режиссере. </a:t>
            </a:r>
          </a:p>
          <a:p>
            <a:pPr marL="514350" indent="-514350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создания произведения и традиции его постановки.</a:t>
            </a:r>
          </a:p>
          <a:p>
            <a:pPr marL="514350" indent="-514350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Разбор идейного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исполнительского мастерства. </a:t>
            </a:r>
          </a:p>
          <a:p>
            <a:pPr marL="514350" indent="-514350" eaLnBrk="1" hangingPunct="1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сценографии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спектакля.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52"/>
            <a:ext cx="9144000" cy="68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prstTxWarp prst="textPlain">
              <a:avLst/>
            </a:prstTxWarp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8E604C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8E604C"/>
                </a:solidFill>
                <a:latin typeface="Times New Roman" pitchFamily="18" charset="0"/>
                <a:cs typeface="Times New Roman" pitchFamily="18" charset="0"/>
              </a:rPr>
              <a:t>До встречи в театре!</a:t>
            </a:r>
            <a:endParaRPr lang="ru-RU" b="1" dirty="0">
              <a:solidFill>
                <a:srgbClr val="8E604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52"/>
            <a:ext cx="9144000" cy="68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674637"/>
                </a:solidFill>
                <a:latin typeface="Times New Roman" pitchFamily="18" charset="0"/>
                <a:cs typeface="Times New Roman" pitchFamily="18" charset="0"/>
              </a:rPr>
              <a:t>«Традиция – животворящий источник всякой культуры»</a:t>
            </a: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2428875" y="5429250"/>
            <a:ext cx="4572000" cy="1428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776413" y="1000125"/>
            <a:ext cx="7367587" cy="571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solidFill>
                  <a:srgbClr val="674637"/>
                </a:solidFill>
                <a:latin typeface="Arial Narrow" pitchFamily="34" charset="0"/>
                <a:cs typeface="Times New Roman" pitchFamily="18" charset="0"/>
              </a:rPr>
              <a:t>П.Н. Савицкий</a:t>
            </a:r>
          </a:p>
        </p:txBody>
      </p:sp>
      <p:pic>
        <p:nvPicPr>
          <p:cNvPr id="1026" name="Picture 2" descr="D:\цезарь\театр\Изображение 705.jpg"/>
          <p:cNvPicPr>
            <a:picLocks noChangeAspect="1" noChangeArrowheads="1"/>
          </p:cNvPicPr>
          <p:nvPr/>
        </p:nvPicPr>
        <p:blipFill>
          <a:blip r:embed="rId3" cstate="print"/>
          <a:srcRect l="4918" r="6557" b="34425"/>
          <a:stretch>
            <a:fillRect/>
          </a:stretch>
        </p:blipFill>
        <p:spPr bwMode="auto">
          <a:xfrm>
            <a:off x="2643188" y="3214688"/>
            <a:ext cx="60436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цезарь\театр\Изображение 696.jpg"/>
          <p:cNvPicPr>
            <a:picLocks noChangeAspect="1" noChangeArrowheads="1"/>
          </p:cNvPicPr>
          <p:nvPr/>
        </p:nvPicPr>
        <p:blipFill>
          <a:blip r:embed="rId4" cstate="print"/>
          <a:srcRect r="1541" b="8173"/>
          <a:stretch>
            <a:fillRect/>
          </a:stretch>
        </p:blipFill>
        <p:spPr bwMode="auto">
          <a:xfrm rot="-470299">
            <a:off x="336550" y="2471738"/>
            <a:ext cx="2860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цезарь\театр\Изображение 698.jpg"/>
          <p:cNvPicPr>
            <a:picLocks noChangeAspect="1" noChangeArrowheads="1"/>
          </p:cNvPicPr>
          <p:nvPr/>
        </p:nvPicPr>
        <p:blipFill>
          <a:blip r:embed="rId5" cstate="print"/>
          <a:srcRect l="16316" t="-659"/>
          <a:stretch>
            <a:fillRect/>
          </a:stretch>
        </p:blipFill>
        <p:spPr bwMode="auto">
          <a:xfrm rot="531065">
            <a:off x="6775450" y="2290763"/>
            <a:ext cx="207168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цезарь\театр\Изображение 6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3242">
            <a:off x="436563" y="4965700"/>
            <a:ext cx="21431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52"/>
            <a:ext cx="9144000" cy="68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3429000"/>
            <a:ext cx="46434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357688" y="6357938"/>
            <a:ext cx="46434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Пермский оперный театр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3643338" cy="571480"/>
          </a:xfrm>
        </p:spPr>
        <p:txBody>
          <a:bodyPr rtlCol="0">
            <a:prstTxWarp prst="textPlain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74637"/>
                </a:solidFill>
                <a:latin typeface="Times New Roman" pitchFamily="18" charset="0"/>
                <a:cs typeface="Times New Roman" pitchFamily="18" charset="0"/>
              </a:rPr>
              <a:t>Оперное  искусство</a:t>
            </a:r>
            <a:endParaRPr lang="ru-RU" sz="2400" b="1" dirty="0">
              <a:solidFill>
                <a:srgbClr val="67463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2" descr="кармен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2875" y="714375"/>
            <a:ext cx="8834438" cy="4879975"/>
          </a:xfrm>
        </p:spPr>
      </p:pic>
      <p:pic>
        <p:nvPicPr>
          <p:cNvPr id="13" name="Picture 12" descr="кармен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571500"/>
            <a:ext cx="5543550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2875" y="3857625"/>
            <a:ext cx="4000500" cy="2786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Опера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– вид театрального искусства, в котором сценическое действие тесно слито с музыкой – вокальной и оркестровой.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переводе с итальянского опера означает «сочинение».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86438" y="571500"/>
            <a:ext cx="3214687" cy="3071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Либретто –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литературная основа оперы.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Увертюра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музыкальное вступление перед началом спектакля, где характеризуются главные герои.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52"/>
            <a:ext cx="9144000" cy="68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00313"/>
            <a:ext cx="91440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2857500"/>
            <a:ext cx="7715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57188"/>
            <a:ext cx="24765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714612" y="142852"/>
            <a:ext cx="3786214" cy="571504"/>
          </a:xfrm>
          <a:prstGeom prst="rect">
            <a:avLst/>
          </a:prstGeo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7463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Н.А.Римский - Корсаков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52"/>
            <a:ext cx="9144000" cy="68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14813"/>
            <a:ext cx="91440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142875" y="4286250"/>
            <a:ext cx="9001125" cy="2571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2571750"/>
            <a:ext cx="2643188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642938"/>
            <a:ext cx="228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714375"/>
            <a:ext cx="41830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4214813"/>
            <a:ext cx="41703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85720" y="0"/>
            <a:ext cx="8715436" cy="571480"/>
          </a:xfrm>
          <a:prstGeom prst="rect">
            <a:avLst/>
          </a:prstGeo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7463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Н.А.Римский – Корсаков «Царская невеста»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52"/>
            <a:ext cx="9144000" cy="68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5072063"/>
            <a:ext cx="9144000" cy="1785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714375"/>
            <a:ext cx="5334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513" y="3786188"/>
            <a:ext cx="42814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786188"/>
            <a:ext cx="429101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85720" y="0"/>
            <a:ext cx="8715436" cy="571480"/>
          </a:xfrm>
          <a:prstGeom prst="rect">
            <a:avLst/>
          </a:prstGeom>
        </p:spPr>
        <p:txBody>
          <a:bodyPr anchor="ctr">
            <a:prstTxWarp prst="textPlain">
              <a:avLst/>
            </a:prstTxWarp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67463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Н.А.Римский – Корсаков «Царская невеста»</a:t>
            </a:r>
          </a:p>
        </p:txBody>
      </p:sp>
      <p:sp>
        <p:nvSpPr>
          <p:cNvPr id="7176" name="AutoShape 9">
            <a:hlinkClick r:id="rId6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0288" y="2565400"/>
            <a:ext cx="1512887" cy="10080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Ария Марфы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928688"/>
            <a:ext cx="8715375" cy="5786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3286125"/>
            <a:ext cx="515302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 noGrp="1"/>
          </p:cNvSpPr>
          <p:nvPr>
            <p:ph type="ctrTitle"/>
          </p:nvPr>
        </p:nvSpPr>
        <p:spPr>
          <a:xfrm>
            <a:off x="714375" y="0"/>
            <a:ext cx="7772400" cy="642938"/>
          </a:xfrm>
        </p:spPr>
        <p:txBody>
          <a:bodyPr rtlCol="0">
            <a:prstTxWarp prst="textPlain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74637"/>
                </a:solidFill>
                <a:latin typeface="Times New Roman" pitchFamily="18" charset="0"/>
                <a:cs typeface="Times New Roman" pitchFamily="18" charset="0"/>
              </a:rPr>
              <a:t>Н.А.Римский – Корсаков «Царская невеста»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571500"/>
            <a:ext cx="5138738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8552"/>
            <a:ext cx="9144000" cy="682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14313"/>
            <a:ext cx="4214813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941388"/>
            <a:ext cx="4176712" cy="5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500" y="928688"/>
            <a:ext cx="7215188" cy="45005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642938"/>
            <a:ext cx="42005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3800" y="3714750"/>
            <a:ext cx="4505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img_7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642938"/>
            <a:ext cx="4497388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 noGrp="1"/>
          </p:cNvSpPr>
          <p:nvPr>
            <p:ph type="ctrTitle"/>
          </p:nvPr>
        </p:nvSpPr>
        <p:spPr>
          <a:xfrm>
            <a:off x="714375" y="0"/>
            <a:ext cx="7772400" cy="642938"/>
          </a:xfrm>
        </p:spPr>
        <p:txBody>
          <a:bodyPr rtlCol="0">
            <a:prstTxWarp prst="textPlain">
              <a:avLst/>
            </a:prstTxWarp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74637"/>
                </a:solidFill>
                <a:latin typeface="Times New Roman" pitchFamily="18" charset="0"/>
                <a:cs typeface="Times New Roman" pitchFamily="18" charset="0"/>
              </a:rPr>
              <a:t>Н.А.Римский – Корсаков «Царская невеста»</a:t>
            </a:r>
          </a:p>
        </p:txBody>
      </p:sp>
      <p:sp>
        <p:nvSpPr>
          <p:cNvPr id="10248" name="AutoShape 8">
            <a:hlinkClick r:id="rId6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08850" y="5373688"/>
            <a:ext cx="1366838" cy="10795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Ария </a:t>
            </a:r>
          </a:p>
          <a:p>
            <a:pPr algn="ctr"/>
            <a:r>
              <a:rPr lang="ru-RU"/>
              <a:t>Марфы и </a:t>
            </a:r>
          </a:p>
          <a:p>
            <a:pPr algn="ctr"/>
            <a:r>
              <a:rPr lang="ru-RU"/>
              <a:t>Грязного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226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Arial Narrow</vt:lpstr>
      <vt:lpstr>Тема Office</vt:lpstr>
      <vt:lpstr>Слайд 1</vt:lpstr>
      <vt:lpstr>«Традиция – животворящий источник всякой культуры»</vt:lpstr>
      <vt:lpstr>Оперное  искусство</vt:lpstr>
      <vt:lpstr>Слайд 4</vt:lpstr>
      <vt:lpstr>Слайд 5</vt:lpstr>
      <vt:lpstr>Слайд 6</vt:lpstr>
      <vt:lpstr>Н.А.Римский – Корсаков «Царская невеста»</vt:lpstr>
      <vt:lpstr>Слайд 8</vt:lpstr>
      <vt:lpstr>Н.А.Римский – Корсаков «Царская невеста»</vt:lpstr>
      <vt:lpstr>Домашнее задание:</vt:lpstr>
      <vt:lpstr>Этапы работы над рецензией:</vt:lpstr>
      <vt:lpstr>Слайд 12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классный час по теме «Слияние истории и музыки  в опере Н.А.Римского-Корсакова «Царская невеста»  </dc:title>
  <dc:creator>Кирилл</dc:creator>
  <cp:lastModifiedBy>turovskaya</cp:lastModifiedBy>
  <cp:revision>34</cp:revision>
  <dcterms:created xsi:type="dcterms:W3CDTF">2013-01-22T22:35:22Z</dcterms:created>
  <dcterms:modified xsi:type="dcterms:W3CDTF">2013-10-14T05:07:08Z</dcterms:modified>
</cp:coreProperties>
</file>