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3" r:id="rId4"/>
    <p:sldId id="304" r:id="rId5"/>
    <p:sldId id="274" r:id="rId6"/>
    <p:sldId id="257" r:id="rId7"/>
    <p:sldId id="312" r:id="rId8"/>
    <p:sldId id="266" r:id="rId9"/>
    <p:sldId id="310" r:id="rId10"/>
    <p:sldId id="306" r:id="rId11"/>
    <p:sldId id="305" r:id="rId12"/>
    <p:sldId id="313" r:id="rId13"/>
    <p:sldId id="311" r:id="rId14"/>
    <p:sldId id="295" r:id="rId15"/>
    <p:sldId id="296" r:id="rId16"/>
    <p:sldId id="29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1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5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9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86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1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1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2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86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452B-58C1-4584-BB48-08388260073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7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F452B-58C1-4584-BB48-08388260073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A3720-60BA-42C5-A6F1-8888FADB5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5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990656" cy="244827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РАЗВИТИЕ МЕЛКОЙ МОТОРИКИ У ДОШКОЛЬНИКОВ С НАРУШЕНИЕМ ЗРЕНИЯ.</a:t>
            </a:r>
            <a:endParaRPr lang="ru-RU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13176"/>
            <a:ext cx="8712968" cy="15121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Воспитатели </a:t>
            </a:r>
            <a:r>
              <a:rPr lang="ru-RU" sz="2400" dirty="0" smtClean="0">
                <a:solidFill>
                  <a:schemeClr val="tx1"/>
                </a:solidFill>
              </a:rPr>
              <a:t>МБДОУ детский сад № 218 компенсирующего вида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для детей с нарушением </a:t>
            </a:r>
            <a:r>
              <a:rPr lang="ru-RU" sz="2400" dirty="0" smtClean="0">
                <a:solidFill>
                  <a:schemeClr val="tx1"/>
                </a:solidFill>
              </a:rPr>
              <a:t>зрения, г. Красноярск.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Горюнова Лидия </a:t>
            </a:r>
            <a:r>
              <a:rPr lang="ru-RU" sz="2400" dirty="0" smtClean="0">
                <a:solidFill>
                  <a:schemeClr val="tx1"/>
                </a:solidFill>
              </a:rPr>
              <a:t>Николаевна, Геращенко Марина Петровна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Особое место в </a:t>
            </a:r>
            <a:r>
              <a:rPr lang="ru-RU" sz="2800" dirty="0"/>
              <a:t>процессе работы </a:t>
            </a:r>
            <a:r>
              <a:rPr lang="ru-RU" sz="2800" dirty="0" smtClean="0"/>
              <a:t>над развитием мелкой моторики у детей с нарушением зрения </a:t>
            </a:r>
            <a:r>
              <a:rPr lang="ru-RU" sz="2800" dirty="0"/>
              <a:t>занимает  </a:t>
            </a:r>
            <a:r>
              <a:rPr lang="ru-RU" sz="2800" b="1" dirty="0" smtClean="0"/>
              <a:t>ШТРИХОВКА</a:t>
            </a:r>
            <a:r>
              <a:rPr lang="ru-RU" sz="2800" dirty="0" smtClean="0"/>
              <a:t>.</a:t>
            </a:r>
            <a:r>
              <a:rPr lang="ru-RU" sz="2800" b="1" dirty="0" smtClean="0"/>
              <a:t>  </a:t>
            </a:r>
            <a:r>
              <a:rPr lang="ru-RU" sz="2800" dirty="0" smtClean="0"/>
              <a:t>Она</a:t>
            </a:r>
            <a:r>
              <a:rPr lang="ru-RU" sz="2800" b="1" dirty="0" smtClean="0"/>
              <a:t> </a:t>
            </a:r>
            <a:r>
              <a:rPr lang="ru-RU" sz="2800" dirty="0" smtClean="0"/>
              <a:t>формирует силу </a:t>
            </a:r>
            <a:r>
              <a:rPr lang="ru-RU" sz="2800" dirty="0"/>
              <a:t>руки, ловкость, переключаемость с одного вида движений на другой, а также внимание, глазомер, </a:t>
            </a:r>
            <a:r>
              <a:rPr lang="ru-RU" sz="2800" dirty="0" smtClean="0"/>
              <a:t>зрительную </a:t>
            </a:r>
            <a:r>
              <a:rPr lang="ru-RU" sz="2800" dirty="0"/>
              <a:t>память, усидчивость, аккуратность, фантазию, образное мышление, </a:t>
            </a:r>
            <a:r>
              <a:rPr lang="ru-RU" sz="2800" dirty="0" smtClean="0"/>
              <a:t>и готовит  руку дошкольника  </a:t>
            </a:r>
            <a:r>
              <a:rPr lang="ru-RU" sz="2800" dirty="0"/>
              <a:t>к письму.</a:t>
            </a:r>
          </a:p>
        </p:txBody>
      </p:sp>
      <p:pic>
        <p:nvPicPr>
          <p:cNvPr id="6146" name="Picture 2" descr="C:\Users\1\Desktop\фестиваль 2015\Приложение 1. 288-893-295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69399"/>
            <a:ext cx="4427984" cy="338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фестиваль 2015\Приложение 1. 288-893-295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25527"/>
            <a:ext cx="2916674" cy="223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4895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\Desktop\фестиваль 2015\Приложение 1. 288-893-295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088209" cy="308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фестиваль 2015\Приложение 1. 288-893-295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7"/>
            <a:ext cx="4840783" cy="343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2114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59516"/>
            <a:ext cx="83529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Игра «Помогаю маме». </a:t>
            </a:r>
            <a:r>
              <a:rPr lang="ru-RU" sz="2400" dirty="0"/>
              <a:t>Большую часть времени вы проводите на кухне. Вы заняты приготовлением ужина. Малыш крутится возле вас. Предложите ему перебрать горох, гречку или пшено. Тем самым ребенок окажет вам посильную помощь и потренирует свои пальчики. </a:t>
            </a:r>
            <a:r>
              <a:rPr lang="ru-RU" sz="2400" dirty="0" smtClean="0"/>
              <a:t>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Игра «Волшебные </a:t>
            </a:r>
            <a:r>
              <a:rPr lang="ru-RU" sz="2400" b="1" dirty="0" smtClean="0"/>
              <a:t>палочки». </a:t>
            </a:r>
            <a:r>
              <a:rPr lang="ru-RU" sz="2400" dirty="0" smtClean="0"/>
              <a:t>Дайте </a:t>
            </a:r>
            <a:r>
              <a:rPr lang="ru-RU" sz="2400" dirty="0"/>
              <a:t>малышу счетные палочки или спички с отрезанными головками. Пусть он выкладывает простейшие геометрические фигуры, предметы и узоры. А вырезанные из бумаги круги, овалы, трапеции дополнят изображения.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0" y="188640"/>
            <a:ext cx="89916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Лента лицом вверх 8"/>
          <p:cNvSpPr/>
          <p:nvPr/>
        </p:nvSpPr>
        <p:spPr>
          <a:xfrm>
            <a:off x="251520" y="116632"/>
            <a:ext cx="8892480" cy="1152128"/>
          </a:xfrm>
          <a:prstGeom prst="ribbon2">
            <a:avLst>
              <a:gd name="adj1" fmla="val 12132"/>
              <a:gd name="adj2" fmla="val 7248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ИГРЫ для развития мелкой моторики дома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5520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20689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Игра «Мастерская золушки»</a:t>
            </a:r>
            <a:r>
              <a:rPr lang="ru-RU" sz="2400" dirty="0"/>
              <a:t>. Пока вы заняты пришиванием пуговиц, ребенок может выкладывать из пуговиц и ярких ниточек красивые узоры. Попробуйте вместе с ребенком сделать панно из пуговиц. Пуговицы можно укрепить на тонком слое пластилина. Очень красивые картинки получаются из кнопок, особенно из цветных. В детском саду педагоги не могут дать детям кнопки (в целях безопасности), но дома вы можете проконтролировать вашего ребенка. Кнопки лучше всего втыкать в крупный поролон.</a:t>
            </a:r>
          </a:p>
        </p:txBody>
      </p:sp>
      <p:pic>
        <p:nvPicPr>
          <p:cNvPr id="8194" name="Picture 2" descr="C:\Users\1\Desktop\фестиваль 2015\Приложение 1. 288-893-295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00" y="3964652"/>
            <a:ext cx="3243633" cy="27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22086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179512" y="152056"/>
            <a:ext cx="8640960" cy="1044696"/>
          </a:xfrm>
          <a:prstGeom prst="ribbon2">
            <a:avLst>
              <a:gd name="adj1" fmla="val 8121"/>
              <a:gd name="adj2" fmla="val 7418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Таким образом, с </a:t>
            </a:r>
            <a:r>
              <a:rPr lang="ru-RU" sz="2000" b="1" dirty="0" smtClean="0"/>
              <a:t>помощью перечисленных приёмов и техник в работе с детьми с нарушением зрения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/>
              <a:t>удаётся достичь следующих результатов:</a:t>
            </a:r>
            <a:endParaRPr lang="ru-RU" sz="2000" b="1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07504" y="1412776"/>
            <a:ext cx="6624736" cy="936104"/>
          </a:xfrm>
          <a:prstGeom prst="snip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повышения ловкости, быстроты реакции и заинтересованности ребёнка</a:t>
            </a:r>
            <a:endParaRPr lang="ru-RU" sz="2400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411760" y="2513960"/>
            <a:ext cx="6624736" cy="936104"/>
          </a:xfrm>
          <a:prstGeom prst="snip2Diag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стимулирование желания творить, рассуждать, </a:t>
            </a:r>
            <a:r>
              <a:rPr lang="ru-RU" sz="2400" dirty="0" smtClean="0"/>
              <a:t>придумывать </a:t>
            </a:r>
            <a:endParaRPr lang="ru-RU" sz="2400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07504" y="3645024"/>
            <a:ext cx="6624736" cy="936104"/>
          </a:xfrm>
          <a:prstGeom prst="snip2Diag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развитие глазомера, координации, сосредоточенности</a:t>
            </a:r>
            <a:endParaRPr lang="ru-RU" sz="2400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372352" y="4725144"/>
            <a:ext cx="6624736" cy="936104"/>
          </a:xfrm>
          <a:prstGeom prst="snip2Diag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вывод словарного запаса и качества навыков </a:t>
            </a:r>
          </a:p>
          <a:p>
            <a:pPr algn="ctr"/>
            <a:r>
              <a:rPr lang="ru-RU" sz="2400" dirty="0" smtClean="0"/>
              <a:t>на </a:t>
            </a:r>
            <a:r>
              <a:rPr lang="ru-RU" sz="2400" dirty="0" smtClean="0"/>
              <a:t>более высокий уровень</a:t>
            </a:r>
            <a:endParaRPr lang="ru-RU" sz="2400" dirty="0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79512" y="5847675"/>
            <a:ext cx="6624736" cy="936104"/>
          </a:xfrm>
          <a:prstGeom prst="snip2Diag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преодоление  робости,  неуверенности, формирование желания работы в команде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800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Литература: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ru-RU" sz="2800" dirty="0" smtClean="0"/>
              <a:t>1. Парамонова Л.А. примерная образовательная программа “Истоки”.</a:t>
            </a:r>
            <a:br>
              <a:rPr lang="ru-RU" sz="2800" dirty="0" smtClean="0"/>
            </a:br>
            <a:r>
              <a:rPr lang="ru-RU" sz="2800" dirty="0" smtClean="0"/>
              <a:t>2. Плаксина Л.И. программа специальных (коррекционных) образовательных учреждений IV вида (для детей с нарушением зрения).</a:t>
            </a:r>
            <a:br>
              <a:rPr lang="ru-RU" sz="2800" dirty="0" smtClean="0"/>
            </a:br>
            <a:r>
              <a:rPr lang="ru-RU" sz="2800" dirty="0" smtClean="0"/>
              <a:t>3. Ковалев В.А. Методика профилактики зрительного утомления и развитие зрительных способностей.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75358250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1008112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Будьте здоровы!</a:t>
            </a:r>
            <a:endParaRPr lang="ru-RU" sz="2800" b="1" i="1" dirty="0"/>
          </a:p>
        </p:txBody>
      </p:sp>
      <p:pic>
        <p:nvPicPr>
          <p:cNvPr id="9218" name="Picture 2" descr="C:\Users\1\Desktop\фестиваль 2015\Приложение 1. 288-893-295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896544" cy="513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794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08912" cy="23762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«Источники способностей и дарований детей - на кончиках их пальцев».                                                                                        </a:t>
            </a:r>
            <a:r>
              <a:rPr lang="ru-RU" sz="3600" b="1" dirty="0" err="1" smtClean="0"/>
              <a:t>В.А.Сухомлинский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5122" name="Picture 2" descr="C:\Users\1\Desktop\фестиваль 2015\Приложение 1. 288-893-295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74028"/>
            <a:ext cx="6120680" cy="468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986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и ЗАДАЧИ развития мелкой моторики у дошкольников: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12776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2800" dirty="0" smtClean="0"/>
              <a:t>1.Развивать </a:t>
            </a:r>
            <a:r>
              <a:rPr lang="ru-RU" sz="2800" dirty="0"/>
              <a:t>память, внимание, </a:t>
            </a:r>
            <a:r>
              <a:rPr lang="ru-RU" sz="2800" dirty="0" smtClean="0"/>
              <a:t>речь, творческое </a:t>
            </a:r>
            <a:r>
              <a:rPr lang="ru-RU" sz="2800" dirty="0"/>
              <a:t>воображение, мышление, </a:t>
            </a:r>
            <a:r>
              <a:rPr lang="ru-RU" sz="2800" dirty="0" smtClean="0"/>
              <a:t> </a:t>
            </a:r>
            <a:r>
              <a:rPr lang="ru-RU" sz="2800" dirty="0"/>
              <a:t>глазомер, познавательный интерес.</a:t>
            </a:r>
          </a:p>
          <a:p>
            <a:r>
              <a:rPr lang="ru-RU" sz="2800" dirty="0" smtClean="0"/>
              <a:t>2.Обучать  </a:t>
            </a:r>
            <a:r>
              <a:rPr lang="ru-RU" sz="2800" dirty="0"/>
              <a:t>ловкости в обращении с карандашом и ручкой; формировать правильный захват карандаша и ручки; тренировать мышцы </a:t>
            </a:r>
            <a:r>
              <a:rPr lang="ru-RU" sz="2800" dirty="0" smtClean="0"/>
              <a:t>рук.</a:t>
            </a:r>
            <a:endParaRPr lang="ru-RU" sz="2800" dirty="0"/>
          </a:p>
          <a:p>
            <a:r>
              <a:rPr lang="ru-RU" sz="2800" dirty="0" smtClean="0"/>
              <a:t>3.Воспитывать </a:t>
            </a:r>
            <a:r>
              <a:rPr lang="ru-RU" sz="2800" dirty="0"/>
              <a:t>усидчивость, аккуратность, </a:t>
            </a:r>
            <a:r>
              <a:rPr lang="ru-RU" sz="2800" dirty="0" smtClean="0"/>
              <a:t>целеустремленность, доброжелательность</a:t>
            </a:r>
            <a:r>
              <a:rPr lang="ru-RU" sz="2800" dirty="0"/>
              <a:t>, умение работать в коллективе и индивидуально.</a:t>
            </a:r>
          </a:p>
        </p:txBody>
      </p:sp>
    </p:spTree>
    <p:extLst>
      <p:ext uri="{BB962C8B-B14F-4D97-AF65-F5344CB8AC3E}">
        <p14:creationId xmlns:p14="http://schemas.microsoft.com/office/powerpoint/2010/main" val="38759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80920" cy="410445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Одним из показателей и условий хорошего физического и нервно-психического развития ребенка является </a:t>
            </a:r>
            <a:r>
              <a:rPr lang="ru-RU" sz="2800" b="1" dirty="0" smtClean="0"/>
              <a:t>развитие мелкой моторики</a:t>
            </a:r>
            <a:r>
              <a:rPr lang="ru-RU" sz="2800" dirty="0" smtClean="0"/>
              <a:t>. Сенсомоторное (двигательное и сенсорное) развитие составляет фундамент умственного развития. Это, прежде всего, познание окружающей действительности; исследование предметов, их свойств и качеств (форма, строение, величина, пропорции, цвет, </a:t>
            </a:r>
            <a:br>
              <a:rPr lang="ru-RU" sz="2800" dirty="0" smtClean="0"/>
            </a:br>
            <a:r>
              <a:rPr lang="ru-RU" sz="2800" dirty="0" smtClean="0"/>
              <a:t>положение в пространстве). 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816424" cy="266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432048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Психологи отмечают, что умственные способности ребенка начинают формироваться рано и не сами собой, а по мере расширения деятельности, в том числе общей двигательной и ручной. В старину наши предки пели детям песенки - </a:t>
            </a:r>
            <a:r>
              <a:rPr lang="ru-RU" sz="2800" dirty="0" err="1" smtClean="0"/>
              <a:t>потешки</a:t>
            </a:r>
            <a:r>
              <a:rPr lang="ru-RU" sz="2800" dirty="0" smtClean="0"/>
              <a:t>, играли в «ладушки», «Идет коза рогатая», «Сорока – ворона» и т.д., сопровождая речь движениями рук. </a:t>
            </a:r>
            <a:endParaRPr lang="ru-RU" sz="2800" dirty="0"/>
          </a:p>
        </p:txBody>
      </p:sp>
      <p:pic>
        <p:nvPicPr>
          <p:cNvPr id="3075" name="Picture 3" descr="C:\Users\1\Desktop\фестиваль 2015\Приложение 1. 288-893-295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9"/>
            <a:ext cx="423427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2068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hlink"/>
                </a:solidFill>
              </a:rPr>
              <a:t> </a:t>
            </a:r>
            <a:endParaRPr lang="ru-RU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20688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Современные исследования подтвердили, что уровень развития детей находится в прямой зависимости от степени </a:t>
            </a:r>
            <a:r>
              <a:rPr lang="ru-RU" sz="2800" dirty="0" err="1"/>
              <a:t>сформированности</a:t>
            </a:r>
            <a:r>
              <a:rPr lang="ru-RU" sz="2800" dirty="0"/>
              <a:t> тонких движений пальцев рук. Если движение пальцев рук отстает, то задерживается и речевое развитие, хотя общая моторика при этом может быть нормальной и даже выше нормы. Обычно ребенок, имеющий высокий уровень развития мелкой моторики, умеет логически рассуждать, у него достаточно развиты память, внимание, связная речь. </a:t>
            </a:r>
          </a:p>
        </p:txBody>
      </p:sp>
    </p:spTree>
    <p:extLst>
      <p:ext uri="{BB962C8B-B14F-4D97-AF65-F5344CB8AC3E}">
        <p14:creationId xmlns:p14="http://schemas.microsoft.com/office/powerpoint/2010/main" val="70112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2068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hlink"/>
                </a:solidFill>
              </a:rPr>
              <a:t> </a:t>
            </a:r>
            <a:endParaRPr lang="ru-RU" sz="3600" b="1" dirty="0"/>
          </a:p>
        </p:txBody>
      </p:sp>
      <p:pic>
        <p:nvPicPr>
          <p:cNvPr id="4098" name="Picture 2" descr="C:\Users\1\Desktop\фестиваль 2015\Приложение 1. 288-893-295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3" y="116632"/>
            <a:ext cx="4759347" cy="37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фестиваль 2015\Приложение 1. 288-893-295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23562"/>
            <a:ext cx="4320480" cy="311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63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128881" y="0"/>
            <a:ext cx="8784976" cy="1296144"/>
          </a:xfrm>
          <a:prstGeom prst="ribbon2">
            <a:avLst>
              <a:gd name="adj1" fmla="val 6589"/>
              <a:gd name="adj2" fmla="val 7178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ЭФФЕКТИВНЫЕ ПРИЁМЫ РАЗВИТИЯ МЕЛКОЙ МОТОРИКИ: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53050" y="1916832"/>
            <a:ext cx="6624736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Развитие тактильных ощущений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339752" y="2971178"/>
            <a:ext cx="6624736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Пальчиковые игры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79512" y="4221088"/>
            <a:ext cx="6624736" cy="93610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00B0F0"/>
                </a:solidFill>
              </a:rPr>
              <a:t>Кинезиологические</a:t>
            </a:r>
            <a:r>
              <a:rPr lang="ru-RU" sz="3200" b="1" dirty="0">
                <a:solidFill>
                  <a:srgbClr val="00B0F0"/>
                </a:solidFill>
              </a:rPr>
              <a:t> упражнения (гимнастика мозга)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392166" y="5589240"/>
            <a:ext cx="6624736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</a:rPr>
              <a:t>Ниткопись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153050" y="1916832"/>
            <a:ext cx="6624736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Графические диктанты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339752" y="2971178"/>
            <a:ext cx="6624736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Театр в </a:t>
            </a:r>
            <a:r>
              <a:rPr lang="ru-RU" sz="3200" b="1" dirty="0" smtClean="0">
                <a:solidFill>
                  <a:srgbClr val="00B050"/>
                </a:solidFill>
              </a:rPr>
              <a:t>руке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79512" y="4221088"/>
            <a:ext cx="6624736" cy="93610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F0"/>
                </a:solidFill>
              </a:rPr>
              <a:t>Оригами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99592" y="5301208"/>
            <a:ext cx="8117310" cy="136815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Работа с пластилином, бумагой, </a:t>
            </a:r>
            <a:r>
              <a:rPr lang="ru-RU" sz="3200" b="1" dirty="0" smtClean="0">
                <a:solidFill>
                  <a:srgbClr val="002060"/>
                </a:solidFill>
              </a:rPr>
              <a:t>тканью, природным и бросовым материалами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66516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7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606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РАЗВИТИЕ МЕЛКОЙ МОТОРИКИ У ДОШКОЛЬНИКОВ С НАРУШЕНИЕМ ЗРЕНИЯ.</vt:lpstr>
      <vt:lpstr> «Источники способностей и дарований детей - на кончиках их пальцев».                                                                                        В.А.Сухомлинский </vt:lpstr>
      <vt:lpstr>ЦЕЛИ и ЗАДАЧИ развития мелкой моторики у дошкольников:</vt:lpstr>
      <vt:lpstr>Одним из показателей и условий хорошего физического и нервно-психического развития ребенка является развитие мелкой моторики. Сенсомоторное (двигательное и сенсорное) развитие составляет фундамент умственного развития. Это, прежде всего, познание окружающей действительности; исследование предметов, их свойств и качеств (форма, строение, величина, пропорции, цвет,  положение в пространстве). </vt:lpstr>
      <vt:lpstr>Психологи отмечают, что умственные способности ребенка начинают формироваться рано и не сами собой, а по мере расширения деятельности, в том числе общей двигательной и ручной. В старину наши предки пели детям песенки - потешки, играли в «ладушки», «Идет коза рогатая», «Сорока – ворона» и т.д., сопровождая речь движениями рук.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Литература:   1. Парамонова Л.А. примерная образовательная программа “Истоки”. 2. Плаксина Л.И. программа специальных (коррекционных) образовательных учреждений IV вида (для детей с нарушением зрения). 3. Ковалев В.А. Методика профилактики зрительного утомления и развитие зрительных способностей. </vt:lpstr>
      <vt:lpstr>Будьте здоровы!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YURA</dc:creator>
  <cp:lastModifiedBy>1</cp:lastModifiedBy>
  <cp:revision>147</cp:revision>
  <dcterms:created xsi:type="dcterms:W3CDTF">2012-12-09T18:37:41Z</dcterms:created>
  <dcterms:modified xsi:type="dcterms:W3CDTF">2015-01-30T03:53:18Z</dcterms:modified>
</cp:coreProperties>
</file>