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277" r:id="rId3"/>
    <p:sldId id="270" r:id="rId4"/>
    <p:sldId id="276" r:id="rId5"/>
    <p:sldId id="269" r:id="rId6"/>
    <p:sldId id="280" r:id="rId7"/>
    <p:sldId id="278" r:id="rId8"/>
    <p:sldId id="279" r:id="rId9"/>
    <p:sldId id="275" r:id="rId10"/>
    <p:sldId id="272" r:id="rId11"/>
    <p:sldId id="285" r:id="rId12"/>
    <p:sldId id="286" r:id="rId13"/>
    <p:sldId id="287" r:id="rId14"/>
    <p:sldId id="288" r:id="rId15"/>
    <p:sldId id="289" r:id="rId16"/>
    <p:sldId id="307" r:id="rId17"/>
    <p:sldId id="283" r:id="rId18"/>
    <p:sldId id="282" r:id="rId19"/>
    <p:sldId id="290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00" r:id="rId31"/>
    <p:sldId id="318" r:id="rId32"/>
    <p:sldId id="319" r:id="rId33"/>
    <p:sldId id="320" r:id="rId34"/>
    <p:sldId id="304" r:id="rId35"/>
    <p:sldId id="321" r:id="rId36"/>
    <p:sldId id="322" r:id="rId37"/>
    <p:sldId id="26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2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99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020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6701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2493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6122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216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685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590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337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029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634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092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252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673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584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527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340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5512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490951"/>
            <a:ext cx="9448800" cy="1923394"/>
          </a:xfrm>
        </p:spPr>
        <p:txBody>
          <a:bodyPr>
            <a:normAutofit/>
          </a:bodyPr>
          <a:lstStyle/>
          <a:p>
            <a:r>
              <a:rPr lang="ru-RU" dirty="0" smtClean="0"/>
              <a:t>Мастер-класс «Батик. Цветы»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3228" y="4572000"/>
            <a:ext cx="9827172" cy="1418897"/>
          </a:xfrm>
        </p:spPr>
        <p:txBody>
          <a:bodyPr>
            <a:normAutofit/>
          </a:bodyPr>
          <a:lstStyle/>
          <a:p>
            <a:r>
              <a:rPr lang="ru-RU" dirty="0"/>
              <a:t>МАОУ «среднее  общеобразовательное учреждение №9 </a:t>
            </a:r>
            <a:endParaRPr lang="ru-RU" dirty="0" smtClean="0"/>
          </a:p>
          <a:p>
            <a:r>
              <a:rPr lang="ru-RU" dirty="0" err="1" smtClean="0"/>
              <a:t>Белоглинского</a:t>
            </a:r>
            <a:r>
              <a:rPr lang="ru-RU" dirty="0" smtClean="0"/>
              <a:t> </a:t>
            </a:r>
            <a:r>
              <a:rPr lang="ru-RU" dirty="0"/>
              <a:t>района» </a:t>
            </a:r>
          </a:p>
          <a:p>
            <a:r>
              <a:rPr lang="ru-RU" dirty="0"/>
              <a:t>Учитель технологии и ИЗО Прудникова Елена Леонидовна</a:t>
            </a:r>
          </a:p>
          <a:p>
            <a:endParaRPr lang="ru-RU" dirty="0"/>
          </a:p>
        </p:txBody>
      </p:sp>
      <p:pic>
        <p:nvPicPr>
          <p:cNvPr id="1026" name="Picture 2" descr="http://dg54.mycdn.me/getImage?photoId=570420790330&amp;photoType=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76" y="116404"/>
            <a:ext cx="2794142" cy="24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g52.mycdn.me/getImage?photoId=550755149464&amp;photoType=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8290" y="4038722"/>
            <a:ext cx="3313934" cy="248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98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9506" y="751241"/>
            <a:ext cx="5885410" cy="5467444"/>
          </a:xfrm>
        </p:spPr>
        <p:txBody>
          <a:bodyPr>
            <a:noAutofit/>
          </a:bodyPr>
          <a:lstStyle/>
          <a:p>
            <a:r>
              <a:rPr lang="ru-RU" sz="2400" dirty="0" smtClean="0"/>
              <a:t>Ткани</a:t>
            </a:r>
            <a:r>
              <a:rPr lang="ru-RU" sz="2400" dirty="0"/>
              <a:t>, одежда играют в жизни человека не только утилитарную роль, но и эмоциональную, эстетическую. Искусство украшать ткани пришло к нам из глубины веков, а крашение и набойка тканей являются одним из самых древних ремесел. Родиной их считают Китай и Индию. Позже в Индонезии зародилась ручная роспись тканей способом «</a:t>
            </a:r>
            <a:r>
              <a:rPr lang="ru-RU" sz="2400" dirty="0" smtClean="0"/>
              <a:t>батик». </a:t>
            </a:r>
            <a:r>
              <a:rPr lang="ru-RU" sz="2400" dirty="0"/>
              <a:t>Ручной способ росписи тканей состоит из нескольких видов: холодного батика</a:t>
            </a:r>
            <a:r>
              <a:rPr lang="ru-RU" sz="2400" dirty="0" smtClean="0"/>
              <a:t>,, горячего </a:t>
            </a:r>
            <a:r>
              <a:rPr lang="ru-RU" sz="2400" dirty="0"/>
              <a:t>батика, солевого батика свободной росписи.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DSC035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8585"/>
            <a:ext cx="5852160" cy="5672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271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Роспись одежды и </a:t>
            </a:r>
            <a:r>
              <a:rPr lang="ru-RU" dirty="0" err="1" smtClean="0"/>
              <a:t>аксесуаров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10115550" y="5352070"/>
            <a:ext cx="1922913" cy="1445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ttp://i005.radikal.ru/0907/0f/a5761a341fd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63" y="2171710"/>
            <a:ext cx="5334000" cy="2907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http://www.doskaurala.ru/orimg/33534-batic_galstuk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47790" y="4725832"/>
            <a:ext cx="1613184" cy="20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do100verno.com/user/orro/media/photo/95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968" y="4411662"/>
            <a:ext cx="2605431" cy="2285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2" name="Picture 8" descr="http://www.screen.ru/techno/2005/batik/Materials/Odejda/16-7%5B1%5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45" y="1410887"/>
            <a:ext cx="2111676" cy="2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7" cstate="email">
            <a:lum contrast="20000"/>
          </a:blip>
          <a:srcRect/>
          <a:stretch>
            <a:fillRect/>
          </a:stretch>
        </p:blipFill>
        <p:spPr bwMode="auto">
          <a:xfrm>
            <a:off x="2806399" y="1447450"/>
            <a:ext cx="2306099" cy="3162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71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Весенние цветы</a:t>
            </a:r>
            <a:endParaRPr lang="ru-RU" dirty="0"/>
          </a:p>
        </p:txBody>
      </p:sp>
      <p:pic>
        <p:nvPicPr>
          <p:cNvPr id="2050" name="Picture 2" descr="http://dg52.mycdn.me/getImage?photoId=550752152216&amp;photoType=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480" y="2255361"/>
            <a:ext cx="3342640" cy="3901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7476" y="2255361"/>
            <a:ext cx="5532382" cy="4024125"/>
          </a:xfrm>
        </p:spPr>
        <p:txBody>
          <a:bodyPr/>
          <a:lstStyle/>
          <a:p>
            <a:r>
              <a:rPr lang="ru-RU" dirty="0"/>
              <a:t>Сегодня мы будем рисовать весенние цветы. Они перед вами, с виду незатейливые, но так радующие нас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" name="Picture 8" descr="http://dg52.mycdn.me/getImage?photoId=495241255832&amp;photoType=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8427" y="3899417"/>
            <a:ext cx="3499945" cy="2578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520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Лесные цветы весной</a:t>
            </a:r>
            <a:endParaRPr lang="ru-RU" dirty="0"/>
          </a:p>
        </p:txBody>
      </p:sp>
      <p:pic>
        <p:nvPicPr>
          <p:cNvPr id="4098" name="Picture 2" descr="http://dg52.mycdn.me/getImage?photoId=549753035672&amp;photoType=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414" y="2554012"/>
            <a:ext cx="4619296" cy="3461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102" name="Picture 6" descr="http://dg52.mycdn.me/getImage?photoId=551224928152&amp;photoType=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54013"/>
            <a:ext cx="5334000" cy="3461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350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Сохраним природу!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204952" y="2194559"/>
            <a:ext cx="4114800" cy="4024125"/>
          </a:xfrm>
        </p:spPr>
        <p:txBody>
          <a:bodyPr>
            <a:normAutofit/>
          </a:bodyPr>
          <a:lstStyle/>
          <a:p>
            <a:r>
              <a:rPr lang="ru-RU" dirty="0"/>
              <a:t>Обратите внимание, что эти цветы специально выращены на срезку, а не сорваны в лесу или поле. </a:t>
            </a:r>
            <a:endParaRPr lang="ru-RU" dirty="0" smtClean="0"/>
          </a:p>
          <a:p>
            <a:r>
              <a:rPr lang="ru-RU" dirty="0" smtClean="0"/>
              <a:t>Почему </a:t>
            </a:r>
            <a:r>
              <a:rPr lang="ru-RU" dirty="0"/>
              <a:t>нельзя рвать луговые и полевые цветы?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Объект 7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66458" y="4707458"/>
            <a:ext cx="2900547" cy="1970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7897976" y="2194559"/>
            <a:ext cx="4162336" cy="4024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4" name="Объект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437170" y="2194559"/>
            <a:ext cx="3343388" cy="2512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48022" y="2195301"/>
            <a:ext cx="3862243" cy="4023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3466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Весенние цветы из </a:t>
            </a:r>
            <a:br>
              <a:rPr lang="ru-RU" dirty="0" smtClean="0"/>
            </a:br>
            <a:r>
              <a:rPr lang="ru-RU" dirty="0" smtClean="0"/>
              <a:t>красной книги</a:t>
            </a:r>
            <a:endParaRPr lang="ru-RU" dirty="0"/>
          </a:p>
        </p:txBody>
      </p:sp>
      <p:pic>
        <p:nvPicPr>
          <p:cNvPr id="5128" name="Picture 8" descr="http://dg52.mycdn.me/getImage?photoId=550630173080&amp;photoType=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1090" y="3734246"/>
            <a:ext cx="4315072" cy="2870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3653382" cy="4024125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Мы </a:t>
            </a:r>
            <a:r>
              <a:rPr lang="ru-RU" sz="2400" dirty="0"/>
              <a:t>любим лес в любое время года,</a:t>
            </a:r>
          </a:p>
          <a:p>
            <a:r>
              <a:rPr lang="ru-RU" sz="2400" dirty="0"/>
              <a:t>Мы слышим речек медленную речь…</a:t>
            </a:r>
          </a:p>
          <a:p>
            <a:r>
              <a:rPr lang="ru-RU" sz="2400" dirty="0"/>
              <a:t>Всё это называется природа,</a:t>
            </a:r>
          </a:p>
          <a:p>
            <a:r>
              <a:rPr lang="ru-RU" sz="2400" dirty="0"/>
              <a:t>Давайте же всегда её беречь!</a:t>
            </a:r>
          </a:p>
          <a:p>
            <a:endParaRPr lang="ru-RU" dirty="0"/>
          </a:p>
        </p:txBody>
      </p:sp>
      <p:pic>
        <p:nvPicPr>
          <p:cNvPr id="6" name="Picture 2" descr="http://dg52.mycdn.me/getImage?photoId=550585889432&amp;photoType=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84" y="2057401"/>
            <a:ext cx="3419505" cy="2270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Рисунок 6" descr="http://festival.1september.ru/articles/585274/img2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9671" y="189459"/>
            <a:ext cx="1200150" cy="2038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http://festival.1september.ru/articles/585274/img26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4437" y="4785886"/>
            <a:ext cx="1685925" cy="1819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875520" y="2194559"/>
            <a:ext cx="231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err="1" smtClean="0"/>
              <a:t>белоцветник</a:t>
            </a:r>
            <a:r>
              <a:rPr lang="ru-RU" dirty="0" smtClean="0"/>
              <a:t> </a:t>
            </a:r>
            <a:r>
              <a:rPr lang="ru-RU" dirty="0"/>
              <a:t>летний </a:t>
            </a:r>
          </a:p>
        </p:txBody>
      </p:sp>
    </p:spTree>
    <p:extLst>
      <p:ext uri="{BB962C8B-B14F-4D97-AF65-F5344CB8AC3E}">
        <p14:creationId xmlns:p14="http://schemas.microsoft.com/office/powerpoint/2010/main" xmlns="" val="14643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проблемной ситуации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6124" y="2057401"/>
            <a:ext cx="3941379" cy="4161283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Ребята, мы с вами уже рисовали на бумаге, а теперь давайте попробуем порисовать на ткани.</a:t>
            </a:r>
          </a:p>
          <a:p>
            <a:r>
              <a:rPr lang="ru-RU" sz="2800" dirty="0"/>
              <a:t>Как вы думаете, получится у нас нарисовать цветы на ткани?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email"/>
          <a:stretch>
            <a:fillRect/>
          </a:stretch>
        </p:blipFill>
        <p:spPr>
          <a:xfrm>
            <a:off x="4067503" y="2057401"/>
            <a:ext cx="5701862" cy="3809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096813" y="412454"/>
            <a:ext cx="2241332" cy="1497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602168" y="4428247"/>
            <a:ext cx="3343388" cy="2233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073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Грунтовка ткани желатином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1ст.ложку желатина развести 1 стаканом холодной воды, выдержать 40 минут и довести до кипения, помешивая, процедить, намочить ткань, отжать.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Сушить на стекле или пластике, выгнав воздух и разгладив.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81106" y="3842943"/>
            <a:ext cx="3343388" cy="2512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20664" y="3168870"/>
            <a:ext cx="4240236" cy="3186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616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1842610" y="2193925"/>
            <a:ext cx="3020380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Оторвать ткань через 5-6 часов.</a:t>
            </a:r>
          </a:p>
          <a:p>
            <a:r>
              <a:rPr lang="ru-RU" dirty="0" smtClean="0"/>
              <a:t>Подложить под ткань рисунок или раскраску и обвести простым карандашом.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622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Натюрморт. Батик.</a:t>
            </a:r>
            <a:endParaRPr lang="ru-RU" dirty="0"/>
          </a:p>
        </p:txBody>
      </p:sp>
      <p:pic>
        <p:nvPicPr>
          <p:cNvPr id="1026" name="Picture 2" descr="http://ia108.mycdn.me/getImage?photoId=548135992155&amp;photoType=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3386" y="2193923"/>
            <a:ext cx="4382814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2271" y="1399941"/>
            <a:ext cx="5477529" cy="4818743"/>
          </a:xfrm>
        </p:spPr>
        <p:txBody>
          <a:bodyPr>
            <a:normAutofit/>
          </a:bodyPr>
          <a:lstStyle/>
          <a:p>
            <a:r>
              <a:rPr lang="ru-RU" dirty="0"/>
              <a:t>Если видим на картине, Яркие цветы в кувшине, Овощи и фрукты тут Дружно рядышком живут. Важен, нужен каждый плод, Называем</a:t>
            </a:r>
            <a:r>
              <a:rPr lang="ru-RU" dirty="0" smtClean="0"/>
              <a:t>...</a:t>
            </a:r>
          </a:p>
          <a:p>
            <a:endParaRPr lang="ru-RU" b="1" dirty="0"/>
          </a:p>
          <a:p>
            <a:r>
              <a:rPr lang="ru-RU" sz="2000" b="1" i="1" u="sng" dirty="0"/>
              <a:t>ручная </a:t>
            </a:r>
            <a:r>
              <a:rPr lang="ru-RU" sz="2000" b="1" i="1" u="sng" dirty="0" smtClean="0"/>
              <a:t>роспись</a:t>
            </a:r>
          </a:p>
          <a:p>
            <a:r>
              <a:rPr lang="ru-RU" sz="2000" b="1" i="1" u="sng" dirty="0" smtClean="0"/>
              <a:t> тканей</a:t>
            </a:r>
          </a:p>
          <a:p>
            <a:r>
              <a:rPr lang="ru-RU" sz="2000" b="1" i="1" u="sng" dirty="0" smtClean="0"/>
              <a:t> </a:t>
            </a:r>
            <a:r>
              <a:rPr lang="ru-RU" sz="2000" b="1" i="1" u="sng" dirty="0"/>
              <a:t>способом </a:t>
            </a:r>
            <a:endParaRPr lang="ru-RU" sz="2000" b="1" i="1" u="sng" dirty="0" smtClean="0"/>
          </a:p>
          <a:p>
            <a:r>
              <a:rPr lang="ru-RU" sz="2000" b="1" i="1" u="sng" dirty="0" smtClean="0"/>
              <a:t>«</a:t>
            </a:r>
            <a:r>
              <a:rPr lang="ru-RU" sz="2000" b="1" i="1" u="sng" dirty="0"/>
              <a:t>батик</a:t>
            </a:r>
            <a:r>
              <a:rPr lang="ru-RU" sz="2000" b="1" i="1" u="sng" dirty="0" smtClean="0"/>
              <a:t>».     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 descr="http://batikart.ucoz.ru/_ph/11/8166016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035" y="3152869"/>
            <a:ext cx="2889251" cy="3065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885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Техники в изобразительном искусстве, которыми я владею: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Живопись станковая</a:t>
            </a: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193" y="4206622"/>
            <a:ext cx="3343388" cy="2512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667309" y="4206621"/>
            <a:ext cx="3343388" cy="2512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26145" y="2747219"/>
            <a:ext cx="4281599" cy="321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3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6566" y="0"/>
            <a:ext cx="5089634" cy="2057401"/>
          </a:xfrm>
        </p:spPr>
        <p:txBody>
          <a:bodyPr/>
          <a:lstStyle/>
          <a:p>
            <a:r>
              <a:rPr lang="ru-RU" dirty="0"/>
              <a:t>Роспись на контрасте цветов</a:t>
            </a:r>
          </a:p>
        </p:txBody>
      </p:sp>
      <p:pic>
        <p:nvPicPr>
          <p:cNvPr id="5" name="Объект 4" descr="color-05"/>
          <p:cNvPicPr>
            <a:picLocks noGrp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204952" y="536027"/>
            <a:ext cx="5927833" cy="632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Arsenij\Documents\Мама 2013\IMG_6693.JPG"/>
          <p:cNvPicPr>
            <a:picLocks noGrp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68358" y="2076631"/>
            <a:ext cx="4934607" cy="4466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1477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Контраст цветов</a:t>
            </a:r>
            <a:endParaRPr lang="ru-RU" dirty="0"/>
          </a:p>
        </p:txBody>
      </p:sp>
      <p:pic>
        <p:nvPicPr>
          <p:cNvPr id="3074" name="Picture 2" descr="http://dg52.mycdn.me/getImage?photoId=548275348120&amp;photoType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17" y="2254470"/>
            <a:ext cx="2892965" cy="4366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2" name="Picture 10" descr="http://dg52.mycdn.me/getImage?photoId=550755149464&amp;photoType=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8979" y="2490952"/>
            <a:ext cx="4423542" cy="4120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6" name="Picture 2" descr="http://im1-tub-ru.yandex.net/i?id=595551883-31-72&amp;n=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5231" y="1790744"/>
            <a:ext cx="4800599" cy="4000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550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Рассматривание </a:t>
            </a:r>
            <a:r>
              <a:rPr lang="ru-RU" b="1" dirty="0"/>
              <a:t>образцов. Краткий анализ.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6640" y="1094663"/>
            <a:ext cx="4455622" cy="48738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lvl="0"/>
            <a:r>
              <a:rPr lang="ru-RU" dirty="0"/>
              <a:t>Какое настроение передают эти рисунки? </a:t>
            </a:r>
          </a:p>
          <a:p>
            <a:pPr lvl="0"/>
            <a:r>
              <a:rPr lang="ru-RU" dirty="0"/>
              <a:t>Что вам особенно понравилось и почему?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6412"/>
            <a:ext cx="5334000" cy="4392272"/>
          </a:xfrm>
        </p:spPr>
        <p:txBody>
          <a:bodyPr/>
          <a:lstStyle/>
          <a:p>
            <a:pPr lvl="0"/>
            <a:r>
              <a:rPr lang="ru-RU" dirty="0"/>
              <a:t>Какая цветовая гамма присутствует в росписи (теплая, холодная)?</a:t>
            </a:r>
          </a:p>
          <a:p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166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DSC035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12" y="3068848"/>
            <a:ext cx="4486880" cy="3371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6312" y="-4929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DSC035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1146" y="3003896"/>
            <a:ext cx="4641995" cy="3461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307393" y="2529051"/>
            <a:ext cx="185290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9" name="Picture 7" descr="DSC0350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7393" y="4436598"/>
            <a:ext cx="2859837" cy="2152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123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7614" y="1450427"/>
            <a:ext cx="3008586" cy="606973"/>
          </a:xfrm>
        </p:spPr>
        <p:txBody>
          <a:bodyPr>
            <a:normAutofit fontScale="90000"/>
          </a:bodyPr>
          <a:lstStyle/>
          <a:p>
            <a:pPr lvl="0"/>
            <a:r>
              <a:rPr lang="ru-RU" sz="2400" dirty="0"/>
              <a:t>Какая цветовая гамма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присутствует </a:t>
            </a:r>
            <a:r>
              <a:rPr lang="ru-RU" sz="2400" dirty="0"/>
              <a:t>в росписи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теплая, холодная)?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105103" y="3984520"/>
            <a:ext cx="3521363" cy="2601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42247" y="3612492"/>
            <a:ext cx="3039546" cy="3144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 descr="http://im3-tub-ru.yandex.net/i?id=467893197-20-72&amp;n=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28" y="203859"/>
            <a:ext cx="3668541" cy="3707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6" name="Picture 6" descr="http://dek-pri.narod.ru/decor_prikl/batik/kalash_bat5_b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0590" y="1450427"/>
            <a:ext cx="4891846" cy="4625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7361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283779"/>
            <a:ext cx="8610600" cy="11271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5712" y="2880000"/>
            <a:ext cx="5163391" cy="3978000"/>
          </a:xfrm>
        </p:spPr>
        <p:txBody>
          <a:bodyPr>
            <a:normAutofit fontScale="85000" lnSpcReduction="20000"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наверное устали?. Поэтому наш Нарисуй-ка предлагает нам прерваться на физкультминутку.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На лугу растут цветы небывалой красоты.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(потягивание – руки в стороны)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 солнцу тянутся цветы, с ними потянись и ты.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(потягивание – руки вверх)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 земляничке наклонись, ягодками насладись.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(наклоны вниз)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949364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839200" y="4832694"/>
            <a:ext cx="3163389" cy="1820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1056" y="1006483"/>
            <a:ext cx="5820288" cy="3888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4661627"/>
            <a:ext cx="5334000" cy="1557057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47665" y="84002"/>
            <a:ext cx="4185055" cy="2795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86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055" y="764373"/>
            <a:ext cx="10434145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</a:t>
            </a:r>
            <a:r>
              <a:rPr lang="ru-RU" b="1" dirty="0"/>
              <a:t>ПРИМЕНЕНИЕ ИЗУЧЕНЫХ ЗНАНИЙ И ВЫПОЛНЕНИЕ ПРАКТИЧЕСКОЙ 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194559"/>
            <a:ext cx="5423338" cy="4024125"/>
          </a:xfrm>
        </p:spPr>
        <p:txBody>
          <a:bodyPr>
            <a:normAutofit/>
          </a:bodyPr>
          <a:lstStyle/>
          <a:p>
            <a:r>
              <a:rPr lang="ru-RU" dirty="0" smtClean="0"/>
              <a:t>Немного </a:t>
            </a:r>
            <a:r>
              <a:rPr lang="ru-RU" dirty="0"/>
              <a:t>передохнули и теперь необходимо приступать к работе. </a:t>
            </a:r>
          </a:p>
          <a:p>
            <a:r>
              <a:rPr lang="ru-RU" dirty="0"/>
              <a:t>Перед выполнением практического задания давайте вспомним правила работы:</a:t>
            </a:r>
          </a:p>
          <a:p>
            <a:r>
              <a:rPr lang="ru-RU" dirty="0"/>
              <a:t>-С чего начинается работа красками?</a:t>
            </a:r>
          </a:p>
          <a:p>
            <a:r>
              <a:rPr lang="ru-RU" dirty="0"/>
              <a:t>-С какого цвета начинаем работу? Почему?</a:t>
            </a:r>
          </a:p>
          <a:p>
            <a:r>
              <a:rPr lang="ru-RU" dirty="0"/>
              <a:t>Положите </a:t>
            </a:r>
            <a:r>
              <a:rPr lang="ru-RU" dirty="0" smtClean="0"/>
              <a:t>лист </a:t>
            </a:r>
            <a:r>
              <a:rPr lang="ru-RU" dirty="0"/>
              <a:t>горизонтально или </a:t>
            </a:r>
            <a:r>
              <a:rPr lang="ru-RU" dirty="0" smtClean="0"/>
              <a:t>вертикально?</a:t>
            </a:r>
            <a:endParaRPr lang="ru-RU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email"/>
          <a:stretch>
            <a:fillRect/>
          </a:stretch>
        </p:blipFill>
        <p:spPr>
          <a:xfrm>
            <a:off x="5423338" y="2194559"/>
            <a:ext cx="6413899" cy="4285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333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Варианты эскизов</a:t>
            </a:r>
          </a:p>
        </p:txBody>
      </p:sp>
      <p:pic>
        <p:nvPicPr>
          <p:cNvPr id="5" name="Объект 4" descr="http://img1.liveinternet.ru/images/attach/b/4/103/329/103329963_fdf94785c690e39cc094a51508ca8e5c.jpg"/>
          <p:cNvPicPr>
            <a:picLocks noGrp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30621" y="764373"/>
            <a:ext cx="3042744" cy="402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http://ped-kopilka.ru/images/photos/medium/2448def91c8a9df5141e61a14472820a.jpg"/>
          <p:cNvPicPr>
            <a:picLocks noGrp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81087" y="2651125"/>
            <a:ext cx="2980972" cy="402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57545" y="1932530"/>
            <a:ext cx="5139361" cy="3433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51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Варианты эскизов</a:t>
            </a:r>
          </a:p>
        </p:txBody>
      </p:sp>
      <p:pic>
        <p:nvPicPr>
          <p:cNvPr id="6" name="Объект 5" descr="http://indigo-mir.ru/wp-content/uploads/2012/05/6.jpg"/>
          <p:cNvPicPr>
            <a:picLocks noGrp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5311" y="504496"/>
            <a:ext cx="2853558" cy="390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http://www.copiisimamici.ro/poze-galerie/ghiocei-de-colorat-de-1-martie.gif"/>
          <p:cNvPicPr>
            <a:picLocks noGrp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224176" y="2619594"/>
            <a:ext cx="2856117" cy="402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895600" y="1903056"/>
            <a:ext cx="6331068" cy="4229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9906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83324"/>
            <a:ext cx="4114800" cy="1686910"/>
          </a:xfrm>
        </p:spPr>
        <p:txBody>
          <a:bodyPr/>
          <a:lstStyle/>
          <a:p>
            <a:r>
              <a:rPr lang="ru-RU" dirty="0" smtClean="0"/>
              <a:t>Прорисовка фона </a:t>
            </a:r>
            <a:br>
              <a:rPr lang="ru-RU" dirty="0" smtClean="0"/>
            </a:br>
            <a:r>
              <a:rPr lang="ru-RU" dirty="0" err="1" smtClean="0"/>
              <a:t>по-сырому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2455" y="-2112579"/>
            <a:ext cx="7233745" cy="83312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9186" y="2380593"/>
            <a:ext cx="4138448" cy="4303986"/>
          </a:xfrm>
        </p:spPr>
        <p:txBody>
          <a:bodyPr>
            <a:normAutofit lnSpcReduction="10000"/>
          </a:bodyPr>
          <a:lstStyle/>
          <a:p>
            <a:endParaRPr lang="ru-RU" sz="2000" i="1" dirty="0" smtClean="0"/>
          </a:p>
          <a:p>
            <a:r>
              <a:rPr lang="ru-RU" sz="2000" i="1" dirty="0" smtClean="0"/>
              <a:t>Практическая </a:t>
            </a:r>
            <a:r>
              <a:rPr lang="ru-RU" sz="2000" i="1" dirty="0"/>
              <a:t>часть:</a:t>
            </a:r>
            <a:endParaRPr lang="ru-RU" sz="2000" dirty="0"/>
          </a:p>
          <a:p>
            <a:r>
              <a:rPr lang="ru-RU" sz="2000" dirty="0"/>
              <a:t>  </a:t>
            </a:r>
            <a:r>
              <a:rPr lang="ru-RU" sz="2000" i="1" dirty="0"/>
              <a:t>Про синий цвет…</a:t>
            </a:r>
            <a:r>
              <a:rPr lang="ru-RU" sz="2000" dirty="0"/>
              <a:t>  Работа с красками и кистями…Большой кистью , основная работа с синим цветом, смешение его с основными цветами (красный, желтый) и получение дополнительных (зеленого, фиолетового). С помощью перетекания красок на ткани и добавления соли, воссоздать переменчивое </a:t>
            </a:r>
            <a:r>
              <a:rPr lang="ru-RU" sz="2000" dirty="0" smtClean="0"/>
              <a:t>искристое настроение</a:t>
            </a:r>
            <a:endParaRPr lang="ru-RU" sz="2000" dirty="0"/>
          </a:p>
          <a:p>
            <a:endParaRPr lang="ru-RU" dirty="0"/>
          </a:p>
        </p:txBody>
      </p:sp>
      <p:pic>
        <p:nvPicPr>
          <p:cNvPr id="8194" name="Picture 2" descr="http://batikart.ucoz.ru/_ph/11/8166016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3869" y="1715532"/>
            <a:ext cx="3095297" cy="3283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18491" y="234789"/>
            <a:ext cx="4301556" cy="6449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789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8261" y="1124702"/>
            <a:ext cx="4556235" cy="2785146"/>
          </a:xfrm>
        </p:spPr>
        <p:txBody>
          <a:bodyPr>
            <a:normAutofit fontScale="90000"/>
          </a:bodyPr>
          <a:lstStyle/>
          <a:p>
            <a:pPr marL="0" lvl="0" indent="0"/>
            <a:r>
              <a:rPr lang="ru-RU" sz="2200" dirty="0"/>
              <a:t>Пока краска не высохла, вы можете использовать в данной работе солевой эффект, солью посыпают еще не высохшие участки работы.</a:t>
            </a:r>
            <a:br>
              <a:rPr lang="ru-RU" sz="2200" dirty="0"/>
            </a:br>
            <a:r>
              <a:rPr lang="ru-RU" sz="2200" dirty="0"/>
              <a:t>После того как работа высохнет, уберите кристаллы соли, которые остались нерастворенными.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0680" y="341570"/>
            <a:ext cx="6868395" cy="458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720892" y="3648315"/>
            <a:ext cx="4213604" cy="281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759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Живопись сюжетной </a:t>
            </a:r>
            <a:r>
              <a:rPr lang="ru-RU" b="1" dirty="0"/>
              <a:t>картины</a:t>
            </a:r>
          </a:p>
        </p:txBody>
      </p:sp>
      <p:pic>
        <p:nvPicPr>
          <p:cNvPr id="3074" name="Picture 2" descr="http://itd1.mycdn.me/getImage?photoId=487863284582&amp;photoType=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238" y="2256907"/>
            <a:ext cx="5392186" cy="40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31780" y="4158514"/>
            <a:ext cx="3343388" cy="251289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tretch>
            <a:fillRect/>
          </a:stretch>
        </p:blipFill>
        <p:spPr>
          <a:xfrm>
            <a:off x="9441494" y="3485870"/>
            <a:ext cx="2389950" cy="31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7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Роспись </a:t>
            </a:r>
            <a:r>
              <a:rPr lang="ru-RU" dirty="0" smtClean="0"/>
              <a:t>цветов</a:t>
            </a:r>
            <a:br>
              <a:rPr lang="ru-RU" dirty="0" smtClean="0"/>
            </a:br>
            <a:r>
              <a:rPr lang="ru-RU" dirty="0" smtClean="0"/>
              <a:t>Эталон росписи</a:t>
            </a:r>
            <a:endParaRPr lang="ru-RU" dirty="0"/>
          </a:p>
        </p:txBody>
      </p:sp>
      <p:pic>
        <p:nvPicPr>
          <p:cNvPr id="7" name="Объект 6" descr="http://detsad-kitty.ru/uploads/posts/2010-03/thumbs/1269690338_liliya.gif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3541" y="3767959"/>
            <a:ext cx="3827079" cy="29441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i="1" dirty="0"/>
              <a:t> </a:t>
            </a:r>
            <a:endParaRPr lang="ru-RU" dirty="0"/>
          </a:p>
          <a:p>
            <a:r>
              <a:rPr lang="ru-RU" dirty="0"/>
              <a:t>С чего мы начнем работу над рисунком? Конечно, с изучения того цветка, который будем рисовать. Художник П. П. Кончаловский писал: «Цветок нельзя писать «так себе», простыми </a:t>
            </a:r>
            <a:r>
              <a:rPr lang="ru-RU" dirty="0" err="1"/>
              <a:t>мазочками</a:t>
            </a:r>
            <a:r>
              <a:rPr lang="ru-RU" dirty="0"/>
              <a:t>, его надо изучить, и так же глубоко, как и все другое».</a:t>
            </a:r>
          </a:p>
          <a:p>
            <a:r>
              <a:rPr lang="ru-RU" dirty="0"/>
              <a:t>Рассмотрим один цветок. Как он называется?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6" name="Объект 4" descr="C:\Users\Arsenij\Documents\1302030484rbS566.jpg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9800" y="2057401"/>
            <a:ext cx="2065282" cy="249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04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4952"/>
            <a:ext cx="4114800" cy="1639614"/>
          </a:xfrm>
        </p:spPr>
        <p:txBody>
          <a:bodyPr/>
          <a:lstStyle/>
          <a:p>
            <a:r>
              <a:rPr lang="ru-RU" dirty="0" smtClean="0"/>
              <a:t>Роспись цветов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60131" y="3408011"/>
            <a:ext cx="4863661" cy="3249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1418897"/>
            <a:ext cx="4114800" cy="4799787"/>
          </a:xfrm>
        </p:spPr>
        <p:txBody>
          <a:bodyPr/>
          <a:lstStyle/>
          <a:p>
            <a:endParaRPr lang="ru-RU" sz="2000" dirty="0" smtClean="0"/>
          </a:p>
          <a:p>
            <a:r>
              <a:rPr lang="ru-RU" sz="2000" dirty="0" smtClean="0"/>
              <a:t>К </a:t>
            </a:r>
            <a:r>
              <a:rPr lang="ru-RU" sz="2000" dirty="0"/>
              <a:t>росписи цветов приступайте с верхнего левого угла, это необходимо учитывать для удобства работы. Просушите работу.</a:t>
            </a:r>
          </a:p>
          <a:p>
            <a:endParaRPr lang="ru-RU" dirty="0"/>
          </a:p>
        </p:txBody>
      </p:sp>
      <p:pic>
        <p:nvPicPr>
          <p:cNvPr id="7172" name="Picture 4" descr="http://im3-tub-ru.yandex.net/i?id=14017462-67-72&amp;n=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6419" y="2997633"/>
            <a:ext cx="2358231" cy="3502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00600" y="204952"/>
            <a:ext cx="5152916" cy="3442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523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Эталон росписи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717" y="1403131"/>
            <a:ext cx="4572001" cy="3468413"/>
          </a:xfrm>
        </p:spPr>
        <p:txBody>
          <a:bodyPr/>
          <a:lstStyle/>
          <a:p>
            <a:r>
              <a:rPr lang="ru-RU" b="1" dirty="0" smtClean="0"/>
              <a:t>Загадка </a:t>
            </a:r>
            <a:r>
              <a:rPr lang="ru-RU" b="1" dirty="0"/>
              <a:t>     </a:t>
            </a:r>
            <a:endParaRPr lang="ru-RU" dirty="0"/>
          </a:p>
          <a:p>
            <a:r>
              <a:rPr lang="ru-RU" dirty="0"/>
              <a:t>Он цветочный принц – поэт</a:t>
            </a:r>
          </a:p>
          <a:p>
            <a:r>
              <a:rPr lang="ru-RU" dirty="0"/>
              <a:t>В шляпу белую одет</a:t>
            </a:r>
          </a:p>
          <a:p>
            <a:r>
              <a:rPr lang="ru-RU" dirty="0"/>
              <a:t>Про весну стишок на бис</a:t>
            </a:r>
          </a:p>
          <a:p>
            <a:r>
              <a:rPr lang="ru-RU" dirty="0"/>
              <a:t>Прочитает там </a:t>
            </a:r>
            <a:endParaRPr lang="ru-RU" dirty="0" smtClean="0"/>
          </a:p>
          <a:p>
            <a:r>
              <a:rPr lang="ru-RU" dirty="0" smtClean="0"/>
              <a:t>(…</a:t>
            </a:r>
            <a:r>
              <a:rPr lang="ru-RU" b="1" dirty="0"/>
              <a:t>нарцисс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pic>
        <p:nvPicPr>
          <p:cNvPr id="6" name="Объект 5" descr="http://ic.pics.livejournal.com/t_chagaeva/41714306/254605/254605_900.jpg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8786" y="3406863"/>
            <a:ext cx="3615559" cy="319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4" descr="http://www.clubfei.ru/files/photos/picture_36454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226" y="4816618"/>
            <a:ext cx="2188779" cy="178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70513" y="3303758"/>
            <a:ext cx="4778945" cy="3192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342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Эталон Работы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286118" y="764373"/>
            <a:ext cx="2440354" cy="324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/>
          <a:srcRect l="7246" t="3071" b="4475"/>
          <a:stretch/>
        </p:blipFill>
        <p:spPr>
          <a:xfrm>
            <a:off x="9207062" y="2057401"/>
            <a:ext cx="2299138" cy="309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56189" y="2057401"/>
            <a:ext cx="2055027" cy="2731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03624" y="3823584"/>
            <a:ext cx="1996897" cy="2654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897152" y="3251547"/>
            <a:ext cx="1996896" cy="2654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58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760" y="764373"/>
            <a:ext cx="3783723" cy="1293028"/>
          </a:xfrm>
        </p:spPr>
        <p:txBody>
          <a:bodyPr/>
          <a:lstStyle/>
          <a:p>
            <a:pPr algn="l"/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Критерии оценивания: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Верное композиционное решение;</a:t>
            </a:r>
          </a:p>
          <a:p>
            <a:r>
              <a:rPr lang="ru-RU" dirty="0"/>
              <a:t>Соответствие названия изображению;</a:t>
            </a:r>
          </a:p>
          <a:p>
            <a:r>
              <a:rPr lang="ru-RU" dirty="0"/>
              <a:t>Аккуратность;</a:t>
            </a:r>
          </a:p>
          <a:p>
            <a:r>
              <a:rPr lang="ru-RU" dirty="0"/>
              <a:t>Общее эмоциональное впечатление;</a:t>
            </a:r>
          </a:p>
          <a:p>
            <a:r>
              <a:rPr lang="ru-RU" dirty="0"/>
              <a:t>Умение представить, описать работу.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99545"/>
            <a:ext cx="5334000" cy="6052489"/>
          </a:xfrm>
        </p:spPr>
        <p:txBody>
          <a:bodyPr/>
          <a:lstStyle/>
          <a:p>
            <a:r>
              <a:rPr lang="ru-RU" b="1" i="1" dirty="0">
                <a:solidFill>
                  <a:schemeClr val="accent4"/>
                </a:solidFill>
              </a:rPr>
              <a:t>Детские </a:t>
            </a:r>
            <a:r>
              <a:rPr lang="ru-RU" b="1" i="1" dirty="0" smtClean="0">
                <a:solidFill>
                  <a:schemeClr val="accent4"/>
                </a:solidFill>
              </a:rPr>
              <a:t>работы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Дети вывешивают работы, которые просохли на доске, а мокрые работы раскладывают на столе.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Самые красивые работы, учащиеся защищают, называя и описывая их.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501369" y="3184633"/>
            <a:ext cx="4455666" cy="3348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036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59" y="1524000"/>
            <a:ext cx="4808482" cy="3505200"/>
          </a:xfrm>
        </p:spPr>
        <p:txBody>
          <a:bodyPr>
            <a:noAutofit/>
          </a:bodyPr>
          <a:lstStyle/>
          <a:p>
            <a:r>
              <a:rPr lang="ru-RU" sz="4400" dirty="0" smtClean="0"/>
              <a:t>Выставка</a:t>
            </a:r>
            <a:br>
              <a:rPr lang="ru-RU" sz="4400" dirty="0" smtClean="0"/>
            </a:br>
            <a:r>
              <a:rPr lang="ru-RU" sz="4400" dirty="0" smtClean="0"/>
              <a:t>работ и</a:t>
            </a:r>
            <a:br>
              <a:rPr lang="ru-RU" sz="4400" dirty="0" smtClean="0"/>
            </a:br>
            <a:r>
              <a:rPr lang="ru-RU" sz="4400" dirty="0" smtClean="0"/>
              <a:t>их </a:t>
            </a:r>
            <a:br>
              <a:rPr lang="ru-RU" sz="4400" dirty="0" smtClean="0"/>
            </a:br>
            <a:r>
              <a:rPr lang="ru-RU" sz="4400" dirty="0" smtClean="0"/>
              <a:t>Защита</a:t>
            </a:r>
            <a:endParaRPr lang="ru-RU" sz="4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3531476" y="638048"/>
            <a:ext cx="8360979" cy="558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37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36484"/>
            <a:ext cx="9448800" cy="1415432"/>
          </a:xfrm>
        </p:spPr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484" y="2609850"/>
            <a:ext cx="5076495" cy="3448050"/>
          </a:xfrm>
        </p:spPr>
        <p:txBody>
          <a:bodyPr>
            <a:norm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2800" dirty="0"/>
              <a:t>О</a:t>
            </a:r>
            <a:r>
              <a:rPr lang="ru-RU" sz="2800" dirty="0" smtClean="0"/>
              <a:t>бвести контуры рисунка дома тонким черным маркером или фломастером, поместить работу в рамочку и повесить картину на видное место.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860621" y="1878917"/>
            <a:ext cx="3173724" cy="4218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12979" y="1898813"/>
            <a:ext cx="3158757" cy="419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6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53892"/>
            <a:ext cx="11506200" cy="1704108"/>
          </a:xfrm>
        </p:spPr>
        <p:txBody>
          <a:bodyPr/>
          <a:lstStyle/>
          <a:p>
            <a:pPr algn="ctr"/>
            <a:r>
              <a:rPr lang="ru-RU" i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br>
              <a:rPr lang="ru-RU" i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в работе!</a:t>
            </a:r>
            <a:endParaRPr lang="ru-RU" i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dg52.mycdn.me/getImage?photoId=549192658584&amp;photoType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718" y="614857"/>
            <a:ext cx="5715000" cy="46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46072" y="2068683"/>
            <a:ext cx="4043575" cy="3085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06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Живопись </a:t>
            </a:r>
            <a:r>
              <a:rPr lang="ru-RU" b="1" dirty="0" err="1"/>
              <a:t>по-сырому</a:t>
            </a:r>
            <a:r>
              <a:rPr lang="ru-RU" dirty="0"/>
              <a:t> 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884794" y="1221592"/>
            <a:ext cx="3832976" cy="510700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6479525" y="3215128"/>
            <a:ext cx="4142441" cy="31134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7770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33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Живопись декоративная</a:t>
            </a:r>
            <a:r>
              <a:rPr lang="ru-RU" dirty="0"/>
              <a:t> </a:t>
            </a:r>
          </a:p>
        </p:txBody>
      </p:sp>
      <p:pic>
        <p:nvPicPr>
          <p:cNvPr id="2050" name="Picture 2" descr="http://itd1.mycdn.me/getImage?photoId=487862945638&amp;photoType=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548" y="1623073"/>
            <a:ext cx="3710282" cy="501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8485820" y="2584749"/>
            <a:ext cx="3020380" cy="4024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15968" y="2651125"/>
            <a:ext cx="2990850" cy="39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8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Декоративно-прикладное искусство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8328001" y="3837248"/>
            <a:ext cx="3669066" cy="27510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316956" y="3837248"/>
            <a:ext cx="3669066" cy="2751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99912" y="2427891"/>
            <a:ext cx="3714199" cy="2784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/>
          <a:srcRect t="13371" b="5584"/>
          <a:stretch/>
        </p:blipFill>
        <p:spPr>
          <a:xfrm>
            <a:off x="491197" y="229748"/>
            <a:ext cx="3032865" cy="327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50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Графика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421399" y="3432385"/>
            <a:ext cx="4139422" cy="31112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7874241" y="3391315"/>
            <a:ext cx="3989549" cy="3152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78494" y="1765684"/>
            <a:ext cx="2044811" cy="1536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034897" y="1585838"/>
            <a:ext cx="2044811" cy="1536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80826" y="3432385"/>
            <a:ext cx="2273410" cy="30290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52433" y="1089962"/>
            <a:ext cx="1649722" cy="21929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061602" y="1494874"/>
            <a:ext cx="2165837" cy="16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5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тестопластика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>
          <a:xfrm>
            <a:off x="266853" y="2833687"/>
            <a:ext cx="3020380" cy="402431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9000154" y="2833687"/>
            <a:ext cx="3020380" cy="4024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76570" y="2172548"/>
            <a:ext cx="3343388" cy="2512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53130" y="4345101"/>
            <a:ext cx="3343388" cy="25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71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06" y="764373"/>
            <a:ext cx="7485993" cy="17959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Цель:</a:t>
            </a:r>
            <a:br>
              <a:rPr lang="ru-RU" b="1" dirty="0" smtClean="0"/>
            </a:br>
            <a:r>
              <a:rPr lang="ru-RU" b="1" dirty="0" smtClean="0"/>
              <a:t>научить поэтапно выполнять изделие в технике «Батик»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 l="7117" t="5574" r="10474"/>
          <a:stretch/>
        </p:blipFill>
        <p:spPr>
          <a:xfrm>
            <a:off x="116378" y="2106255"/>
            <a:ext cx="4272741" cy="3270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/>
          <a:srcRect r="20143"/>
          <a:stretch/>
        </p:blipFill>
        <p:spPr>
          <a:xfrm>
            <a:off x="4263501" y="3247932"/>
            <a:ext cx="4148979" cy="3471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63540" y="2484287"/>
            <a:ext cx="4329991" cy="289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35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TC104033937[[fn=След самолета]]</Template>
  <TotalTime>1239</TotalTime>
  <Words>605</Words>
  <Application>Microsoft Office PowerPoint</Application>
  <PresentationFormat>Произвольный</PresentationFormat>
  <Paragraphs>104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След самолета</vt:lpstr>
      <vt:lpstr>Мастер-класс «Батик. Цветы»</vt:lpstr>
      <vt:lpstr>Техники в изобразительном искусстве, которыми я владею:</vt:lpstr>
      <vt:lpstr>Живопись сюжетной картины</vt:lpstr>
      <vt:lpstr>Живопись по-сырому </vt:lpstr>
      <vt:lpstr>Живопись декоративная </vt:lpstr>
      <vt:lpstr>Декоративно-прикладное искусство</vt:lpstr>
      <vt:lpstr>Графика</vt:lpstr>
      <vt:lpstr>тестопластика</vt:lpstr>
      <vt:lpstr>Цель: научить поэтапно выполнять изделие в технике «Батик» </vt:lpstr>
      <vt:lpstr>Слайд 10</vt:lpstr>
      <vt:lpstr>Роспись одежды и аксесуаров</vt:lpstr>
      <vt:lpstr>Весенние цветы</vt:lpstr>
      <vt:lpstr>Лесные цветы весной</vt:lpstr>
      <vt:lpstr>Сохраним природу!</vt:lpstr>
      <vt:lpstr>Весенние цветы из  красной книги</vt:lpstr>
      <vt:lpstr>Создание проблемной ситуации</vt:lpstr>
      <vt:lpstr>Грунтовка ткани желатином</vt:lpstr>
      <vt:lpstr>Слайд 18</vt:lpstr>
      <vt:lpstr>Натюрморт. Батик.</vt:lpstr>
      <vt:lpstr>Роспись на контрасте цветов</vt:lpstr>
      <vt:lpstr>Контраст цветов</vt:lpstr>
      <vt:lpstr> Рассматривание образцов. Краткий анализ.  </vt:lpstr>
      <vt:lpstr>Какая цветовая гамма  присутствует в росписи  (теплая, холодная)? </vt:lpstr>
      <vt:lpstr>ФИЗКУЛЬТМИНУТКА </vt:lpstr>
      <vt:lpstr>   ПРИМЕНЕНИЕ ИЗУЧЕНЫХ ЗНАНИЙ И ВЫПОЛНЕНИЕ ПРАКТИЧЕСКОЙ РАБОТЫ </vt:lpstr>
      <vt:lpstr>Варианты эскизов</vt:lpstr>
      <vt:lpstr>Варианты эскизов</vt:lpstr>
      <vt:lpstr>Прорисовка фона  по-сырому</vt:lpstr>
      <vt:lpstr>Пока краска не высохла, вы можете использовать в данной работе солевой эффект, солью посыпают еще не высохшие участки работы. После того как работа высохнет, уберите кристаллы соли, которые остались нерастворенными.  </vt:lpstr>
      <vt:lpstr>Роспись цветов Эталон росписи</vt:lpstr>
      <vt:lpstr>Роспись цветов</vt:lpstr>
      <vt:lpstr>Эталон росписи</vt:lpstr>
      <vt:lpstr>Эталон Работы</vt:lpstr>
      <vt:lpstr>Критерии оценивания:</vt:lpstr>
      <vt:lpstr>Выставка работ и их  Защита</vt:lpstr>
      <vt:lpstr>Домашнее задание</vt:lpstr>
      <vt:lpstr>Спасибо за внимание!  Успехов в работе!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«Батик. Цветы»</dc:title>
  <dc:creator>admin</dc:creator>
  <cp:lastModifiedBy>re</cp:lastModifiedBy>
  <cp:revision>33</cp:revision>
  <dcterms:created xsi:type="dcterms:W3CDTF">2014-03-20T04:56:02Z</dcterms:created>
  <dcterms:modified xsi:type="dcterms:W3CDTF">2015-04-17T20:37:43Z</dcterms:modified>
</cp:coreProperties>
</file>