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2" r:id="rId2"/>
    <p:sldId id="283" r:id="rId3"/>
    <p:sldId id="257" r:id="rId4"/>
    <p:sldId id="258" r:id="rId5"/>
    <p:sldId id="272" r:id="rId6"/>
    <p:sldId id="259" r:id="rId7"/>
    <p:sldId id="260" r:id="rId8"/>
    <p:sldId id="263" r:id="rId9"/>
    <p:sldId id="275" r:id="rId10"/>
    <p:sldId id="278" r:id="rId11"/>
    <p:sldId id="267" r:id="rId12"/>
    <p:sldId id="265" r:id="rId13"/>
    <p:sldId id="266" r:id="rId14"/>
    <p:sldId id="279" r:id="rId15"/>
    <p:sldId id="268" r:id="rId16"/>
    <p:sldId id="269" r:id="rId17"/>
    <p:sldId id="270" r:id="rId18"/>
    <p:sldId id="280" r:id="rId19"/>
    <p:sldId id="281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4F2419FD-42FE-452C-9E65-68A90BDD1731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B91AC14-7462-4789-BCE9-81D1B19811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419FD-42FE-452C-9E65-68A90BDD1731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AC14-7462-4789-BCE9-81D1B19811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419FD-42FE-452C-9E65-68A90BDD1731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AC14-7462-4789-BCE9-81D1B19811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419FD-42FE-452C-9E65-68A90BDD1731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AC14-7462-4789-BCE9-81D1B19811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419FD-42FE-452C-9E65-68A90BDD1731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AC14-7462-4789-BCE9-81D1B19811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419FD-42FE-452C-9E65-68A90BDD1731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AC14-7462-4789-BCE9-81D1B198110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419FD-42FE-452C-9E65-68A90BDD1731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AC14-7462-4789-BCE9-81D1B198110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419FD-42FE-452C-9E65-68A90BDD1731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AC14-7462-4789-BCE9-81D1B19811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419FD-42FE-452C-9E65-68A90BDD1731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AC14-7462-4789-BCE9-81D1B19811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4F2419FD-42FE-452C-9E65-68A90BDD1731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B91AC14-7462-4789-BCE9-81D1B19811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4F2419FD-42FE-452C-9E65-68A90BDD1731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B91AC14-7462-4789-BCE9-81D1B19811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F2419FD-42FE-452C-9E65-68A90BDD1731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B91AC14-7462-4789-BCE9-81D1B198110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/>
              <a:t>Тема: Взаимно обратные числа</a:t>
            </a:r>
            <a:endParaRPr lang="ru-RU" sz="5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91880" y="4653136"/>
            <a:ext cx="4195854" cy="381709"/>
          </a:xfrm>
        </p:spPr>
        <p:txBody>
          <a:bodyPr>
            <a:normAutofit fontScale="70000" lnSpcReduction="20000"/>
          </a:bodyPr>
          <a:lstStyle/>
          <a:p>
            <a:r>
              <a:rPr lang="ru-RU" i="1" dirty="0"/>
              <a:t>Рассказова Юлия Николаевна, 102-890-366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206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259632" y="1052736"/>
                <a:ext cx="3856748" cy="1929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72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72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ru-RU" sz="72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ru-RU" sz="7200" b="1" dirty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 •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72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72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ru-RU" sz="72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sz="7200" b="1" dirty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=</a:t>
                </a:r>
                <a:r>
                  <a:rPr lang="ru-RU" sz="7200" b="1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1</a:t>
                </a:r>
                <a:endParaRPr lang="ru-RU" sz="7200" dirty="0">
                  <a:effectLst/>
                  <a:latin typeface="Calibri" pitchFamily="34" charset="0"/>
                  <a:ea typeface="Calibri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1052736"/>
                <a:ext cx="3856748" cy="1929439"/>
              </a:xfrm>
              <a:prstGeom prst="rect">
                <a:avLst/>
              </a:prstGeom>
              <a:blipFill rotWithShape="1">
                <a:blip r:embed="rId2"/>
                <a:stretch>
                  <a:fillRect b="-136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259632" y="3429000"/>
                <a:ext cx="6696744" cy="19279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72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72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ru-RU" sz="72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𝟕</m:t>
                        </m:r>
                      </m:den>
                    </m:f>
                  </m:oMath>
                </a14:m>
                <a:r>
                  <a:rPr lang="ru-RU" sz="7200" b="1" dirty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 •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72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72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ru-RU" sz="72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sz="7200" b="1" dirty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=</a:t>
                </a:r>
                <a:r>
                  <a:rPr lang="ru-RU" sz="7200" b="1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1</a:t>
                </a:r>
                <a:endParaRPr lang="ru-RU" sz="7200" dirty="0">
                  <a:effectLst/>
                  <a:latin typeface="Calibri" pitchFamily="34" charset="0"/>
                  <a:ea typeface="Calibri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3429000"/>
                <a:ext cx="6696744" cy="1927900"/>
              </a:xfrm>
              <a:prstGeom prst="rect">
                <a:avLst/>
              </a:prstGeom>
              <a:blipFill rotWithShape="1">
                <a:blip r:embed="rId3"/>
                <a:stretch>
                  <a:fillRect b="-136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273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908720"/>
            <a:ext cx="5184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Clr>
                <a:srgbClr val="000000"/>
              </a:buClr>
              <a:buSzPts val="3200"/>
            </a:pPr>
            <a:r>
              <a:rPr lang="ru-RU" sz="4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1)Перевернутые</a:t>
            </a:r>
            <a:endParaRPr lang="ru-RU" sz="4800" dirty="0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3" y="1772816"/>
            <a:ext cx="4005442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>
                <a:latin typeface="Calibri"/>
                <a:ea typeface="Calibri"/>
                <a:cs typeface="Times New Roman"/>
              </a:rPr>
              <a:t>2)Обратные</a:t>
            </a:r>
            <a:endParaRPr lang="ru-RU" sz="4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3" y="2714612"/>
            <a:ext cx="6912767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>
                <a:latin typeface="Calibri"/>
                <a:ea typeface="Calibri"/>
                <a:cs typeface="Times New Roman"/>
              </a:rPr>
              <a:t>3) Взаимно обратные</a:t>
            </a:r>
            <a:endParaRPr lang="ru-RU" sz="4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2470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/>
      <p:bldP spid="4" grpId="1"/>
      <p:bldP spid="5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7" y="836712"/>
            <a:ext cx="15841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prstClr val="black"/>
                </a:solidFill>
                <a:latin typeface="Constantia"/>
                <a:ea typeface="+mj-ea"/>
                <a:cs typeface="+mj-cs"/>
              </a:rPr>
              <a:t>Тема: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836713"/>
            <a:ext cx="540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prstClr val="black"/>
                </a:solidFill>
                <a:latin typeface="Constantia"/>
                <a:ea typeface="+mj-ea"/>
                <a:cs typeface="+mj-cs"/>
              </a:rPr>
              <a:t>Взаимно обратные числа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8" y="2348880"/>
            <a:ext cx="16561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prstClr val="black"/>
                </a:solidFill>
                <a:latin typeface="Constantia"/>
                <a:ea typeface="+mj-ea"/>
                <a:cs typeface="+mj-cs"/>
              </a:rPr>
              <a:t>Цель</a:t>
            </a:r>
            <a:r>
              <a:rPr lang="ru-RU" sz="4000" b="1" dirty="0">
                <a:solidFill>
                  <a:prstClr val="black"/>
                </a:solidFill>
                <a:latin typeface="Constantia"/>
                <a:ea typeface="+mj-ea"/>
                <a:cs typeface="+mj-cs"/>
              </a:rPr>
              <a:t>: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2160153"/>
            <a:ext cx="55446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prstClr val="black"/>
                </a:solidFill>
                <a:latin typeface="Constantia"/>
                <a:ea typeface="+mj-ea"/>
                <a:cs typeface="+mj-cs"/>
              </a:rPr>
              <a:t>Изучить </a:t>
            </a:r>
            <a:r>
              <a:rPr lang="ru-RU" sz="4000" b="1" dirty="0">
                <a:solidFill>
                  <a:prstClr val="black"/>
                </a:solidFill>
                <a:latin typeface="Constantia"/>
                <a:ea typeface="+mj-ea"/>
                <a:cs typeface="+mj-cs"/>
              </a:rPr>
              <a:t>взаимно обратные числа.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4462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3226"/>
          </a:xfrm>
        </p:spPr>
        <p:txBody>
          <a:bodyPr/>
          <a:lstStyle/>
          <a:p>
            <a:pPr algn="l"/>
            <a:r>
              <a:rPr lang="ru-RU" b="1" dirty="0" smtClean="0"/>
              <a:t>План: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628800"/>
            <a:ext cx="712879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Calibri"/>
                <a:ea typeface="Calibri"/>
                <a:cs typeface="Times New Roman"/>
              </a:rPr>
              <a:t>1.Какие числа называются взаимно обратными?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971600" y="2145865"/>
                <a:ext cx="5397815" cy="6543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400" dirty="0">
                    <a:latin typeface="Calibri" pitchFamily="34" charset="0"/>
                    <a:ea typeface="Calibri"/>
                    <a:cs typeface="Calibri" pitchFamily="34" charset="0"/>
                  </a:rPr>
                  <a:t>2.Как записать число, обратное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а</m:t>
                        </m:r>
                      </m:num>
                      <m:den>
                        <m:r>
                          <a:rPr lang="ru-RU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𝑏</m:t>
                        </m:r>
                      </m:den>
                    </m:f>
                  </m:oMath>
                </a14:m>
                <a:r>
                  <a:rPr lang="ru-RU" sz="2400" dirty="0">
                    <a:effectLst/>
                    <a:latin typeface="Calibri" pitchFamily="34" charset="0"/>
                    <a:ea typeface="Times New Roman"/>
                    <a:cs typeface="Calibri" pitchFamily="34" charset="0"/>
                  </a:rPr>
                  <a:t> ?</a:t>
                </a:r>
                <a:endParaRPr lang="ru-RU" sz="2400" dirty="0">
                  <a:effectLst/>
                  <a:latin typeface="Calibri" pitchFamily="34" charset="0"/>
                  <a:ea typeface="Calibri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145865"/>
                <a:ext cx="5397815" cy="654346"/>
              </a:xfrm>
              <a:prstGeom prst="rect">
                <a:avLst/>
              </a:prstGeom>
              <a:blipFill rotWithShape="1">
                <a:blip r:embed="rId2"/>
                <a:stretch>
                  <a:fillRect l="-1693" b="-93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971600" y="2800211"/>
            <a:ext cx="72008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Calibri"/>
                <a:ea typeface="Times New Roman"/>
                <a:cs typeface="Times New Roman"/>
              </a:rPr>
              <a:t>3. Как найти и записать число, </a:t>
            </a:r>
            <a:r>
              <a:rPr lang="ru-RU" sz="2400" dirty="0" smtClean="0">
                <a:latin typeface="Calibri"/>
                <a:ea typeface="Times New Roman"/>
                <a:cs typeface="Times New Roman"/>
              </a:rPr>
              <a:t>обратное натуральному  </a:t>
            </a:r>
            <a:r>
              <a:rPr lang="ru-RU" sz="2400" dirty="0">
                <a:latin typeface="Calibri"/>
                <a:ea typeface="Times New Roman"/>
                <a:cs typeface="Times New Roman"/>
              </a:rPr>
              <a:t>числу?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3573016"/>
            <a:ext cx="7344816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Calibri"/>
                <a:ea typeface="Times New Roman"/>
                <a:cs typeface="Times New Roman"/>
              </a:rPr>
              <a:t>4. Как найти и записать число, обратное смешанному числу?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4437112"/>
            <a:ext cx="7128792" cy="492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Calibri"/>
                <a:ea typeface="Times New Roman"/>
                <a:cs typeface="Times New Roman"/>
              </a:rPr>
              <a:t>5. </a:t>
            </a:r>
            <a:r>
              <a:rPr lang="ru-RU" sz="2400" dirty="0">
                <a:latin typeface="Calibri"/>
                <a:ea typeface="Times New Roman"/>
                <a:cs typeface="Times New Roman"/>
              </a:rPr>
              <a:t>У всех ли чисел есть взаимно обратные?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4929234"/>
            <a:ext cx="57788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alibri"/>
                <a:ea typeface="Times New Roman"/>
                <a:cs typeface="Times New Roman"/>
              </a:rPr>
              <a:t>6. Зачем нужны взаимно обратные числа?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2852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707904" y="2757500"/>
            <a:ext cx="1800200" cy="1607604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Взаимно обратные числа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вал 2"/>
              <p:cNvSpPr/>
              <p:nvPr/>
            </p:nvSpPr>
            <p:spPr>
              <a:xfrm>
                <a:off x="1403648" y="1124744"/>
                <a:ext cx="1800200" cy="1632756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ru-RU" sz="24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f>
                      <m:fPr>
                        <m:ctrlPr>
                          <a:rPr kumimoji="0" lang="ru-RU" sz="24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kumimoji="0" lang="ru-RU" sz="24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/>
                            <a:cs typeface="Times New Roman"/>
                          </a:rPr>
                          <m:t>𝒂</m:t>
                        </m:r>
                      </m:num>
                      <m:den>
                        <m:r>
                          <a:rPr kumimoji="0" lang="ru-RU" sz="24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/>
                            <a:cs typeface="Times New Roman"/>
                          </a:rPr>
                          <m:t>𝒃</m:t>
                        </m:r>
                      </m:den>
                    </m:f>
                  </m:oMath>
                </a14:m>
                <a:r>
                  <a:rPr kumimoji="0" lang="ru-RU" sz="2400" b="1" i="1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Times New Roman"/>
                    <a:cs typeface="Times New Roman"/>
                  </a:rPr>
                  <a:t> </a:t>
                </a:r>
                <a:r>
                  <a:rPr kumimoji="0" lang="en-US" sz="2400" b="1" i="1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Times New Roman"/>
                    <a:cs typeface="Calibri"/>
                  </a:rPr>
                  <a:t>•</a:t>
                </a:r>
                <a:r>
                  <a:rPr kumimoji="0" lang="en-US" sz="2400" b="1" i="1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ru-RU" sz="24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kumimoji="0" lang="en-US" sz="24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𝒃</m:t>
                        </m:r>
                      </m:num>
                      <m:den>
                        <m:r>
                          <a:rPr kumimoji="0" lang="en-US" sz="24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𝒂</m:t>
                        </m:r>
                      </m:den>
                    </m:f>
                  </m:oMath>
                </a14:m>
                <a:r>
                  <a:rPr kumimoji="0" lang="en-US" sz="2400" b="1" i="1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Times New Roman"/>
                    <a:cs typeface="Times New Roman"/>
                  </a:rPr>
                  <a:t> =1</a:t>
                </a:r>
                <a:endParaRPr kumimoji="0" lang="ru-RU" sz="2400" b="1" i="1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Овал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1124744"/>
                <a:ext cx="1800200" cy="1632756"/>
              </a:xfrm>
              <a:prstGeom prst="ellipse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403648" y="98072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1)</a:t>
            </a:r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вал 5"/>
              <p:cNvSpPr/>
              <p:nvPr/>
            </p:nvSpPr>
            <p:spPr>
              <a:xfrm>
                <a:off x="1598573" y="3717032"/>
                <a:ext cx="1715313" cy="1656184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ru-RU" sz="2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" lastClr="FFFFFF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kumimoji="0" lang="ru-RU" sz="2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" lastClr="FFFFFF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libri"/>
                              <a:cs typeface="Times New Roman"/>
                            </a:rPr>
                            <m:t>𝒃</m:t>
                          </m:r>
                        </m:num>
                        <m:den>
                          <m:r>
                            <a:rPr kumimoji="0" lang="ru-RU" sz="2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" lastClr="FFFFFF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libri"/>
                              <a:cs typeface="Times New Roman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kumimoji="0" lang="ru-RU" sz="2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  <a:ea typeface="Calibri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Овал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73" y="3717032"/>
                <a:ext cx="1715313" cy="1656184"/>
              </a:xfrm>
              <a:prstGeom prst="ellipse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403648" y="3848100"/>
            <a:ext cx="584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2)</a:t>
            </a:r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Овал 8"/>
              <p:cNvSpPr/>
              <p:nvPr/>
            </p:nvSpPr>
            <p:spPr>
              <a:xfrm>
                <a:off x="5940152" y="980729"/>
                <a:ext cx="2088232" cy="1776772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rPr>
                  <a:t>n -</a:t>
                </a:r>
                <a:r>
                  <a:rPr kumimoji="0" lang="ru-RU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rPr>
                  <a:t>  натуральное </a:t>
                </a:r>
                <a:r>
                  <a:rPr kumimoji="0" lang="ru-RU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rPr>
                  <a:t>число,</a:t>
                </a:r>
                <a:endParaRPr kumimoji="0" lang="ru-RU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ru-RU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" lastClr="FFFFFF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kumimoji="0" lang="ru-RU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" lastClr="FFFFFF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libri"/>
                              <a:cs typeface="Times New Roman"/>
                            </a:rPr>
                            <m:t>𝟏</m:t>
                          </m:r>
                        </m:num>
                        <m:den>
                          <m:r>
                            <a:rPr kumimoji="0" lang="ru-RU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" lastClr="FFFFFF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libri"/>
                              <a:cs typeface="Times New Roman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kumimoji="0" lang="ru-RU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9" name="Овал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980729"/>
                <a:ext cx="2088232" cy="1776772"/>
              </a:xfrm>
              <a:prstGeom prst="ellipse">
                <a:avLst/>
              </a:prstGeom>
              <a:blipFill rotWithShape="1">
                <a:blip r:embed="rId4"/>
                <a:stretch>
                  <a:fillRect t="-2712"/>
                </a:stretch>
              </a:blip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940152" y="980728"/>
            <a:ext cx="472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3)</a:t>
            </a:r>
            <a:endParaRPr lang="ru-RU" b="1" dirty="0"/>
          </a:p>
        </p:txBody>
      </p:sp>
      <p:sp>
        <p:nvSpPr>
          <p:cNvPr id="11" name="Овал 10"/>
          <p:cNvSpPr/>
          <p:nvPr/>
        </p:nvSpPr>
        <p:spPr>
          <a:xfrm>
            <a:off x="5604966" y="3429000"/>
            <a:ext cx="2423418" cy="2592288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Смешанное число - неправильная  дробь – обратная ей дробь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40153" y="3284984"/>
            <a:ext cx="472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4)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07510" y="1869115"/>
            <a:ext cx="923330" cy="20621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4800" b="1" dirty="0" smtClean="0"/>
              <a:t>Что?</a:t>
            </a:r>
            <a:endParaRPr lang="ru-RU" sz="4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484904" y="2492896"/>
            <a:ext cx="800219" cy="172453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ru-RU" sz="4000" b="1" dirty="0" smtClean="0"/>
              <a:t>Как?</a:t>
            </a:r>
            <a:endParaRPr lang="ru-RU" sz="4000" b="1" dirty="0"/>
          </a:p>
        </p:txBody>
      </p:sp>
      <p:sp>
        <p:nvSpPr>
          <p:cNvPr id="15" name="Овал 14"/>
          <p:cNvSpPr/>
          <p:nvPr/>
        </p:nvSpPr>
        <p:spPr>
          <a:xfrm>
            <a:off x="3833812" y="1350061"/>
            <a:ext cx="1476375" cy="782796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0</a:t>
            </a: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07904" y="1165394"/>
            <a:ext cx="400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5)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313887" y="692696"/>
            <a:ext cx="2770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И</a:t>
            </a:r>
            <a:r>
              <a:rPr lang="ru-RU" sz="2800" b="1" dirty="0" smtClean="0"/>
              <a:t>сключение</a:t>
            </a:r>
            <a:endParaRPr lang="ru-RU" sz="2800" b="1" dirty="0"/>
          </a:p>
        </p:txBody>
      </p:sp>
      <p:sp>
        <p:nvSpPr>
          <p:cNvPr id="18" name="Овал 17"/>
          <p:cNvSpPr/>
          <p:nvPr/>
        </p:nvSpPr>
        <p:spPr>
          <a:xfrm>
            <a:off x="3833812" y="4725144"/>
            <a:ext cx="1476375" cy="864096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91880" y="5733256"/>
            <a:ext cx="2113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Зачем?</a:t>
            </a:r>
            <a:endParaRPr lang="ru-RU" sz="3200" b="1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 flipH="1" flipV="1">
            <a:off x="3059832" y="2492896"/>
            <a:ext cx="773980" cy="504056"/>
          </a:xfrm>
          <a:prstGeom prst="straightConnector1">
            <a:avLst/>
          </a:prstGeom>
          <a:ln w="15875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3313886" y="3848100"/>
            <a:ext cx="394018" cy="369332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5310187" y="2492896"/>
            <a:ext cx="773982" cy="504056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5508104" y="3717032"/>
            <a:ext cx="288032" cy="214186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4548423" y="2132857"/>
            <a:ext cx="0" cy="504055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2" idx="4"/>
            <a:endCxn id="18" idx="0"/>
          </p:cNvCxnSpPr>
          <p:nvPr/>
        </p:nvCxnSpPr>
        <p:spPr>
          <a:xfrm flipH="1">
            <a:off x="4572000" y="4365104"/>
            <a:ext cx="36004" cy="36004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  <p:bldP spid="11" grpId="0" animBg="1"/>
      <p:bldP spid="15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971600" y="908720"/>
                <a:ext cx="7056784" cy="42559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dirty="0" smtClean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ru-RU" sz="3200" b="1" dirty="0" smtClean="0">
                    <a:latin typeface="Calibri" pitchFamily="34" charset="0"/>
                    <a:ea typeface="Calibri"/>
                    <a:cs typeface="Calibri" pitchFamily="34" charset="0"/>
                  </a:rPr>
                  <a:t>Задание</a:t>
                </a:r>
                <a:r>
                  <a:rPr lang="ru-RU" sz="3200" b="1" dirty="0">
                    <a:latin typeface="Calibri" pitchFamily="34" charset="0"/>
                    <a:ea typeface="Calibri"/>
                    <a:cs typeface="Calibri" pitchFamily="34" charset="0"/>
                  </a:rPr>
                  <a:t>:</a:t>
                </a:r>
                <a:endParaRPr lang="ru-RU" sz="3200" b="1" dirty="0">
                  <a:effectLst/>
                  <a:latin typeface="Calibri" pitchFamily="34" charset="0"/>
                  <a:ea typeface="Calibri"/>
                  <a:cs typeface="Calibri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3200" b="1" dirty="0">
                    <a:effectLst/>
                    <a:latin typeface="Calibri" pitchFamily="34" charset="0"/>
                    <a:ea typeface="Calibri"/>
                    <a:cs typeface="Calibri" pitchFamily="34" charset="0"/>
                  </a:rPr>
                  <a:t>Выпишите в тетрадь те пары чисел, которые являются взаимно обратными:</a:t>
                </a: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3200" b="1" dirty="0">
                    <a:effectLst/>
                    <a:latin typeface="Calibri" pitchFamily="34" charset="0"/>
                    <a:ea typeface="Calibri"/>
                    <a:cs typeface="Calibri" pitchFamily="34" charset="0"/>
                  </a:rPr>
                  <a:t>1)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sz="32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num>
                      <m:den>
                        <m:r>
                          <a:rPr lang="ru-RU" sz="32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𝟓</m:t>
                        </m:r>
                      </m:den>
                    </m:f>
                  </m:oMath>
                </a14:m>
                <a:r>
                  <a:rPr lang="ru-RU" sz="3200" b="1" dirty="0">
                    <a:effectLst/>
                    <a:latin typeface="Calibri" pitchFamily="34" charset="0"/>
                    <a:ea typeface="Times New Roman"/>
                    <a:cs typeface="Calibri" pitchFamily="34" charset="0"/>
                  </a:rPr>
                  <a:t> 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sz="32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𝟓</m:t>
                        </m:r>
                      </m:num>
                      <m:den>
                        <m:r>
                          <a:rPr lang="ru-RU" sz="32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sz="3200" b="1" dirty="0">
                    <a:effectLst/>
                    <a:latin typeface="Calibri" pitchFamily="34" charset="0"/>
                    <a:ea typeface="Times New Roman"/>
                    <a:cs typeface="Calibri" pitchFamily="34" charset="0"/>
                  </a:rPr>
                  <a:t> ; 2)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sz="32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𝟑</m:t>
                        </m:r>
                      </m:num>
                      <m:den>
                        <m:r>
                          <a:rPr lang="ru-RU" sz="32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𝟕</m:t>
                        </m:r>
                      </m:den>
                    </m:f>
                  </m:oMath>
                </a14:m>
                <a:r>
                  <a:rPr lang="ru-RU" sz="3200" b="1" dirty="0">
                    <a:effectLst/>
                    <a:latin typeface="Calibri" pitchFamily="34" charset="0"/>
                    <a:ea typeface="Times New Roman"/>
                    <a:cs typeface="Calibri" pitchFamily="34" charset="0"/>
                  </a:rPr>
                  <a:t> 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sz="32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𝟕</m:t>
                        </m:r>
                      </m:num>
                      <m:den>
                        <m:r>
                          <a:rPr lang="ru-RU" sz="32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sz="3200" b="1" dirty="0">
                    <a:effectLst/>
                    <a:latin typeface="Calibri" pitchFamily="34" charset="0"/>
                    <a:ea typeface="Times New Roman"/>
                    <a:cs typeface="Calibri" pitchFamily="34" charset="0"/>
                  </a:rPr>
                  <a:t> ; 3)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sz="32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𝟑</m:t>
                        </m:r>
                      </m:num>
                      <m:den>
                        <m:r>
                          <a:rPr lang="ru-RU" sz="32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𝟓</m:t>
                        </m:r>
                        <m:r>
                          <a:rPr lang="ru-RU" sz="32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 </m:t>
                        </m:r>
                      </m:den>
                    </m:f>
                  </m:oMath>
                </a14:m>
                <a:r>
                  <a:rPr lang="ru-RU" sz="3200" b="1" dirty="0">
                    <a:effectLst/>
                    <a:latin typeface="Calibri" pitchFamily="34" charset="0"/>
                    <a:ea typeface="Times New Roman"/>
                    <a:cs typeface="Calibri" pitchFamily="34" charset="0"/>
                  </a:rPr>
                  <a:t> 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sz="32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𝟓</m:t>
                        </m:r>
                      </m:num>
                      <m:den>
                        <m:r>
                          <a:rPr lang="ru-RU" sz="32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sz="3200" b="1" dirty="0">
                    <a:effectLst/>
                    <a:latin typeface="Calibri" pitchFamily="34" charset="0"/>
                    <a:ea typeface="Times New Roman"/>
                    <a:cs typeface="Calibri" pitchFamily="34" charset="0"/>
                  </a:rPr>
                  <a:t> ; 4)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sz="32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lang="ru-RU" sz="32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𝟕</m:t>
                        </m:r>
                      </m:den>
                    </m:f>
                  </m:oMath>
                </a14:m>
                <a:r>
                  <a:rPr lang="ru-RU" sz="3200" b="1" dirty="0">
                    <a:effectLst/>
                    <a:latin typeface="Calibri" pitchFamily="34" charset="0"/>
                    <a:ea typeface="Times New Roman"/>
                    <a:cs typeface="Calibri" pitchFamily="34" charset="0"/>
                  </a:rPr>
                  <a:t> и 7; </a:t>
                </a:r>
                <a:endParaRPr lang="ru-RU" sz="3200" b="1" dirty="0" smtClean="0">
                  <a:effectLst/>
                  <a:latin typeface="Calibri" pitchFamily="34" charset="0"/>
                  <a:ea typeface="Times New Roman"/>
                  <a:cs typeface="Calibri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3200" b="1" dirty="0" smtClean="0">
                    <a:effectLst/>
                    <a:latin typeface="Calibri" pitchFamily="34" charset="0"/>
                    <a:ea typeface="Times New Roman"/>
                    <a:cs typeface="Calibri" pitchFamily="34" charset="0"/>
                  </a:rPr>
                  <a:t>5)2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sz="32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lang="ru-RU" sz="32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𝟖</m:t>
                        </m:r>
                      </m:den>
                    </m:f>
                  </m:oMath>
                </a14:m>
                <a:r>
                  <a:rPr lang="ru-RU" sz="3200" b="1" dirty="0">
                    <a:effectLst/>
                    <a:latin typeface="Calibri" pitchFamily="34" charset="0"/>
                    <a:ea typeface="Times New Roman"/>
                    <a:cs typeface="Calibri" pitchFamily="34" charset="0"/>
                  </a:rPr>
                  <a:t> 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sz="32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𝟖</m:t>
                        </m:r>
                      </m:num>
                      <m:den>
                        <m:r>
                          <a:rPr lang="ru-RU" sz="32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𝟏𝟕</m:t>
                        </m:r>
                      </m:den>
                    </m:f>
                  </m:oMath>
                </a14:m>
                <a:r>
                  <a:rPr lang="ru-RU" sz="3200" b="1" dirty="0">
                    <a:effectLst/>
                    <a:latin typeface="Calibri" pitchFamily="34" charset="0"/>
                    <a:ea typeface="Times New Roman"/>
                    <a:cs typeface="Calibri" pitchFamily="34" charset="0"/>
                  </a:rPr>
                  <a:t> ; 6)3 и 0,1</a:t>
                </a:r>
                <a:endParaRPr lang="ru-RU" sz="3200" b="1" dirty="0">
                  <a:effectLst/>
                  <a:latin typeface="Calibri" pitchFamily="34" charset="0"/>
                  <a:ea typeface="Calibri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908720"/>
                <a:ext cx="7056784" cy="4255973"/>
              </a:xfrm>
              <a:prstGeom prst="rect">
                <a:avLst/>
              </a:prstGeom>
              <a:blipFill rotWithShape="1">
                <a:blip r:embed="rId2"/>
                <a:stretch>
                  <a:fillRect l="-2159" t="-860" b="-14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174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971600" y="1196752"/>
                <a:ext cx="7344816" cy="17843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3600" b="1" dirty="0" smtClean="0">
                    <a:latin typeface="Calibri" pitchFamily="34" charset="0"/>
                    <a:ea typeface="Calibri"/>
                    <a:cs typeface="Calibri" pitchFamily="34" charset="0"/>
                  </a:rPr>
                  <a:t>Ответ: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3600" b="1" dirty="0" smtClean="0">
                    <a:effectLst/>
                    <a:latin typeface="Calibri" pitchFamily="34" charset="0"/>
                    <a:ea typeface="Calibri"/>
                    <a:cs typeface="Calibri" pitchFamily="34" charset="0"/>
                  </a:rPr>
                  <a:t>1</a:t>
                </a:r>
                <a:r>
                  <a:rPr lang="ru-RU" sz="3600" b="1" dirty="0">
                    <a:effectLst/>
                    <a:latin typeface="Calibri" pitchFamily="34" charset="0"/>
                    <a:ea typeface="Calibri"/>
                    <a:cs typeface="Calibri" pitchFamily="34" charset="0"/>
                  </a:rPr>
                  <a:t>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sz="36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num>
                      <m:den>
                        <m:r>
                          <a:rPr lang="ru-RU" sz="36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𝟓</m:t>
                        </m:r>
                      </m:den>
                    </m:f>
                  </m:oMath>
                </a14:m>
                <a:r>
                  <a:rPr lang="ru-RU" sz="3600" b="1" dirty="0">
                    <a:effectLst/>
                    <a:latin typeface="Calibri" pitchFamily="34" charset="0"/>
                    <a:ea typeface="Times New Roman"/>
                    <a:cs typeface="Calibri" pitchFamily="34" charset="0"/>
                  </a:rPr>
                  <a:t> 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sz="36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𝟓</m:t>
                        </m:r>
                      </m:num>
                      <m:den>
                        <m:r>
                          <a:rPr lang="ru-RU" sz="36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sz="3600" b="1" dirty="0">
                    <a:effectLst/>
                    <a:latin typeface="Calibri" pitchFamily="34" charset="0"/>
                    <a:ea typeface="Times New Roman"/>
                    <a:cs typeface="Calibri" pitchFamily="34" charset="0"/>
                  </a:rPr>
                  <a:t> ; 2)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sz="36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𝟑</m:t>
                        </m:r>
                      </m:num>
                      <m:den>
                        <m:r>
                          <a:rPr lang="ru-RU" sz="36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𝟕</m:t>
                        </m:r>
                      </m:den>
                    </m:f>
                  </m:oMath>
                </a14:m>
                <a:r>
                  <a:rPr lang="ru-RU" sz="3600" b="1" dirty="0">
                    <a:effectLst/>
                    <a:latin typeface="Calibri" pitchFamily="34" charset="0"/>
                    <a:ea typeface="Times New Roman"/>
                    <a:cs typeface="Calibri" pitchFamily="34" charset="0"/>
                  </a:rPr>
                  <a:t> 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sz="36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𝟕</m:t>
                        </m:r>
                      </m:num>
                      <m:den>
                        <m:r>
                          <a:rPr lang="ru-RU" sz="36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sz="3600" b="1" dirty="0">
                    <a:effectLst/>
                    <a:latin typeface="Calibri" pitchFamily="34" charset="0"/>
                    <a:ea typeface="Times New Roman"/>
                    <a:cs typeface="Calibri" pitchFamily="34" charset="0"/>
                  </a:rPr>
                  <a:t> </a:t>
                </a:r>
                <a:r>
                  <a:rPr lang="ru-RU" sz="3600" b="1" dirty="0" smtClean="0">
                    <a:effectLst/>
                    <a:latin typeface="Calibri" pitchFamily="34" charset="0"/>
                    <a:ea typeface="Times New Roman"/>
                    <a:cs typeface="Calibri" pitchFamily="34" charset="0"/>
                  </a:rPr>
                  <a:t>; </a:t>
                </a:r>
                <a:r>
                  <a:rPr lang="ru-RU" sz="3600" b="1" dirty="0">
                    <a:effectLst/>
                    <a:latin typeface="Calibri" pitchFamily="34" charset="0"/>
                    <a:ea typeface="Times New Roman"/>
                    <a:cs typeface="Calibri" pitchFamily="34" charset="0"/>
                  </a:rPr>
                  <a:t>4)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sz="36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lang="ru-RU" sz="36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𝟕</m:t>
                        </m:r>
                      </m:den>
                    </m:f>
                  </m:oMath>
                </a14:m>
                <a:r>
                  <a:rPr lang="ru-RU" sz="3600" b="1" dirty="0">
                    <a:effectLst/>
                    <a:latin typeface="Calibri" pitchFamily="34" charset="0"/>
                    <a:ea typeface="Times New Roman"/>
                    <a:cs typeface="Calibri" pitchFamily="34" charset="0"/>
                  </a:rPr>
                  <a:t> и 7; 5)2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sz="36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lang="ru-RU" sz="36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𝟖</m:t>
                        </m:r>
                      </m:den>
                    </m:f>
                  </m:oMath>
                </a14:m>
                <a:r>
                  <a:rPr lang="ru-RU" sz="3600" b="1" dirty="0">
                    <a:effectLst/>
                    <a:latin typeface="Calibri" pitchFamily="34" charset="0"/>
                    <a:ea typeface="Times New Roman"/>
                    <a:cs typeface="Calibri" pitchFamily="34" charset="0"/>
                  </a:rPr>
                  <a:t> 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sz="36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𝟖</m:t>
                        </m:r>
                      </m:num>
                      <m:den>
                        <m:r>
                          <a:rPr lang="ru-RU" sz="36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𝟏𝟕</m:t>
                        </m:r>
                      </m:den>
                    </m:f>
                  </m:oMath>
                </a14:m>
                <a:r>
                  <a:rPr lang="ru-RU" sz="3600" b="1" dirty="0">
                    <a:effectLst/>
                    <a:latin typeface="Calibri" pitchFamily="34" charset="0"/>
                    <a:ea typeface="Times New Roman"/>
                    <a:cs typeface="Calibri" pitchFamily="34" charset="0"/>
                  </a:rPr>
                  <a:t> </a:t>
                </a:r>
                <a:r>
                  <a:rPr lang="ru-RU" sz="3600" b="1" dirty="0">
                    <a:latin typeface="Calibri" pitchFamily="34" charset="0"/>
                    <a:ea typeface="Times New Roman"/>
                    <a:cs typeface="Calibri" pitchFamily="34" charset="0"/>
                  </a:rPr>
                  <a:t>.</a:t>
                </a:r>
                <a:endParaRPr lang="ru-RU" sz="3600" b="1" dirty="0">
                  <a:effectLst/>
                  <a:latin typeface="Calibri" pitchFamily="34" charset="0"/>
                  <a:ea typeface="Calibri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196752"/>
                <a:ext cx="7344816" cy="1784399"/>
              </a:xfrm>
              <a:prstGeom prst="rect">
                <a:avLst/>
              </a:prstGeom>
              <a:blipFill rotWithShape="1">
                <a:blip r:embed="rId2"/>
                <a:stretch>
                  <a:fillRect l="-2490" t="-2389" b="-58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E:\Users\Л\Pictures\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6664" y="3573016"/>
            <a:ext cx="2339752" cy="2525195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85252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348880"/>
            <a:ext cx="70567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latin typeface="Calibri"/>
                <a:ea typeface="Calibri"/>
                <a:cs typeface="Times New Roman"/>
              </a:rPr>
              <a:t>Ответы: </a:t>
            </a:r>
            <a:endParaRPr lang="ru-RU" sz="4400" b="1" dirty="0" smtClean="0">
              <a:latin typeface="Calibri"/>
              <a:ea typeface="Calibri"/>
              <a:cs typeface="Times New Roman"/>
            </a:endParaRPr>
          </a:p>
          <a:p>
            <a:r>
              <a:rPr lang="ru-RU" sz="4400" b="1" dirty="0" smtClean="0">
                <a:latin typeface="Calibri"/>
                <a:ea typeface="Calibri"/>
                <a:cs typeface="Times New Roman"/>
              </a:rPr>
              <a:t>1.б</a:t>
            </a:r>
            <a:r>
              <a:rPr lang="ru-RU" sz="4400" b="1" dirty="0">
                <a:latin typeface="Calibri"/>
                <a:ea typeface="Calibri"/>
                <a:cs typeface="Times New Roman"/>
              </a:rPr>
              <a:t>)   2.в)  3.а)   4. г)   5. б)</a:t>
            </a:r>
            <a:endParaRPr lang="ru-RU" sz="4400" b="1" dirty="0"/>
          </a:p>
        </p:txBody>
      </p:sp>
      <p:pic>
        <p:nvPicPr>
          <p:cNvPr id="4" name="Picture 2" descr="E:\Users\Л\Pictures\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795430"/>
            <a:ext cx="2339752" cy="2525195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50870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prstClr val="black"/>
                </a:solidFill>
              </a:rPr>
              <a:t>План: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700808"/>
            <a:ext cx="7344816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1.Какие числа называются взаимно обратными?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827584" y="2217873"/>
                <a:ext cx="6030416" cy="654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400" dirty="0">
                    <a:solidFill>
                      <a:prstClr val="black"/>
                    </a:solidFill>
                    <a:latin typeface="Calibri" pitchFamily="34" charset="0"/>
                    <a:ea typeface="Calibri"/>
                    <a:cs typeface="Calibri" pitchFamily="34" charset="0"/>
                  </a:rPr>
                  <a:t>2.Как записать число, обратное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а</m:t>
                        </m:r>
                      </m:num>
                      <m:den>
                        <m:r>
                          <a:rPr lang="ru-RU" sz="24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𝑏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prstClr val="black"/>
                    </a:solidFill>
                    <a:latin typeface="Calibri" pitchFamily="34" charset="0"/>
                    <a:ea typeface="Times New Roman"/>
                    <a:cs typeface="Calibri" pitchFamily="34" charset="0"/>
                  </a:rPr>
                  <a:t> ?</a:t>
                </a:r>
                <a:endParaRPr lang="ru-RU" sz="2400" dirty="0">
                  <a:solidFill>
                    <a:prstClr val="black"/>
                  </a:solidFill>
                  <a:latin typeface="Calibri" pitchFamily="34" charset="0"/>
                  <a:ea typeface="Calibri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217873"/>
                <a:ext cx="6030416" cy="654666"/>
              </a:xfrm>
              <a:prstGeom prst="rect">
                <a:avLst/>
              </a:prstGeom>
              <a:blipFill rotWithShape="1">
                <a:blip r:embed="rId2"/>
                <a:stretch>
                  <a:fillRect l="-1618" b="-93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827584" y="2872539"/>
            <a:ext cx="7344816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  <a:t>3. Как найти и записать число, обратное натуральному  числу?</a:t>
            </a:r>
            <a:endParaRPr lang="ru-RU" sz="2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3814335"/>
            <a:ext cx="7344816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  <a:t>4. Как найти и записать число, обратное смешанному числу?</a:t>
            </a:r>
            <a:endParaRPr lang="ru-RU" sz="2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4653136"/>
            <a:ext cx="6030416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  <a:t>5. У всех ли чисел есть взаимно обратные?</a:t>
            </a:r>
            <a:endParaRPr lang="ru-RU" sz="2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5170201"/>
            <a:ext cx="6030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  <a:t>6. Зачем нужны взаимно обратные числа?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57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908720"/>
            <a:ext cx="7056784" cy="3945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>
                <a:ea typeface="Times New Roman"/>
                <a:cs typeface="Times New Roman"/>
              </a:rPr>
              <a:t>1)Доволен  ли я  своей работой на уроке?</a:t>
            </a:r>
            <a:endParaRPr lang="ru-RU" sz="28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>
                <a:ea typeface="Times New Roman"/>
                <a:cs typeface="Times New Roman"/>
              </a:rPr>
              <a:t>2)Что мне было не понятно?</a:t>
            </a:r>
            <a:endParaRPr lang="ru-RU" sz="28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>
                <a:ea typeface="Times New Roman"/>
                <a:cs typeface="Times New Roman"/>
              </a:rPr>
              <a:t>3)Какой момент мне больше всего понравился?</a:t>
            </a:r>
            <a:endParaRPr lang="ru-RU" sz="28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>
                <a:ea typeface="Times New Roman"/>
                <a:cs typeface="Times New Roman"/>
              </a:rPr>
              <a:t>4) К обсуждению каких вопросов мне хотелось бы вернуться?</a:t>
            </a:r>
            <a:endParaRPr lang="ru-RU" sz="2800" b="1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6119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305342"/>
            <a:ext cx="60486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Мы рады приветствовать вас на уроке математики</a:t>
            </a:r>
          </a:p>
        </p:txBody>
      </p:sp>
      <p:pic>
        <p:nvPicPr>
          <p:cNvPr id="3" name="Picture 11" descr="XMAS0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606" y="4149080"/>
            <a:ext cx="2746229" cy="270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845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7" y="1794935"/>
            <a:ext cx="5686981" cy="1202017"/>
          </a:xfrm>
        </p:spPr>
        <p:txBody>
          <a:bodyPr/>
          <a:lstStyle/>
          <a:p>
            <a:r>
              <a:rPr lang="ru-RU" b="1" dirty="0" smtClean="0"/>
              <a:t>Спасибо за урок!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Users\Л\Pictures\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212976"/>
            <a:ext cx="2339752" cy="2525195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20541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ест на чувство композици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7200800" cy="518489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9320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0259" y="836712"/>
            <a:ext cx="6965245" cy="811218"/>
          </a:xfrm>
        </p:spPr>
        <p:txBody>
          <a:bodyPr/>
          <a:lstStyle/>
          <a:p>
            <a:r>
              <a:rPr lang="ru-RU" b="1" dirty="0" smtClean="0"/>
              <a:t>Заполните таблицу:</a:t>
            </a:r>
            <a:endParaRPr lang="ru-RU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615689"/>
              </p:ext>
            </p:extLst>
          </p:nvPr>
        </p:nvGraphicFramePr>
        <p:xfrm>
          <a:off x="755576" y="2709238"/>
          <a:ext cx="7632847" cy="1477000"/>
        </p:xfrm>
        <a:graphic>
          <a:graphicData uri="http://schemas.openxmlformats.org/drawingml/2006/table">
            <a:tbl>
              <a:tblPr firstRow="1" firstCol="1" bandRow="1"/>
              <a:tblGrid>
                <a:gridCol w="1907614"/>
                <a:gridCol w="1908411"/>
                <a:gridCol w="1908411"/>
                <a:gridCol w="1908411"/>
              </a:tblGrid>
              <a:tr h="738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Натуральные числа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Десятичные дроби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Обыкновенные дроби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Смешанные числа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2413" y="37290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971600" y="1844825"/>
                <a:ext cx="7200799" cy="8038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200" b="1" dirty="0"/>
                  <a:t>15;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3200" b="1" i="1">
                            <a:latin typeface="Cambria Math"/>
                          </a:rPr>
                          <m:t>𝟕</m:t>
                        </m:r>
                      </m:den>
                    </m:f>
                  </m:oMath>
                </a14:m>
                <a:r>
                  <a:rPr lang="ru-RU" sz="3200" b="1" dirty="0"/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1" i="1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ru-RU" sz="3200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sz="3200" b="1" dirty="0"/>
                  <a:t> ; 2; 7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1" i="1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ru-RU" sz="3200" b="1" i="1">
                            <a:latin typeface="Cambria Math"/>
                          </a:rPr>
                          <m:t>𝟖</m:t>
                        </m:r>
                      </m:den>
                    </m:f>
                    <m:r>
                      <a:rPr lang="ru-RU" sz="3200" b="1" i="1">
                        <a:latin typeface="Cambria Math"/>
                      </a:rPr>
                      <m:t> ;</m:t>
                    </m:r>
                  </m:oMath>
                </a14:m>
                <a:r>
                  <a:rPr lang="ru-RU" sz="3200" b="1" dirty="0"/>
                  <a:t> 0,66; 18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1" i="1"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ru-RU" sz="3200" b="1" i="1">
                            <a:latin typeface="Cambria Math"/>
                          </a:rPr>
                          <m:t>𝟗</m:t>
                        </m:r>
                      </m:den>
                    </m:f>
                  </m:oMath>
                </a14:m>
                <a:r>
                  <a:rPr lang="ru-RU" sz="3200" b="1" dirty="0"/>
                  <a:t>; 12,54; 100 </a:t>
                </a: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844825"/>
                <a:ext cx="7200799" cy="803810"/>
              </a:xfrm>
              <a:prstGeom prst="rect">
                <a:avLst/>
              </a:prstGeom>
              <a:blipFill rotWithShape="1">
                <a:blip r:embed="rId2"/>
                <a:stretch>
                  <a:fillRect l="-1184" r="-2707" b="-106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224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87807633"/>
                  </p:ext>
                </p:extLst>
              </p:nvPr>
            </p:nvGraphicFramePr>
            <p:xfrm>
              <a:off x="827587" y="2119313"/>
              <a:ext cx="7560839" cy="273951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889618"/>
                    <a:gridCol w="1890407"/>
                    <a:gridCol w="1890407"/>
                    <a:gridCol w="1890407"/>
                  </a:tblGrid>
                  <a:tr h="7385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Натуральные числа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Десятичные дроби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Обыкновенные дроби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Смешанные числа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385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 </a:t>
                          </a:r>
                          <a:r>
                            <a:rPr kumimoji="0" lang="ru-RU" sz="32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15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ru-RU" sz="32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2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ru-RU" sz="32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100 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 </a:t>
                          </a:r>
                          <a:r>
                            <a:rPr kumimoji="0" lang="ru-RU" sz="32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0,66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ru-RU" sz="32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12,54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ru-RU" sz="3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ru-RU" sz="32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kumimoji="0" lang="ru-RU" sz="32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𝟕</m:t>
                                  </m:r>
                                </m:den>
                              </m:f>
                            </m:oMath>
                          </a14:m>
                          <a:endParaRPr lang="ru-RU" sz="1100" dirty="0" smtClean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ru-RU" sz="3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ru-RU" sz="32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kumimoji="0" lang="ru-RU" sz="32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ru-RU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endParaRPr kumimoji="0" lang="ru-RU" sz="32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1100" dirty="0" smtClean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 </a:t>
                          </a:r>
                          <a:r>
                            <a:rPr kumimoji="0" lang="ru-RU" sz="32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7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ru-RU" sz="32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ru-RU" sz="32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kumimoji="0" lang="ru-RU" sz="32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𝟖</m:t>
                                  </m:r>
                                </m:den>
                              </m:f>
                              <m:r>
                                <a:rPr kumimoji="0" lang="ru-RU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 </m:t>
                              </m:r>
                            </m:oMath>
                          </a14:m>
                          <a:endParaRPr lang="ru-RU" sz="1100" dirty="0" smtClean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ru-RU" sz="32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18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ru-RU" sz="32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ru-RU" sz="32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𝟕</m:t>
                                  </m:r>
                                </m:num>
                                <m:den>
                                  <m:r>
                                    <a:rPr kumimoji="0" lang="ru-RU" sz="32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𝟗</m:t>
                                  </m:r>
                                </m:den>
                              </m:f>
                            </m:oMath>
                          </a14:m>
                          <a:endParaRPr lang="ru-RU" sz="1100" dirty="0" smtClean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87807633"/>
                  </p:ext>
                </p:extLst>
              </p:nvPr>
            </p:nvGraphicFramePr>
            <p:xfrm>
              <a:off x="827587" y="2119313"/>
              <a:ext cx="7560839" cy="2728209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889618"/>
                    <a:gridCol w="1890407"/>
                    <a:gridCol w="1890407"/>
                    <a:gridCol w="1890407"/>
                  </a:tblGrid>
                  <a:tr h="7385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Натуральные числа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Десятичные дроби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Обыкновенные дроби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Смешанные числа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98970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 </a:t>
                          </a:r>
                          <a:r>
                            <a:rPr kumimoji="0" lang="ru-RU" sz="32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15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ru-RU" sz="32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2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ru-RU" sz="32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100 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 </a:t>
                          </a:r>
                          <a:r>
                            <a:rPr kumimoji="0" lang="ru-RU" sz="32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0,66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ru-RU" sz="32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12,54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00323" t="-39877" r="-100323" b="-3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00323" t="-39877" r="-323" b="-30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0243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6965245" cy="1202485"/>
          </a:xfrm>
        </p:spPr>
        <p:txBody>
          <a:bodyPr/>
          <a:lstStyle/>
          <a:p>
            <a:r>
              <a:rPr lang="ru-RU" b="1" dirty="0" smtClean="0"/>
              <a:t>Выполните умножение</a:t>
            </a:r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ru-RU" sz="2800" b="1" u="sng" dirty="0" smtClean="0"/>
                  <a:t>В-1</a:t>
                </a:r>
                <a:endParaRPr lang="ru-RU" sz="2800" b="1" dirty="0"/>
              </a:p>
              <a:p>
                <a14:m>
                  <m:oMath xmlns:m="http://schemas.openxmlformats.org/officeDocument/2006/math">
                    <m:r>
                      <a:rPr lang="ru-RU" sz="2800" b="1" i="1">
                        <a:latin typeface="Cambria Math"/>
                      </a:rPr>
                      <m:t>𝟏</m:t>
                    </m:r>
                    <m:r>
                      <a:rPr lang="ru-RU" sz="2800" b="1" i="1">
                        <a:latin typeface="Cambria Math"/>
                      </a:rPr>
                      <m:t>) </m:t>
                    </m:r>
                    <m:f>
                      <m:fPr>
                        <m:ctrlPr>
                          <a:rPr lang="ru-RU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ru-RU" sz="2800" b="1" i="1"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ru-RU" sz="2800" b="1" dirty="0"/>
                  <a:t> •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ru-RU" sz="2800" b="1" i="1"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ru-RU" sz="2800" b="1" dirty="0"/>
              </a:p>
              <a:p>
                <a14:m>
                  <m:oMath xmlns:m="http://schemas.openxmlformats.org/officeDocument/2006/math">
                    <m:r>
                      <a:rPr lang="ru-RU" sz="2800" b="1" i="1">
                        <a:latin typeface="Cambria Math"/>
                      </a:rPr>
                      <m:t>𝟐</m:t>
                    </m:r>
                    <m:r>
                      <a:rPr lang="ru-RU" sz="2800" b="1" i="1">
                        <a:latin typeface="Cambria Math"/>
                      </a:rPr>
                      <m:t>) </m:t>
                    </m:r>
                    <m:r>
                      <a:rPr lang="ru-RU" sz="2800" b="1" i="1">
                        <a:latin typeface="Cambria Math"/>
                      </a:rPr>
                      <m:t>𝟐</m:t>
                    </m:r>
                    <m:r>
                      <a:rPr lang="ru-RU" sz="2800" b="1" i="1">
                        <a:latin typeface="Cambria Math"/>
                      </a:rPr>
                      <m:t>•</m:t>
                    </m:r>
                  </m:oMath>
                </a14:m>
                <a:r>
                  <a:rPr lang="ru-RU" sz="28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2800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ru-RU" sz="2800" b="1" dirty="0"/>
              </a:p>
              <a:p>
                <a14:m>
                  <m:oMath xmlns:m="http://schemas.openxmlformats.org/officeDocument/2006/math">
                    <m:r>
                      <a:rPr lang="ru-RU" sz="2800" b="1" i="1">
                        <a:latin typeface="Cambria Math"/>
                      </a:rPr>
                      <m:t>𝟑</m:t>
                    </m:r>
                    <m:r>
                      <a:rPr lang="ru-RU" sz="2800" b="1" i="1">
                        <a:latin typeface="Cambria Math"/>
                      </a:rPr>
                      <m:t>) </m:t>
                    </m:r>
                    <m:r>
                      <a:rPr lang="ru-RU" sz="2800" b="1" i="1">
                        <a:latin typeface="Cambria Math"/>
                      </a:rPr>
                      <m:t>𝟑</m:t>
                    </m:r>
                  </m:oMath>
                </a14:m>
                <a:r>
                  <a:rPr lang="ru-RU" sz="28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2800" b="1" i="1"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sz="2800" b="1" dirty="0"/>
                  <a:t> •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ru-RU" sz="2800" b="1" i="1"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endParaRPr lang="ru-RU" sz="2800" b="1" dirty="0"/>
              </a:p>
              <a:p>
                <a14:m>
                  <m:oMath xmlns:m="http://schemas.openxmlformats.org/officeDocument/2006/math">
                    <m:r>
                      <a:rPr lang="ru-RU" sz="2800" b="1" i="1">
                        <a:latin typeface="Cambria Math"/>
                      </a:rPr>
                      <m:t>𝟒</m:t>
                    </m:r>
                    <m:r>
                      <a:rPr lang="ru-RU" sz="2800" b="1" i="1">
                        <a:latin typeface="Cambria Math"/>
                      </a:rPr>
                      <m:t>) </m:t>
                    </m:r>
                    <m:r>
                      <a:rPr lang="ru-RU" sz="2800" b="1" i="1">
                        <a:latin typeface="Cambria Math"/>
                      </a:rPr>
                      <m:t>𝟎</m:t>
                    </m:r>
                    <m:r>
                      <a:rPr lang="ru-RU" sz="2800" b="1" i="1">
                        <a:latin typeface="Cambria Math"/>
                      </a:rPr>
                      <m:t>,</m:t>
                    </m:r>
                    <m:r>
                      <a:rPr lang="ru-RU" sz="2800" b="1" i="1">
                        <a:latin typeface="Cambria Math"/>
                      </a:rPr>
                      <m:t>𝟐</m:t>
                    </m:r>
                  </m:oMath>
                </a14:m>
                <a:r>
                  <a:rPr lang="ru-RU" sz="2800" b="1" dirty="0"/>
                  <a:t> • 5</a:t>
                </a:r>
              </a:p>
              <a:p>
                <a14:m>
                  <m:oMath xmlns:m="http://schemas.openxmlformats.org/officeDocument/2006/math">
                    <m:r>
                      <a:rPr lang="ru-RU" sz="2800" b="1" i="1">
                        <a:latin typeface="Cambria Math"/>
                      </a:rPr>
                      <m:t>𝟓</m:t>
                    </m:r>
                    <m:r>
                      <a:rPr lang="ru-RU" sz="2800" b="1" i="1">
                        <a:latin typeface="Cambria Math"/>
                      </a:rPr>
                      <m:t>) </m:t>
                    </m:r>
                    <m:r>
                      <a:rPr lang="ru-RU" sz="2800" b="1" i="1" smtClean="0">
                        <a:latin typeface="Cambria Math"/>
                      </a:rPr>
                      <m:t>𝟎</m:t>
                    </m:r>
                    <m:r>
                      <a:rPr lang="ru-RU" sz="2800" b="1" i="1" smtClean="0">
                        <a:latin typeface="Cambria Math"/>
                      </a:rPr>
                      <m:t>,</m:t>
                    </m:r>
                    <m:r>
                      <a:rPr lang="ru-RU" sz="2800" b="1" i="1">
                        <a:latin typeface="Cambria Math"/>
                      </a:rPr>
                      <m:t>𝟐𝟓</m:t>
                    </m:r>
                  </m:oMath>
                </a14:m>
                <a:r>
                  <a:rPr lang="ru-RU" sz="2800" b="1" dirty="0"/>
                  <a:t> •4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2"/>
                <a:stretch>
                  <a:fillRect l="-2857" t="-1692" b="-89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quarter" idx="14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ru-RU" sz="2800" b="1" u="sng" dirty="0"/>
                  <a:t>В-2</a:t>
                </a:r>
                <a:endParaRPr lang="ru-RU" sz="2800" b="1" dirty="0"/>
              </a:p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ru-RU" sz="2800" b="1" i="1">
                            <a:latin typeface="Cambria Math"/>
                          </a:rPr>
                          <m:t>𝟕</m:t>
                        </m:r>
                      </m:den>
                    </m:f>
                  </m:oMath>
                </a14:m>
                <a:r>
                  <a:rPr lang="ru-RU" sz="2800" b="1" dirty="0"/>
                  <a:t> •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ru-RU" sz="2800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ru-RU" sz="2800" b="1" dirty="0"/>
              </a:p>
              <a:p>
                <a:pPr lvl="0"/>
                <a14:m>
                  <m:oMath xmlns:m="http://schemas.openxmlformats.org/officeDocument/2006/math">
                    <m:r>
                      <a:rPr lang="ru-RU" sz="2800" b="1" i="1">
                        <a:latin typeface="Cambria Math"/>
                      </a:rPr>
                      <m:t>𝟓</m:t>
                    </m:r>
                  </m:oMath>
                </a14:m>
                <a:r>
                  <a:rPr lang="ru-RU" sz="2800" b="1" dirty="0"/>
                  <a:t> •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2800" b="1" i="1"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endParaRPr lang="ru-RU" sz="2800" b="1" dirty="0"/>
              </a:p>
              <a:p>
                <a:pPr lvl="0"/>
                <a14:m>
                  <m:oMath xmlns:m="http://schemas.openxmlformats.org/officeDocument/2006/math">
                    <m:r>
                      <a:rPr lang="ru-RU" sz="2800" b="1" i="1">
                        <a:latin typeface="Cambria Math"/>
                      </a:rPr>
                      <m:t>𝟏</m:t>
                    </m:r>
                  </m:oMath>
                </a14:m>
                <a:r>
                  <a:rPr lang="ru-RU" sz="28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ru-RU" sz="2800" b="1" i="1"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sz="2800" b="1" dirty="0"/>
                  <a:t>•</a:t>
                </a:r>
                <a14:m>
                  <m:oMath xmlns:m="http://schemas.openxmlformats.org/officeDocument/2006/math">
                    <m:r>
                      <a:rPr lang="ru-RU" sz="2800" b="1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ru-RU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ru-RU" sz="2800" b="1" i="1"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endParaRPr lang="ru-RU" sz="2800" b="1" dirty="0"/>
              </a:p>
              <a:p>
                <a:pPr lvl="0"/>
                <a:r>
                  <a:rPr lang="ru-RU" sz="2800" b="1" dirty="0"/>
                  <a:t>0,5 • 2</a:t>
                </a:r>
              </a:p>
              <a:p>
                <a:r>
                  <a:rPr lang="ru-RU" sz="2800" b="1" dirty="0"/>
                  <a:t>1,25 • 0,8</a:t>
                </a:r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 rotWithShape="1">
                <a:blip r:embed="rId3"/>
                <a:stretch>
                  <a:fillRect l="-2857" t="-1692" b="-89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58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965245" cy="1202485"/>
          </a:xfrm>
        </p:spPr>
        <p:txBody>
          <a:bodyPr/>
          <a:lstStyle/>
          <a:p>
            <a:endParaRPr lang="ru-RU" b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131840" y="2116720"/>
            <a:ext cx="1512168" cy="1569660"/>
          </a:xfrm>
          <a:prstGeom prst="line">
            <a:avLst/>
          </a:prstGeom>
          <a:ln w="762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644008" y="2035318"/>
            <a:ext cx="0" cy="391396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817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980728"/>
            <a:ext cx="676875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Оцените работу</a:t>
            </a:r>
            <a:r>
              <a:rPr lang="ru-RU" sz="3600" b="1" dirty="0" smtClean="0"/>
              <a:t>:</a:t>
            </a:r>
            <a:endParaRPr lang="ru-RU" sz="3600" b="1" dirty="0"/>
          </a:p>
          <a:p>
            <a:r>
              <a:rPr lang="ru-RU" sz="2800" b="1" dirty="0"/>
              <a:t>5 верно выполненных заданий  </a:t>
            </a:r>
            <a:r>
              <a:rPr lang="ru-RU" sz="2800" b="1" dirty="0" smtClean="0"/>
              <a:t>- «</a:t>
            </a:r>
            <a:r>
              <a:rPr lang="ru-RU" sz="2800" b="1" dirty="0"/>
              <a:t>5»</a:t>
            </a:r>
          </a:p>
          <a:p>
            <a:r>
              <a:rPr lang="ru-RU" sz="2800" b="1" dirty="0"/>
              <a:t>4 верно выполненных задания  </a:t>
            </a:r>
            <a:r>
              <a:rPr lang="ru-RU" sz="2800" b="1" dirty="0" smtClean="0"/>
              <a:t>- </a:t>
            </a:r>
            <a:r>
              <a:rPr lang="ru-RU" sz="2800" b="1" dirty="0"/>
              <a:t>«4»</a:t>
            </a:r>
          </a:p>
          <a:p>
            <a:r>
              <a:rPr lang="ru-RU" sz="2800" b="1" dirty="0"/>
              <a:t>3 верно выполненных задания  </a:t>
            </a:r>
            <a:r>
              <a:rPr lang="ru-RU" sz="2800" b="1" dirty="0" smtClean="0"/>
              <a:t>- </a:t>
            </a:r>
            <a:r>
              <a:rPr lang="ru-RU" sz="2800" b="1" dirty="0"/>
              <a:t>«3»</a:t>
            </a:r>
          </a:p>
          <a:p>
            <a:r>
              <a:rPr lang="ru-RU" sz="2800" b="1" dirty="0"/>
              <a:t>менее 3 заданий                    </a:t>
            </a:r>
            <a:r>
              <a:rPr lang="ru-RU" sz="2800" b="1" dirty="0" smtClean="0"/>
              <a:t>        - «</a:t>
            </a:r>
            <a:r>
              <a:rPr lang="ru-RU" sz="2800" b="1" dirty="0"/>
              <a:t>2»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79634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0247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prstClr val="black"/>
                </a:solidFill>
              </a:rPr>
              <a:t>Выполните умножение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 lnSpcReduction="10000"/>
              </a:bodyPr>
              <a:lstStyle/>
              <a:p>
                <a:pPr lvl="0">
                  <a:buClr>
                    <a:srgbClr val="AA2B1E"/>
                  </a:buClr>
                </a:pPr>
                <a:r>
                  <a:rPr lang="ru-RU" sz="2800" b="1" u="sng" dirty="0">
                    <a:solidFill>
                      <a:prstClr val="black"/>
                    </a:solidFill>
                  </a:rPr>
                  <a:t>В-1</a:t>
                </a:r>
                <a:endParaRPr lang="ru-RU" sz="2800" b="1" dirty="0">
                  <a:solidFill>
                    <a:prstClr val="black"/>
                  </a:solidFill>
                </a:endParaRPr>
              </a:p>
              <a:p>
                <a:pPr lvl="0">
                  <a:buClr>
                    <a:srgbClr val="AA2B1E"/>
                  </a:buClr>
                </a:pPr>
                <a14:m>
                  <m:oMath xmlns:m="http://schemas.openxmlformats.org/officeDocument/2006/math">
                    <m:r>
                      <a:rPr lang="ru-RU" sz="2800" b="1" i="1">
                        <a:solidFill>
                          <a:prstClr val="black"/>
                        </a:solidFill>
                        <a:latin typeface="Cambria Math"/>
                      </a:rPr>
                      <m:t>𝟏</m:t>
                    </m:r>
                    <m:r>
                      <a:rPr lang="ru-RU" sz="2800" b="1" i="1">
                        <a:solidFill>
                          <a:prstClr val="black"/>
                        </a:solidFill>
                        <a:latin typeface="Cambria Math"/>
                      </a:rPr>
                      <m:t>) </m:t>
                    </m:r>
                    <m:f>
                      <m:fPr>
                        <m:ctrlPr>
                          <a:rPr lang="ru-RU" sz="2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ru-RU" sz="2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ru-RU" sz="2800" b="1" dirty="0">
                    <a:solidFill>
                      <a:prstClr val="black"/>
                    </a:solidFill>
                  </a:rPr>
                  <a:t> •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ru-RU" sz="2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sz="2800" b="1" dirty="0">
                    <a:solidFill>
                      <a:prstClr val="black"/>
                    </a:solidFill>
                  </a:rPr>
                  <a:t>=</a:t>
                </a:r>
                <a:r>
                  <a:rPr lang="ru-RU" sz="2800" b="1" dirty="0">
                    <a:solidFill>
                      <a:srgbClr val="FF0000"/>
                    </a:solidFill>
                  </a:rPr>
                  <a:t>1</a:t>
                </a:r>
              </a:p>
              <a:p>
                <a:pPr lvl="0">
                  <a:buClr>
                    <a:srgbClr val="AA2B1E"/>
                  </a:buClr>
                </a:pPr>
                <a14:m>
                  <m:oMath xmlns:m="http://schemas.openxmlformats.org/officeDocument/2006/math">
                    <m:r>
                      <a:rPr lang="ru-RU" sz="2800" b="1" i="1">
                        <a:solidFill>
                          <a:prstClr val="black"/>
                        </a:solidFill>
                        <a:latin typeface="Cambria Math"/>
                      </a:rPr>
                      <m:t>𝟐</m:t>
                    </m:r>
                    <m:r>
                      <a:rPr lang="ru-RU" sz="2800" b="1" i="1">
                        <a:solidFill>
                          <a:prstClr val="black"/>
                        </a:solidFill>
                        <a:latin typeface="Cambria Math"/>
                      </a:rPr>
                      <m:t>) </m:t>
                    </m:r>
                    <m:r>
                      <a:rPr lang="ru-RU" sz="2800" b="1" i="1">
                        <a:solidFill>
                          <a:prstClr val="black"/>
                        </a:solidFill>
                        <a:latin typeface="Cambria Math"/>
                      </a:rPr>
                      <m:t>𝟐</m:t>
                    </m:r>
                    <m:r>
                      <a:rPr lang="ru-RU" sz="2800" b="1" i="1">
                        <a:solidFill>
                          <a:prstClr val="black"/>
                        </a:solidFill>
                        <a:latin typeface="Cambria Math"/>
                      </a:rPr>
                      <m:t>•</m:t>
                    </m:r>
                  </m:oMath>
                </a14:m>
                <a:r>
                  <a:rPr lang="ru-RU" sz="28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2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sz="2800" b="1" dirty="0">
                    <a:solidFill>
                      <a:prstClr val="black"/>
                    </a:solidFill>
                  </a:rPr>
                  <a:t>=</a:t>
                </a:r>
                <a:r>
                  <a:rPr lang="ru-RU" sz="2800" b="1" dirty="0">
                    <a:solidFill>
                      <a:srgbClr val="FF0000"/>
                    </a:solidFill>
                  </a:rPr>
                  <a:t>1</a:t>
                </a:r>
              </a:p>
              <a:p>
                <a:pPr lvl="0">
                  <a:buClr>
                    <a:srgbClr val="AA2B1E"/>
                  </a:buClr>
                </a:pPr>
                <a14:m>
                  <m:oMath xmlns:m="http://schemas.openxmlformats.org/officeDocument/2006/math">
                    <m:r>
                      <a:rPr lang="ru-RU" sz="2800" b="1" i="1">
                        <a:solidFill>
                          <a:prstClr val="black"/>
                        </a:solidFill>
                        <a:latin typeface="Cambria Math"/>
                      </a:rPr>
                      <m:t>𝟑</m:t>
                    </m:r>
                    <m:r>
                      <a:rPr lang="ru-RU" sz="2800" b="1" i="1">
                        <a:solidFill>
                          <a:prstClr val="black"/>
                        </a:solidFill>
                        <a:latin typeface="Cambria Math"/>
                      </a:rPr>
                      <m:t>) </m:t>
                    </m:r>
                    <m:r>
                      <a:rPr lang="ru-RU" sz="2800" b="1" i="1">
                        <a:solidFill>
                          <a:prstClr val="black"/>
                        </a:solidFill>
                        <a:latin typeface="Cambria Math"/>
                      </a:rPr>
                      <m:t>𝟑</m:t>
                    </m:r>
                  </m:oMath>
                </a14:m>
                <a:r>
                  <a:rPr lang="ru-RU" sz="28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2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sz="2800" b="1" dirty="0">
                    <a:solidFill>
                      <a:prstClr val="black"/>
                    </a:solidFill>
                  </a:rPr>
                  <a:t> •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ru-RU" sz="2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ru-RU" sz="2800" b="1" dirty="0">
                    <a:solidFill>
                      <a:prstClr val="black"/>
                    </a:solidFill>
                  </a:rPr>
                  <a:t>=</a:t>
                </a:r>
                <a:r>
                  <a:rPr lang="ru-RU" sz="2800" b="1" dirty="0">
                    <a:solidFill>
                      <a:srgbClr val="FF0000"/>
                    </a:solidFill>
                  </a:rPr>
                  <a:t>1</a:t>
                </a:r>
              </a:p>
              <a:p>
                <a:pPr lvl="0">
                  <a:buClr>
                    <a:srgbClr val="AA2B1E"/>
                  </a:buClr>
                </a:pPr>
                <a14:m>
                  <m:oMath xmlns:m="http://schemas.openxmlformats.org/officeDocument/2006/math">
                    <m:r>
                      <a:rPr lang="ru-RU" sz="2800" b="1" i="1">
                        <a:solidFill>
                          <a:prstClr val="black"/>
                        </a:solidFill>
                        <a:latin typeface="Cambria Math"/>
                      </a:rPr>
                      <m:t>𝟒</m:t>
                    </m:r>
                    <m:r>
                      <a:rPr lang="ru-RU" sz="2800" b="1" i="1">
                        <a:solidFill>
                          <a:prstClr val="black"/>
                        </a:solidFill>
                        <a:latin typeface="Cambria Math"/>
                      </a:rPr>
                      <m:t>) </m:t>
                    </m:r>
                    <m:r>
                      <a:rPr lang="ru-RU" sz="2800" b="1" i="1">
                        <a:solidFill>
                          <a:prstClr val="black"/>
                        </a:solidFill>
                        <a:latin typeface="Cambria Math"/>
                      </a:rPr>
                      <m:t>𝟎</m:t>
                    </m:r>
                    <m:r>
                      <a:rPr lang="ru-RU" sz="2800" b="1" i="1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  <m:r>
                      <a:rPr lang="ru-RU" sz="2800" b="1" i="1">
                        <a:solidFill>
                          <a:prstClr val="black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ru-RU" sz="2800" b="1" dirty="0">
                    <a:solidFill>
                      <a:prstClr val="black"/>
                    </a:solidFill>
                  </a:rPr>
                  <a:t> • 5=</a:t>
                </a:r>
                <a:r>
                  <a:rPr lang="ru-RU" sz="2800" b="1" dirty="0">
                    <a:solidFill>
                      <a:srgbClr val="FF0000"/>
                    </a:solidFill>
                  </a:rPr>
                  <a:t>1</a:t>
                </a:r>
              </a:p>
              <a:p>
                <a:pPr lvl="0">
                  <a:buClr>
                    <a:srgbClr val="AA2B1E"/>
                  </a:buClr>
                </a:pPr>
                <a14:m>
                  <m:oMath xmlns:m="http://schemas.openxmlformats.org/officeDocument/2006/math">
                    <m:r>
                      <a:rPr lang="ru-RU" sz="2800" b="1" i="1">
                        <a:solidFill>
                          <a:prstClr val="black"/>
                        </a:solidFill>
                        <a:latin typeface="Cambria Math"/>
                      </a:rPr>
                      <m:t>𝟓</m:t>
                    </m:r>
                    <m:r>
                      <a:rPr lang="ru-RU" sz="2800" b="1" i="1">
                        <a:solidFill>
                          <a:prstClr val="black"/>
                        </a:solidFill>
                        <a:latin typeface="Cambria Math"/>
                      </a:rPr>
                      <m:t>) </m:t>
                    </m:r>
                    <m:r>
                      <a:rPr lang="ru-RU" sz="2800" b="1" i="1">
                        <a:solidFill>
                          <a:prstClr val="black"/>
                        </a:solidFill>
                        <a:latin typeface="Cambria Math"/>
                      </a:rPr>
                      <m:t>𝟎</m:t>
                    </m:r>
                    <m:r>
                      <a:rPr lang="ru-RU" sz="2800" b="1" i="1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  <m:r>
                      <a:rPr lang="ru-RU" sz="2800" b="1" i="1">
                        <a:solidFill>
                          <a:prstClr val="black"/>
                        </a:solidFill>
                        <a:latin typeface="Cambria Math"/>
                      </a:rPr>
                      <m:t>𝟐𝟓</m:t>
                    </m:r>
                  </m:oMath>
                </a14:m>
                <a:r>
                  <a:rPr lang="ru-RU" sz="2800" b="1" dirty="0">
                    <a:solidFill>
                      <a:prstClr val="black"/>
                    </a:solidFill>
                  </a:rPr>
                  <a:t> •4=</a:t>
                </a:r>
                <a:r>
                  <a:rPr lang="ru-RU" sz="2800" b="1" dirty="0">
                    <a:solidFill>
                      <a:srgbClr val="FF0000"/>
                    </a:solidFill>
                  </a:rPr>
                  <a:t>1</a:t>
                </a:r>
              </a:p>
              <a:p>
                <a:pPr lvl="0">
                  <a:buClr>
                    <a:srgbClr val="AA2B1E"/>
                  </a:buClr>
                </a:pPr>
                <a:endParaRPr lang="ru-RU" dirty="0">
                  <a:solidFill>
                    <a:prstClr val="black"/>
                  </a:solidFill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2"/>
                <a:stretch>
                  <a:fillRect l="-2857" t="-2876" b="-3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quarter" idx="14"/>
              </p:nvPr>
            </p:nvSpPr>
            <p:spPr/>
            <p:txBody>
              <a:bodyPr>
                <a:normAutofit lnSpcReduction="10000"/>
              </a:bodyPr>
              <a:lstStyle/>
              <a:p>
                <a:pPr lvl="0">
                  <a:buClr>
                    <a:srgbClr val="AA2B1E"/>
                  </a:buClr>
                </a:pPr>
                <a:r>
                  <a:rPr lang="ru-RU" sz="2800" b="1" u="sng" dirty="0">
                    <a:solidFill>
                      <a:prstClr val="black"/>
                    </a:solidFill>
                  </a:rPr>
                  <a:t>В-2</a:t>
                </a:r>
                <a:endParaRPr lang="ru-RU" sz="2800" b="1" dirty="0">
                  <a:solidFill>
                    <a:prstClr val="black"/>
                  </a:solidFill>
                </a:endParaRPr>
              </a:p>
              <a:p>
                <a:pPr lvl="0">
                  <a:buClr>
                    <a:srgbClr val="AA2B1E"/>
                  </a:buClr>
                </a:pPr>
                <a:r>
                  <a:rPr lang="ru-RU" sz="2800" b="1" dirty="0">
                    <a:solidFill>
                      <a:prstClr val="black"/>
                    </a:solidFill>
                  </a:rPr>
                  <a:t>1)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ru-RU" sz="2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𝟕</m:t>
                        </m:r>
                      </m:den>
                    </m:f>
                  </m:oMath>
                </a14:m>
                <a:r>
                  <a:rPr lang="ru-RU" sz="2800" b="1" dirty="0">
                    <a:solidFill>
                      <a:prstClr val="black"/>
                    </a:solidFill>
                  </a:rPr>
                  <a:t> •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ru-RU" sz="2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sz="2800" b="1" dirty="0">
                    <a:solidFill>
                      <a:prstClr val="black"/>
                    </a:solidFill>
                  </a:rPr>
                  <a:t>=</a:t>
                </a:r>
                <a:r>
                  <a:rPr lang="ru-RU" sz="2800" b="1" dirty="0">
                    <a:solidFill>
                      <a:srgbClr val="FF0000"/>
                    </a:solidFill>
                  </a:rPr>
                  <a:t>1</a:t>
                </a:r>
              </a:p>
              <a:p>
                <a:pPr lvl="0">
                  <a:buClr>
                    <a:srgbClr val="AA2B1E"/>
                  </a:buClr>
                </a:pPr>
                <a:r>
                  <a:rPr lang="ru-RU" sz="2800" b="1" dirty="0">
                    <a:solidFill>
                      <a:prstClr val="black"/>
                    </a:solidFill>
                  </a:rPr>
                  <a:t>2) </a:t>
                </a:r>
                <a14:m>
                  <m:oMath xmlns:m="http://schemas.openxmlformats.org/officeDocument/2006/math">
                    <m:r>
                      <a:rPr lang="ru-RU" sz="2800" b="1" i="1">
                        <a:solidFill>
                          <a:prstClr val="black"/>
                        </a:solidFill>
                        <a:latin typeface="Cambria Math"/>
                      </a:rPr>
                      <m:t>𝟓</m:t>
                    </m:r>
                  </m:oMath>
                </a14:m>
                <a:r>
                  <a:rPr lang="ru-RU" sz="2800" b="1" dirty="0">
                    <a:solidFill>
                      <a:prstClr val="black"/>
                    </a:solidFill>
                  </a:rPr>
                  <a:t> •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2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ru-RU" sz="2800" b="1" dirty="0">
                    <a:solidFill>
                      <a:prstClr val="black"/>
                    </a:solidFill>
                  </a:rPr>
                  <a:t>=</a:t>
                </a:r>
                <a:r>
                  <a:rPr lang="ru-RU" sz="2800" b="1" dirty="0">
                    <a:solidFill>
                      <a:srgbClr val="FF0000"/>
                    </a:solidFill>
                  </a:rPr>
                  <a:t>1</a:t>
                </a:r>
              </a:p>
              <a:p>
                <a:pPr lvl="0">
                  <a:buClr>
                    <a:srgbClr val="AA2B1E"/>
                  </a:buClr>
                </a:pPr>
                <a14:m>
                  <m:oMath xmlns:m="http://schemas.openxmlformats.org/officeDocument/2006/math">
                    <m:r>
                      <a:rPr lang="ru-RU" sz="2800" b="1" i="1">
                        <a:solidFill>
                          <a:prstClr val="black"/>
                        </a:solidFill>
                        <a:latin typeface="Cambria Math"/>
                      </a:rPr>
                      <m:t>𝟑</m:t>
                    </m:r>
                    <m:r>
                      <a:rPr lang="ru-RU" sz="2800" b="1" i="1">
                        <a:solidFill>
                          <a:prstClr val="black"/>
                        </a:solidFill>
                        <a:latin typeface="Cambria Math"/>
                      </a:rPr>
                      <m:t>) </m:t>
                    </m:r>
                    <m:r>
                      <a:rPr lang="ru-RU" sz="2800" b="1" i="1">
                        <a:solidFill>
                          <a:prstClr val="black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ru-RU" sz="28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ru-RU" sz="2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sz="2800" b="1" dirty="0">
                    <a:solidFill>
                      <a:prstClr val="black"/>
                    </a:solidFill>
                  </a:rPr>
                  <a:t>•</a:t>
                </a:r>
                <a14:m>
                  <m:oMath xmlns:m="http://schemas.openxmlformats.org/officeDocument/2006/math">
                    <m:r>
                      <a:rPr lang="ru-RU" sz="2800" b="1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ru-RU" sz="2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ru-RU" sz="2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ru-RU" sz="2800" b="1" dirty="0">
                    <a:solidFill>
                      <a:prstClr val="black"/>
                    </a:solidFill>
                  </a:rPr>
                  <a:t>=</a:t>
                </a:r>
                <a:r>
                  <a:rPr lang="ru-RU" sz="2800" b="1" dirty="0">
                    <a:solidFill>
                      <a:srgbClr val="FF0000"/>
                    </a:solidFill>
                  </a:rPr>
                  <a:t>1</a:t>
                </a:r>
              </a:p>
              <a:p>
                <a:pPr lvl="0">
                  <a:buClr>
                    <a:srgbClr val="AA2B1E"/>
                  </a:buClr>
                </a:pPr>
                <a:r>
                  <a:rPr lang="ru-RU" sz="2800" b="1" dirty="0">
                    <a:solidFill>
                      <a:prstClr val="black"/>
                    </a:solidFill>
                  </a:rPr>
                  <a:t>4) 0,5 • 2=</a:t>
                </a:r>
                <a:r>
                  <a:rPr lang="ru-RU" sz="2800" b="1" dirty="0">
                    <a:solidFill>
                      <a:srgbClr val="FF0000"/>
                    </a:solidFill>
                  </a:rPr>
                  <a:t>1</a:t>
                </a:r>
              </a:p>
              <a:p>
                <a:pPr lvl="0">
                  <a:buClr>
                    <a:srgbClr val="AA2B1E"/>
                  </a:buClr>
                </a:pPr>
                <a:r>
                  <a:rPr lang="ru-RU" sz="2800" b="1" dirty="0">
                    <a:solidFill>
                      <a:prstClr val="black"/>
                    </a:solidFill>
                  </a:rPr>
                  <a:t>5) 1,25 • 0,8=</a:t>
                </a:r>
                <a:r>
                  <a:rPr lang="ru-RU" sz="2800" b="1" dirty="0">
                    <a:solidFill>
                      <a:srgbClr val="FF0000"/>
                    </a:solidFill>
                  </a:rPr>
                  <a:t>1</a:t>
                </a:r>
              </a:p>
              <a:p>
                <a:pPr lvl="0">
                  <a:buClr>
                    <a:srgbClr val="AA2B1E"/>
                  </a:buClr>
                </a:pPr>
                <a:endParaRPr lang="ru-RU" dirty="0">
                  <a:solidFill>
                    <a:prstClr val="black"/>
                  </a:solidFill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 rotWithShape="1">
                <a:blip r:embed="rId3"/>
                <a:stretch>
                  <a:fillRect l="-2857" t="-2876" b="-3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897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712</TotalTime>
  <Words>702</Words>
  <Application>Microsoft Office PowerPoint</Application>
  <PresentationFormat>Экран (4:3)</PresentationFormat>
  <Paragraphs>110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Кнопка</vt:lpstr>
      <vt:lpstr>Тема: Взаимно обратные числа</vt:lpstr>
      <vt:lpstr>Презентация PowerPoint</vt:lpstr>
      <vt:lpstr>Презентация PowerPoint</vt:lpstr>
      <vt:lpstr>Заполните таблицу:</vt:lpstr>
      <vt:lpstr>Презентация PowerPoint</vt:lpstr>
      <vt:lpstr>Выполните умножение</vt:lpstr>
      <vt:lpstr>Презентация PowerPoint</vt:lpstr>
      <vt:lpstr>Презентация PowerPoint</vt:lpstr>
      <vt:lpstr>Выполните умножение</vt:lpstr>
      <vt:lpstr>Презентация PowerPoint</vt:lpstr>
      <vt:lpstr>Презентация PowerPoint</vt:lpstr>
      <vt:lpstr>Презентация PowerPoint</vt:lpstr>
      <vt:lpstr>План: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План:</vt:lpstr>
      <vt:lpstr>Презентация PowerPoint</vt:lpstr>
      <vt:lpstr>Спасибо за урок!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www.PHILka.RU</dc:creator>
  <cp:lastModifiedBy>www.PHILka.RU</cp:lastModifiedBy>
  <cp:revision>30</cp:revision>
  <dcterms:created xsi:type="dcterms:W3CDTF">2014-11-16T18:50:38Z</dcterms:created>
  <dcterms:modified xsi:type="dcterms:W3CDTF">2015-01-26T19:06:53Z</dcterms:modified>
</cp:coreProperties>
</file>