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5"/>
  </p:notesMasterIdLst>
  <p:sldIdLst>
    <p:sldId id="260" r:id="rId2"/>
    <p:sldId id="261" r:id="rId3"/>
    <p:sldId id="271" r:id="rId4"/>
    <p:sldId id="272" r:id="rId5"/>
    <p:sldId id="273" r:id="rId6"/>
    <p:sldId id="274" r:id="rId7"/>
    <p:sldId id="277" r:id="rId8"/>
    <p:sldId id="278" r:id="rId9"/>
    <p:sldId id="262" r:id="rId10"/>
    <p:sldId id="263" r:id="rId11"/>
    <p:sldId id="264" r:id="rId12"/>
    <p:sldId id="265" r:id="rId13"/>
    <p:sldId id="266" r:id="rId14"/>
    <p:sldId id="268" r:id="rId15"/>
    <p:sldId id="276" r:id="rId16"/>
    <p:sldId id="279" r:id="rId17"/>
    <p:sldId id="280" r:id="rId18"/>
    <p:sldId id="281" r:id="rId19"/>
    <p:sldId id="282" r:id="rId20"/>
    <p:sldId id="283" r:id="rId21"/>
    <p:sldId id="269" r:id="rId22"/>
    <p:sldId id="270" r:id="rId23"/>
    <p:sldId id="28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CC0E7-476A-4C7F-930B-E58512A1B245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072BB-4F29-431B-913E-24B15676D6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34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072BB-4F29-431B-913E-24B15676D63A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ADDDAA4-6651-4B83-975F-61C0514F21B3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5F4DA1-277B-45E6-A3ED-2CD379CC2EF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643998" cy="2160240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Закон Ома </a:t>
            </a:r>
            <a:br>
              <a:rPr lang="ru-RU" sz="6600" dirty="0" smtClean="0"/>
            </a:br>
            <a:r>
              <a:rPr lang="ru-RU" sz="6600" dirty="0" smtClean="0"/>
              <a:t>для участка цепи</a:t>
            </a:r>
            <a:endParaRPr lang="ru-RU" sz="6600" dirty="0"/>
          </a:p>
        </p:txBody>
      </p:sp>
      <p:sp>
        <p:nvSpPr>
          <p:cNvPr id="6" name="Подзаголовок 4"/>
          <p:cNvSpPr txBox="1">
            <a:spLocks/>
          </p:cNvSpPr>
          <p:nvPr/>
        </p:nvSpPr>
        <p:spPr>
          <a:xfrm>
            <a:off x="4211960" y="4869160"/>
            <a:ext cx="4536504" cy="1008112"/>
          </a:xfrm>
          <a:prstGeom prst="rect">
            <a:avLst/>
          </a:prstGeom>
        </p:spPr>
        <p:txBody>
          <a:bodyPr vert="horz" lIns="0" rIns="18288">
            <a:normAutofit fontScale="77500" lnSpcReduction="20000"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Учитель физики </a:t>
            </a: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МБОУ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</a:t>
            </a:r>
            <a:r>
              <a:rPr kumimoji="0" lang="ru-RU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Макеевская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основная школа»</a:t>
            </a: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Бунина Т.Б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418484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Вопрос второй: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 Как зависит сила тока в цепи от сопротивления при постоянном напряжении?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2"/>
          </p:nvPr>
        </p:nvGraphicFramePr>
        <p:xfrm>
          <a:off x="285720" y="2000240"/>
          <a:ext cx="4068822" cy="29432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56274"/>
                <a:gridCol w="1356274"/>
                <a:gridCol w="1356274"/>
              </a:tblGrid>
              <a:tr h="73581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U,</a:t>
                      </a:r>
                      <a:r>
                        <a:rPr lang="en-US" baseline="0" dirty="0" smtClean="0"/>
                        <a:t> B</a:t>
                      </a:r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A</a:t>
                      </a:r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R, O</a:t>
                      </a:r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 marL="107738" marR="107738"/>
                </a:tc>
              </a:tr>
              <a:tr h="73581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const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</a:tr>
              <a:tr h="73581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const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07738" marR="107738"/>
                </a:tc>
              </a:tr>
              <a:tr h="73581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const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</a:tr>
            </a:tbl>
          </a:graphicData>
        </a:graphic>
      </p:graphicFrame>
      <p:pic>
        <p:nvPicPr>
          <p:cNvPr id="8" name="Содержимое 7" descr="111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rcRect r="54045" b="52481"/>
          <a:stretch>
            <a:fillRect/>
          </a:stretch>
        </p:blipFill>
        <p:spPr>
          <a:xfrm>
            <a:off x="4643438" y="2071678"/>
            <a:ext cx="4143404" cy="3065295"/>
          </a:xfr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14282" y="5214950"/>
            <a:ext cx="8643998" cy="1428760"/>
          </a:xfrm>
          <a:prstGeom prst="rect">
            <a:avLst/>
          </a:prstGeom>
        </p:spPr>
        <p:txBody>
          <a:bodyPr vert="horz" lIns="0" tIns="45720" rIns="0" bIns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Собрать схему, представленную на рисунке.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Изменяя сопротивление участка цепи </a:t>
            </a:r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</a:t>
            </a: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найти соответствующую силу тока и заполнить таблицу.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 Построить график зависимости силы тока от сопротивления.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642918"/>
            <a:ext cx="7872410" cy="918418"/>
          </a:xfrm>
        </p:spPr>
        <p:txBody>
          <a:bodyPr/>
          <a:lstStyle/>
          <a:p>
            <a:r>
              <a:rPr lang="ru-RU" b="1" dirty="0" smtClean="0"/>
              <a:t>Выводы: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0034" y="1571612"/>
            <a:ext cx="8329642" cy="4845852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Первая группа </a:t>
            </a:r>
            <a:r>
              <a:rPr lang="ru-RU" sz="2800" dirty="0" smtClean="0"/>
              <a:t>– </a:t>
            </a:r>
          </a:p>
          <a:p>
            <a:pPr algn="ctr">
              <a:buNone/>
            </a:pP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</a:rPr>
              <a:t>R</a:t>
            </a:r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</a:rPr>
              <a:t> = </a:t>
            </a: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</a:rPr>
              <a:t>const</a:t>
            </a:r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</a:rPr>
              <a:t>I</a:t>
            </a:r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</a:rPr>
              <a:t>~ </a:t>
            </a: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</a:rPr>
              <a:t>U</a:t>
            </a:r>
            <a:endParaRPr lang="ru-RU" sz="66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Вторая группа – </a:t>
            </a:r>
          </a:p>
          <a:p>
            <a:pPr algn="ctr">
              <a:buNone/>
            </a:pP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</a:rPr>
              <a:t>U</a:t>
            </a:r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</a:rPr>
              <a:t> = </a:t>
            </a: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</a:rPr>
              <a:t>const</a:t>
            </a:r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</a:rPr>
              <a:t>I</a:t>
            </a:r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</a:rPr>
              <a:t> ~ 1/</a:t>
            </a: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</a:rPr>
              <a:t>R</a:t>
            </a:r>
            <a:r>
              <a:rPr lang="ru-RU" sz="66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ctr">
              <a:buNone/>
            </a:pP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2844" y="928670"/>
            <a:ext cx="7686700" cy="7960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Тогда сможем записать</a:t>
            </a:r>
            <a:endParaRPr lang="ru-RU" dirty="0"/>
          </a:p>
        </p:txBody>
      </p:sp>
      <p:graphicFrame>
        <p:nvGraphicFramePr>
          <p:cNvPr id="11" name="Содержимое 10"/>
          <p:cNvGraphicFramePr>
            <a:graphicFrameLocks noGrp="1" noChangeAspect="1"/>
          </p:cNvGraphicFramePr>
          <p:nvPr>
            <p:ph idx="1"/>
          </p:nvPr>
        </p:nvGraphicFramePr>
        <p:xfrm>
          <a:off x="6429375" y="2398713"/>
          <a:ext cx="2343150" cy="220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Формула" r:id="rId3" imgW="419040" imgH="393480" progId="Equation.3">
                  <p:embed/>
                </p:oleObj>
              </mc:Choice>
              <mc:Fallback>
                <p:oleObj name="Формула" r:id="rId3" imgW="419040" imgH="393480" progId="Equation.3">
                  <p:embed/>
                  <p:pic>
                    <p:nvPicPr>
                      <p:cNvPr id="0" name="Содержимое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2398713"/>
                        <a:ext cx="2343150" cy="2201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85720" y="2357430"/>
          <a:ext cx="6215063" cy="314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Формула" r:id="rId5" imgW="1231560" imgH="609480" progId="Equation.3">
                  <p:embed/>
                </p:oleObj>
              </mc:Choice>
              <mc:Fallback>
                <p:oleObj name="Формула" r:id="rId5" imgW="1231560" imgH="60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2357430"/>
                        <a:ext cx="6215063" cy="314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58228" cy="121444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Это выражение называется законом Ома для участка цепи</a:t>
            </a:r>
            <a:endParaRPr lang="ru-RU" sz="4000" dirty="0"/>
          </a:p>
        </p:txBody>
      </p:sp>
      <p:graphicFrame>
        <p:nvGraphicFramePr>
          <p:cNvPr id="2052" name="Содержимое 10"/>
          <p:cNvGraphicFramePr>
            <a:graphicFrameLocks noGrp="1" noChangeAspect="1"/>
          </p:cNvGraphicFramePr>
          <p:nvPr>
            <p:ph idx="1"/>
          </p:nvPr>
        </p:nvGraphicFramePr>
        <p:xfrm>
          <a:off x="3071813" y="1928813"/>
          <a:ext cx="2566987" cy="241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Формула" r:id="rId3" imgW="419040" imgH="393480" progId="Equation.3">
                  <p:embed/>
                </p:oleObj>
              </mc:Choice>
              <mc:Fallback>
                <p:oleObj name="Формула" r:id="rId3" imgW="419040" imgH="393480" progId="Equation.3">
                  <p:embed/>
                  <p:pic>
                    <p:nvPicPr>
                      <p:cNvPr id="0" name="Содержимое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928813"/>
                        <a:ext cx="2566987" cy="2411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214282" y="4214818"/>
            <a:ext cx="8658228" cy="2286016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just">
              <a:spcBef>
                <a:spcPct val="0"/>
              </a:spcBef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Сила тока на участке цепи прямо пропорциональна напряжению на концах этого участка и обратно пропорциональна его сопротивлению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Удобно запомнить!</a:t>
            </a:r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1285852" y="1928802"/>
            <a:ext cx="6786610" cy="4429156"/>
            <a:chOff x="1357290" y="1928802"/>
            <a:chExt cx="6643734" cy="4357718"/>
          </a:xfrm>
        </p:grpSpPr>
        <p:sp>
          <p:nvSpPr>
            <p:cNvPr id="4" name="Равнобедренный треугольник 3"/>
            <p:cNvSpPr/>
            <p:nvPr/>
          </p:nvSpPr>
          <p:spPr>
            <a:xfrm>
              <a:off x="1357290" y="1928802"/>
              <a:ext cx="6643734" cy="4357718"/>
            </a:xfrm>
            <a:prstGeom prst="triangl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cxnSp>
          <p:nvCxnSpPr>
            <p:cNvPr id="6" name="Прямая соединительная линия 5"/>
            <p:cNvCxnSpPr>
              <a:stCxn id="4" idx="1"/>
              <a:endCxn id="4" idx="5"/>
            </p:cNvCxnSpPr>
            <p:nvPr/>
          </p:nvCxnSpPr>
          <p:spPr>
            <a:xfrm rot="10800000" flipH="1">
              <a:off x="3018223" y="4107661"/>
              <a:ext cx="3321867" cy="1588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3589728" y="5197091"/>
            <a:ext cx="2143140" cy="35719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286248" y="2571744"/>
            <a:ext cx="10001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accent1">
                    <a:lumMod val="50000"/>
                  </a:schemeClr>
                </a:solidFill>
              </a:rPr>
              <a:t>U</a:t>
            </a:r>
            <a:endParaRPr lang="ru-RU" sz="6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14678" y="4643446"/>
            <a:ext cx="5000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endParaRPr lang="ru-RU" sz="7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14942" y="4714884"/>
            <a:ext cx="1000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accent1">
                    <a:lumMod val="50000"/>
                  </a:schemeClr>
                </a:solidFill>
              </a:rPr>
              <a:t>R</a:t>
            </a:r>
            <a:endParaRPr lang="ru-RU" sz="7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11561" y="908720"/>
            <a:ext cx="4032447" cy="5616624"/>
          </a:xfrm>
        </p:spPr>
        <p:txBody>
          <a:bodyPr/>
          <a:lstStyle/>
          <a:p>
            <a:r>
              <a:rPr lang="ru-RU" sz="3200" kern="0" dirty="0">
                <a:solidFill>
                  <a:srgbClr val="000000"/>
                </a:solidFill>
                <a:latin typeface="Arial"/>
              </a:rPr>
              <a:t>Георг Симон Ом – немецкий физик. Открыл и теоретически подтвердил на опыте закон, выражающий связь между силой тока в цепи, напряжением и сопротивлением.</a:t>
            </a:r>
            <a:endParaRPr lang="ru-RU" dirty="0"/>
          </a:p>
        </p:txBody>
      </p:sp>
      <p:pic>
        <p:nvPicPr>
          <p:cNvPr id="5" name="Picture 3" descr="Om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72975"/>
            <a:ext cx="4168899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00553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244334"/>
            <a:ext cx="662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</a:rPr>
              <a:t>Физминутка</a:t>
            </a:r>
            <a:endParaRPr lang="ru-RU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32151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</a:rPr>
              <a:t>К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</a:rPr>
              <a:t>лассификация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</a:rPr>
              <a:t>задач по теме «Закон Ома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</a:rPr>
              <a:t>»</a:t>
            </a:r>
            <a:endParaRPr lang="ru-RU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1700808"/>
            <a:ext cx="8928991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487486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08912" cy="1224136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I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.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Логические задачи на понимание взаимосвязи между током, напряжением и сопротивлением цепи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Times New Roman"/>
              </a:rPr>
              <a:t/>
            </a:r>
            <a:br>
              <a:rPr lang="ru-RU" sz="24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Times New Roman"/>
              </a:rPr>
            </a:b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endParaRPr lang="ru-RU" sz="2800" dirty="0" smtClean="0">
              <a:solidFill>
                <a:schemeClr val="accent6">
                  <a:lumMod val="75000"/>
                </a:schemeClr>
              </a:solidFill>
              <a:latin typeface="Times New Roman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1.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Напряжение в цепи увеличили в 4 раза. Как изменится сила тока в такой цепи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?</a:t>
            </a:r>
          </a:p>
          <a:p>
            <a:pPr>
              <a:spcAft>
                <a:spcPts val="0"/>
              </a:spcAft>
            </a:pP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2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. Сопротивление цепи увеличили в 2 раза. Как изменится сила тока, если напряжение в цепи останется неизменным?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291269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305800" cy="864096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II.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Расчетные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задачи на применение закона Ома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Times New Roman"/>
              </a:rPr>
              <a:t/>
            </a:r>
            <a:br>
              <a:rPr lang="ru-RU" sz="28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Times New Roman"/>
              </a:rPr>
            </a:b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582341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0"/>
              </a:spcAft>
              <a:buAutoNum type="arabicPeriod"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Напряжение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на зажимах электрического утюга 220 В, сопротивление нагревательного элемента (спирали внутри корпуса) равно 50 Ом. Чему равна сила тока в нагревательном элементе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?</a:t>
            </a:r>
          </a:p>
          <a:p>
            <a:pPr marL="457200" indent="-457200">
              <a:spcAft>
                <a:spcPts val="0"/>
              </a:spcAft>
              <a:buAutoNum type="arabicPeriod"/>
            </a:pPr>
            <a:endParaRPr lang="ru-RU" sz="2400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2. Сила тока в спирали электрической лампы 0,7 А,  </a:t>
            </a:r>
            <a:endParaRPr lang="ru-RU" sz="2400" dirty="0" smtClean="0">
              <a:solidFill>
                <a:schemeClr val="accent6">
                  <a:lumMod val="75000"/>
                </a:schemeClr>
              </a:solidFill>
              <a:latin typeface="Times New Roman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  сопротивление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лампы 310 Ом. Определить напряжение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,   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  под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которым находится лампа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>
              <a:spcAft>
                <a:spcPts val="0"/>
              </a:spcAft>
            </a:pPr>
            <a:endParaRPr lang="ru-RU" sz="2400" dirty="0">
              <a:solidFill>
                <a:schemeClr val="accent6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3. Сила тока в спирали электрической плитки равна  5 А. </a:t>
            </a:r>
            <a:endParaRPr lang="ru-RU" sz="2400" dirty="0" smtClean="0">
              <a:solidFill>
                <a:schemeClr val="accent6">
                  <a:lumMod val="75000"/>
                </a:schemeClr>
              </a:solidFill>
              <a:latin typeface="Times New Roman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  Напряжение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, под которым находится плитка, равно 200 В.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   Определить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  <a:cs typeface="Times New Roman"/>
              </a:rPr>
              <a:t>сопротивление спирали.</a:t>
            </a:r>
            <a:endParaRPr lang="ru-RU" sz="2400" dirty="0">
              <a:solidFill>
                <a:schemeClr val="accent6">
                  <a:lumMod val="75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6724389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35732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Основные величины, характеризующие электрическую цепь.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785922"/>
          <a:ext cx="8858312" cy="457203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28892"/>
                <a:gridCol w="2214578"/>
                <a:gridCol w="1928826"/>
                <a:gridCol w="2286016"/>
              </a:tblGrid>
              <a:tr h="75884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Название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Что характеризует?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Обозначение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Единицы измерения</a:t>
                      </a:r>
                      <a:endParaRPr lang="ru-RU" sz="2000" dirty="0"/>
                    </a:p>
                  </a:txBody>
                  <a:tcPr/>
                </a:tc>
              </a:tr>
              <a:tr h="127106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Напряжение</a:t>
                      </a:r>
                      <a:endParaRPr lang="ru-RU" sz="2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ru-RU" sz="20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27106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Сила тока</a:t>
                      </a:r>
                      <a:endParaRPr lang="ru-RU" sz="2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ru-RU" sz="20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27106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Сопротивление</a:t>
                      </a:r>
                      <a:endParaRPr lang="ru-RU" sz="2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ru-RU" sz="20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2643174" y="2643182"/>
            <a:ext cx="2071702" cy="1071570"/>
          </a:xfrm>
          <a:prstGeom prst="rect">
            <a:avLst/>
          </a:prstGeom>
        </p:spPr>
        <p:txBody>
          <a:bodyPr vert="horz" lIns="0" rIns="0" bIns="0" anchor="b">
            <a:normAutofit fontScale="62500" lnSpcReduction="20000"/>
          </a:bodyPr>
          <a:lstStyle/>
          <a:p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Характеризует электрическое поле.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929190" y="2714620"/>
            <a:ext cx="1643074" cy="642942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</a:rPr>
              <a:t>U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000892" y="2643182"/>
            <a:ext cx="1643074" cy="1000132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вольт</a:t>
            </a:r>
          </a:p>
          <a:p>
            <a:pPr algn="ctr"/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[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]</a:t>
            </a:r>
            <a:endParaRPr lang="ru-RU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643174" y="5143512"/>
            <a:ext cx="2071702" cy="928694"/>
          </a:xfrm>
          <a:prstGeom prst="rect">
            <a:avLst/>
          </a:prstGeom>
        </p:spPr>
        <p:txBody>
          <a:bodyPr vert="horz" lIns="0" rIns="0" bIns="0" anchor="b">
            <a:normAutofit fontScale="62500" lnSpcReduction="20000"/>
          </a:bodyPr>
          <a:lstStyle/>
          <a:p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Характеризует сам проводник.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643174" y="3857628"/>
            <a:ext cx="2071702" cy="1143008"/>
          </a:xfrm>
          <a:prstGeom prst="rect">
            <a:avLst/>
          </a:prstGeom>
        </p:spPr>
        <p:txBody>
          <a:bodyPr vert="horz" lIns="0" rIns="0" bIns="0" anchor="b">
            <a:normAutofit fontScale="55000" lnSpcReduction="20000"/>
          </a:bodyPr>
          <a:lstStyle/>
          <a:p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Характеризует электрический ток в проводнике.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000628" y="5357826"/>
            <a:ext cx="1643074" cy="642942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</a:rPr>
              <a:t>R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5000628" y="4143380"/>
            <a:ext cx="1643074" cy="642942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</a:rPr>
              <a:t>I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7143768" y="3929066"/>
            <a:ext cx="1643074" cy="1000132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ампер</a:t>
            </a:r>
          </a:p>
          <a:p>
            <a:pPr algn="ctr"/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</a:rPr>
              <a:t>[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</a:rPr>
              <a:t>]</a:t>
            </a:r>
            <a:endParaRPr lang="ru-RU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7072330" y="5214950"/>
            <a:ext cx="1643074" cy="1000132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algn="ctr"/>
            <a:r>
              <a:rPr lang="ru-RU" sz="4400" dirty="0" err="1" smtClean="0">
                <a:solidFill>
                  <a:schemeClr val="accent2">
                    <a:lumMod val="50000"/>
                  </a:schemeClr>
                </a:solidFill>
              </a:rPr>
              <a:t>ом</a:t>
            </a:r>
            <a:endParaRPr lang="ru-RU" sz="4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[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Ом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]</a:t>
            </a:r>
            <a:endParaRPr lang="ru-RU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305800" cy="57606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/>
                <a:ea typeface="Calibri"/>
              </a:rPr>
              <a:t>III. </a:t>
            </a:r>
            <a:r>
              <a:rPr lang="ru-RU" sz="2800" b="1" dirty="0" smtClean="0">
                <a:latin typeface="Times New Roman"/>
                <a:ea typeface="Calibri"/>
              </a:rPr>
              <a:t> Решим графическую задачу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77281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Пользуясь графиком зависимости силы тока от напряжения между его концами, определить сопротивление этого проводника.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973145"/>
            <a:ext cx="4752528" cy="31921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662163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Решим задачу</a:t>
            </a:r>
            <a:endParaRPr lang="ru-RU" dirty="0"/>
          </a:p>
        </p:txBody>
      </p:sp>
      <p:pic>
        <p:nvPicPr>
          <p:cNvPr id="4" name="Содержимое 3" descr="img7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285860"/>
            <a:ext cx="7286676" cy="4286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4282" y="5572140"/>
            <a:ext cx="8715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На рисунке изображены графики зависимости силы тока от напряжения для двух проводников А и В. Какой из этих проводников обладает большим сопротивлением?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Домашнее задание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5400" dirty="0" smtClean="0"/>
          </a:p>
          <a:p>
            <a:pPr algn="ctr">
              <a:buNone/>
            </a:pPr>
            <a:r>
              <a:rPr lang="ru-RU" sz="5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</a:rPr>
              <a:t>§ </a:t>
            </a:r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</a:rPr>
              <a:t>44,  упр.29 </a:t>
            </a:r>
            <a:r>
              <a:rPr lang="ru-RU" sz="5400" dirty="0">
                <a:solidFill>
                  <a:schemeClr val="accent6">
                    <a:lumMod val="75000"/>
                  </a:schemeClr>
                </a:solidFill>
                <a:latin typeface="Times New Roman"/>
                <a:ea typeface="Calibri"/>
              </a:rPr>
              <a:t>(2,3,4).</a:t>
            </a:r>
            <a:endParaRPr lang="ru-RU" sz="5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buNone/>
            </a:pPr>
            <a:endParaRPr lang="ru-RU" sz="5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2571701"/>
            <a:ext cx="67687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800" dirty="0">
                <a:solidFill>
                  <a:srgbClr val="A5644E">
                    <a:lumMod val="75000"/>
                  </a:srgbClr>
                </a:solidFill>
                <a:latin typeface="Times New Roman"/>
              </a:rPr>
              <a:t>СПАСИБО  ЗА  УРОК!</a:t>
            </a:r>
            <a:endParaRPr lang="ru-RU" sz="4800" dirty="0">
              <a:solidFill>
                <a:srgbClr val="A5644E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91017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45720" lvl="0">
              <a:spcBef>
                <a:spcPct val="20000"/>
              </a:spcBef>
            </a:pPr>
            <a:r>
              <a:rPr lang="ru-RU" sz="2600" b="0" dirty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  <a:t> </a:t>
            </a:r>
            <a:r>
              <a:rPr lang="ru-RU" sz="2600" b="0" dirty="0" smtClean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  <a:t/>
            </a:r>
            <a:br>
              <a:rPr lang="ru-RU" sz="2600" b="0" dirty="0" smtClean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</a:br>
            <a:r>
              <a:rPr lang="ru-RU" sz="2600" b="0" dirty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  <a:t/>
            </a:r>
            <a:br>
              <a:rPr lang="ru-RU" sz="2600" b="0" dirty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</a:br>
            <a:r>
              <a:rPr lang="ru-RU" sz="2600" b="0" dirty="0" smtClean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  <a:t/>
            </a:r>
            <a:br>
              <a:rPr lang="ru-RU" sz="2600" b="0" dirty="0" smtClean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</a:br>
            <a:r>
              <a:rPr lang="ru-RU" sz="2600" b="0" dirty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  <a:t/>
            </a:r>
            <a:br>
              <a:rPr lang="ru-RU" sz="2600" b="0" dirty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</a:br>
            <a:r>
              <a:rPr lang="ru-RU" sz="2600" b="0" dirty="0" smtClean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  <a:t/>
            </a:r>
            <a:br>
              <a:rPr lang="ru-RU" sz="2600" b="0" dirty="0" smtClean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</a:br>
            <a:r>
              <a:rPr lang="ru-RU" sz="2600" b="0" dirty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  <a:t/>
            </a:r>
            <a:br>
              <a:rPr lang="ru-RU" sz="2600" b="0" dirty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</a:br>
            <a:r>
              <a:rPr lang="ru-RU" sz="2600" u="sng" dirty="0" smtClean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  <a:t/>
            </a:r>
            <a:br>
              <a:rPr lang="ru-RU" sz="2600" u="sng" dirty="0" smtClean="0">
                <a:ln>
                  <a:noFill/>
                </a:ln>
                <a:solidFill>
                  <a:srgbClr val="A5644E">
                    <a:lumMod val="50000"/>
                  </a:srgbClr>
                </a:solidFill>
                <a:effectLst/>
                <a:latin typeface="Constantia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340768"/>
            <a:ext cx="7772400" cy="295232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ru-RU" sz="2600" dirty="0">
                <a:solidFill>
                  <a:srgbClr val="A5644E">
                    <a:lumMod val="50000"/>
                  </a:srgbClr>
                </a:solidFill>
              </a:rPr>
              <a:t> </a:t>
            </a:r>
            <a:r>
              <a:rPr lang="ru-RU" sz="2800" b="1" u="sng" dirty="0">
                <a:solidFill>
                  <a:srgbClr val="A5644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800" b="1" u="sng" dirty="0" smtClean="0">
                <a:solidFill>
                  <a:srgbClr val="A5644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урока: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srgbClr val="A5644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установить </a:t>
            </a:r>
            <a:r>
              <a:rPr lang="ru-RU" sz="2800" dirty="0">
                <a:solidFill>
                  <a:srgbClr val="A5644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зависимость между силой тока, напряжением на участке цепи и сопротивлением этого участка.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680806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226494"/>
              </p:ext>
            </p:extLst>
          </p:nvPr>
        </p:nvGraphicFramePr>
        <p:xfrm>
          <a:off x="107511" y="1124744"/>
          <a:ext cx="4898298" cy="4015322"/>
        </p:xfrm>
        <a:graphic>
          <a:graphicData uri="http://schemas.openxmlformats.org/drawingml/2006/table">
            <a:tbl>
              <a:tblPr/>
              <a:tblGrid>
                <a:gridCol w="299194"/>
                <a:gridCol w="299194"/>
                <a:gridCol w="299194"/>
                <a:gridCol w="299194"/>
                <a:gridCol w="299194"/>
                <a:gridCol w="299194"/>
                <a:gridCol w="299194"/>
                <a:gridCol w="299194"/>
                <a:gridCol w="298146"/>
                <a:gridCol w="298146"/>
                <a:gridCol w="299194"/>
                <a:gridCol w="298146"/>
                <a:gridCol w="298146"/>
                <a:gridCol w="298146"/>
                <a:gridCol w="298146"/>
                <a:gridCol w="298146"/>
                <a:gridCol w="118530"/>
              </a:tblGrid>
              <a:tr h="42297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 dirty="0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297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 dirty="0"/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297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297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878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297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3704">
                <a:tc gridSpan="6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3704">
                <a:tc gridSpan="2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/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3704">
                <a:tc gridSpan="7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932040" y="1088872"/>
            <a:ext cx="4104456" cy="4998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Вопросы к кроссворду: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Бывает положительным, бывает отрицательным.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Как включают вольтметр в цепь? </a:t>
            </a:r>
            <a:endParaRPr lang="ru-RU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</a:tabLs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Единица измерения электрического заряда (в Международной системе единиц (СИ).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Упорядоченное движение заряженных частиц. </a:t>
            </a:r>
            <a:endParaRPr lang="ru-RU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Физическая величина, характеризующая электрическое поле, которое создаёт ток. </a:t>
            </a:r>
            <a:endParaRPr lang="ru-RU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Единица напряжения. </a:t>
            </a:r>
            <a:endParaRPr lang="ru-RU" dirty="0">
              <a:latin typeface="Times New Roman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Прибор для измерения напряжения. </a:t>
            </a:r>
            <a:endParaRPr lang="ru-RU" dirty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8. Прибор для измерения силы тока. 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939128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279046"/>
              </p:ext>
            </p:extLst>
          </p:nvPr>
        </p:nvGraphicFramePr>
        <p:xfrm>
          <a:off x="457200" y="404665"/>
          <a:ext cx="7772400" cy="5832648"/>
        </p:xfrm>
        <a:graphic>
          <a:graphicData uri="http://schemas.openxmlformats.org/drawingml/2006/table">
            <a:tbl>
              <a:tblPr/>
              <a:tblGrid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10742"/>
                <a:gridCol w="409302"/>
                <a:gridCol w="409302"/>
                <a:gridCol w="410742"/>
                <a:gridCol w="409302"/>
                <a:gridCol w="409302"/>
                <a:gridCol w="409302"/>
                <a:gridCol w="409302"/>
                <a:gridCol w="409302"/>
                <a:gridCol w="1210608"/>
              </a:tblGrid>
              <a:tr h="541618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79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79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ь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79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79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398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9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6565" marR="46565" marT="8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5778">
                <a:tc gridSpan="6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5778">
                <a:tc gridSpan="2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5778">
                <a:tc gridSpan="7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329" marR="61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Georgia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87257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305800" cy="2808312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>
                <a:solidFill>
                  <a:srgbClr val="B58B80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Закон Ома </a:t>
            </a:r>
            <a:br>
              <a:rPr lang="ru-RU" sz="6600" b="1" dirty="0">
                <a:solidFill>
                  <a:srgbClr val="B58B80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6600" b="1" dirty="0">
                <a:solidFill>
                  <a:srgbClr val="B58B80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для участка цепи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652004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412776"/>
            <a:ext cx="83529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Вопрос первой группе</a:t>
            </a:r>
          </a:p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  Как 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зависит сила тока от напряжения на участке цепи при постоянном сопротивлении этого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участка?</a:t>
            </a: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Вопрос второй  группе</a:t>
            </a:r>
          </a:p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 Как 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сила тока зависит от сопротивления проводника, при постоянном напряжении на его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Calibri"/>
              </a:rPr>
              <a:t>концах? 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14456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bg2">
                    <a:lumMod val="25000"/>
                  </a:schemeClr>
                </a:solidFill>
                <a:latin typeface="Times New Roman"/>
                <a:ea typeface="Times New Roman"/>
              </a:rPr>
              <a:t>Техника безопасности при работе с электроприборами:</a:t>
            </a:r>
            <a:endParaRPr lang="ru-RU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  <a:cs typeface="Times New Roman"/>
              </a:rPr>
              <a:t>На рабочем месте провода располагайте аккуратно, плотно соединяйте клеммы с приборами. 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  <a:cs typeface="Times New Roman"/>
              </a:rPr>
              <a:t>После сборки всей электрической цепи, не включайте до тех пор, пока всё не проверит учитель. 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  <a:cs typeface="Times New Roman"/>
              </a:rPr>
              <a:t>Все изменения в электрической цепи можно проводить только при выключенном источнике электропитания. 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/>
                <a:ea typeface="Calibri"/>
                <a:cs typeface="Times New Roman"/>
              </a:rPr>
              <a:t>По окончании работ отключите источник электропитания и разберите электрическую цепь.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2978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Вопрос  первый: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b="1" dirty="0" smtClean="0"/>
              <a:t> Как зависит сила тока в цепи от напряжения при постоянном сопротивлении?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2"/>
          </p:nvPr>
        </p:nvGraphicFramePr>
        <p:xfrm>
          <a:off x="285720" y="2000240"/>
          <a:ext cx="4068822" cy="29432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56274"/>
                <a:gridCol w="1356274"/>
                <a:gridCol w="1356274"/>
              </a:tblGrid>
              <a:tr h="73581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U,</a:t>
                      </a:r>
                      <a:r>
                        <a:rPr lang="en-US" baseline="0" dirty="0" smtClean="0"/>
                        <a:t> B</a:t>
                      </a:r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A</a:t>
                      </a:r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R, O</a:t>
                      </a:r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 marL="107738" marR="107738"/>
                </a:tc>
              </a:tr>
              <a:tr h="7358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const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107738" marR="107738"/>
                </a:tc>
              </a:tr>
              <a:tr h="7358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const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107738" marR="107738"/>
                </a:tc>
              </a:tr>
              <a:tr h="7358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07738" marR="10773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const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107738" marR="107738"/>
                </a:tc>
              </a:tr>
            </a:tbl>
          </a:graphicData>
        </a:graphic>
      </p:graphicFrame>
      <p:pic>
        <p:nvPicPr>
          <p:cNvPr id="8" name="Содержимое 7" descr="111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rcRect r="54045" b="52481"/>
          <a:stretch>
            <a:fillRect/>
          </a:stretch>
        </p:blipFill>
        <p:spPr>
          <a:xfrm>
            <a:off x="4643438" y="2071678"/>
            <a:ext cx="4143404" cy="3065295"/>
          </a:xfr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214282" y="5214950"/>
            <a:ext cx="8643998" cy="1428760"/>
          </a:xfrm>
          <a:prstGeom prst="rect">
            <a:avLst/>
          </a:prstGeom>
        </p:spPr>
        <p:txBody>
          <a:bodyPr vert="horz" lIns="0" tIns="45720" rIns="0" bIns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Собрать схему, представленную на рисунке.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Изменяя реостатом силу тока в цепи, найти соответствующее значение напряжения и заполнить таблицу.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 Построить график зависимости силы тока от напряжения.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706</Words>
  <Application>Microsoft Office PowerPoint</Application>
  <PresentationFormat>Экран (4:3)</PresentationFormat>
  <Paragraphs>181</Paragraphs>
  <Slides>23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Поток</vt:lpstr>
      <vt:lpstr>Формула</vt:lpstr>
      <vt:lpstr>Закон Ома  для участка цепи</vt:lpstr>
      <vt:lpstr>Основные величины, характеризующие электрическую цепь.</vt:lpstr>
      <vt:lpstr>        </vt:lpstr>
      <vt:lpstr>Презентация PowerPoint</vt:lpstr>
      <vt:lpstr>Презентация PowerPoint</vt:lpstr>
      <vt:lpstr>Закон Ома  для участка цепи</vt:lpstr>
      <vt:lpstr>Презентация PowerPoint</vt:lpstr>
      <vt:lpstr>Техника безопасности при работе с электроприборами:</vt:lpstr>
      <vt:lpstr>Вопрос  первый:   Как зависит сила тока в цепи от напряжения при постоянном сопротивлении?</vt:lpstr>
      <vt:lpstr>Вопрос второй:  Как зависит сила тока в цепи от сопротивления при постоянном напряжении?</vt:lpstr>
      <vt:lpstr>Выводы:</vt:lpstr>
      <vt:lpstr>Тогда сможем записать</vt:lpstr>
      <vt:lpstr>Это выражение называется законом Ома для участка цепи</vt:lpstr>
      <vt:lpstr>Удобно запомнить!</vt:lpstr>
      <vt:lpstr>Презентация PowerPoint</vt:lpstr>
      <vt:lpstr>Презентация PowerPoint</vt:lpstr>
      <vt:lpstr>Классификация задач по теме «Закон Ома»</vt:lpstr>
      <vt:lpstr>I. Логические задачи на понимание взаимосвязи между током, напряжением и сопротивлением цепи </vt:lpstr>
      <vt:lpstr>II.  Расчетные задачи на применение закона Ома </vt:lpstr>
      <vt:lpstr>III.  Решим графическую задачу</vt:lpstr>
      <vt:lpstr>Решим задачу</vt:lpstr>
      <vt:lpstr>Домашнее задание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Вован</dc:creator>
  <cp:lastModifiedBy>Бунина Татьяна</cp:lastModifiedBy>
  <cp:revision>41</cp:revision>
  <dcterms:created xsi:type="dcterms:W3CDTF">2010-01-24T17:21:38Z</dcterms:created>
  <dcterms:modified xsi:type="dcterms:W3CDTF">2015-01-29T22:55:14Z</dcterms:modified>
</cp:coreProperties>
</file>