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0" r:id="rId4"/>
    <p:sldId id="269" r:id="rId5"/>
    <p:sldId id="270" r:id="rId6"/>
    <p:sldId id="271" r:id="rId7"/>
    <p:sldId id="261" r:id="rId8"/>
    <p:sldId id="264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F0F6"/>
    <a:srgbClr val="A7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36BD70-F29B-49CC-9DC0-8DAD81F4975A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A4EEC8-D795-45FA-922E-1110B9A9F5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584519-A37C-43A5-A4BF-39360DDBA62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54E547-C65A-4E5E-9A89-D24E0DF3F2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776EF2-D719-4F27-9DC5-2744BED75DC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000B19-A737-4545-BBB6-BFB53E696CB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9FC537-1D6E-4A1F-B9BB-AB7A289781D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4A0762-73AC-459D-B53A-D90FE5DBFCE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1D3ACE-9C69-49DF-9DEC-7B389DB5DD4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2C592A-3278-4B17-BDB2-C3CE5125516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16976B-C52F-4113-89CF-BE35FFA9900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A610B-B0CF-44EE-A2D3-26AAFCE940BF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98A1-8C26-4C6C-9B45-2DFB08691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BA96D-5A3C-4184-867C-2B5889C2BAFB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29ACE-7056-4E9F-8A49-0757FA132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0E012-A487-4B78-887A-21896F6D22F8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5412A-FC55-49C5-B4E8-3284A7601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3D661-3937-4AE1-83E0-EBCEC5F4D0C5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07AF0-2622-4C1A-888C-39114B600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292B6-C2B7-4E14-A225-1529E9E02222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CC9EC-BAD6-47F8-92B7-208E231EE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876BF-D26A-4B58-9B5C-A6DAAF335C70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4F4BA-1FD4-42FD-897A-E06E7EF58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3F270-4DD0-414A-A084-30B5EBCE3EF9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4EFF-6D91-4254-ABEC-FF589B613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AB55F-50AD-4FC2-8F88-551C20808072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F52E-FCC8-4F9C-96FB-4A9FE9302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AA3B1-489E-4405-A0DE-E311E694FD93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E3FD1-DD22-4FAD-B50B-01A858D01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61538-B4CD-444C-B37C-01917CC1BE7B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7565C-ACAB-4475-8EDE-4233F77420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EB69D-DA53-4F52-BB18-DBADBBC02951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925E8-BF59-4AA3-A5BF-9AF22B37F3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78829B-8A35-42F6-95B5-D17DE5CD28B6}" type="datetimeFigureOut">
              <a:rPr lang="ru-RU"/>
              <a:pPr>
                <a:defRPr/>
              </a:pPr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579839-0653-4077-B981-7C283D560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erb(fkz)_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1143000"/>
            <a:ext cx="1430337" cy="1716088"/>
          </a:xfrm>
          <a:prstGeom prst="rect">
            <a:avLst/>
          </a:prstGeom>
          <a:noFill/>
          <a:effectLst>
            <a:outerShdw dist="107763" dir="2700000" algn="ctr" rotWithShape="0">
              <a:srgbClr val="808080"/>
            </a:outerShdw>
          </a:effectLst>
        </p:spPr>
      </p:pic>
      <p:pic>
        <p:nvPicPr>
          <p:cNvPr id="14338" name="Picture 4" descr="flag(fkz)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4143375"/>
            <a:ext cx="142875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285750" y="857250"/>
            <a:ext cx="6934200" cy="5715000"/>
          </a:xfrm>
          <a:prstGeom prst="rect">
            <a:avLst/>
          </a:prstGeom>
          <a:solidFill>
            <a:srgbClr val="CCEC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40" name="Picture 7" descr="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313" y="1557338"/>
            <a:ext cx="6646862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8"/>
          <p:cNvSpPr>
            <a:spLocks noChangeArrowheads="1" noChangeShapeType="1" noTextEdit="1"/>
          </p:cNvSpPr>
          <p:nvPr/>
        </p:nvSpPr>
        <p:spPr bwMode="auto">
          <a:xfrm>
            <a:off x="1285875" y="1000125"/>
            <a:ext cx="51054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ГОСУДАРСТВЕННОЕ               УСТРОЙСТВО</a:t>
            </a:r>
          </a:p>
        </p:txBody>
      </p:sp>
      <p:sp>
        <p:nvSpPr>
          <p:cNvPr id="14342" name="WordArt 10"/>
          <p:cNvSpPr>
            <a:spLocks noChangeArrowheads="1" noChangeShapeType="1" noTextEdit="1"/>
          </p:cNvSpPr>
          <p:nvPr/>
        </p:nvSpPr>
        <p:spPr bwMode="auto">
          <a:xfrm>
            <a:off x="928688" y="1285875"/>
            <a:ext cx="5791200" cy="334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РОССИЙСКОЙ                  ФЕДЕРАЦИИ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428875" y="3857625"/>
            <a:ext cx="2736850" cy="1006475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FFCC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ВЫСШАЯ СУДЕБНАЯ ВЛАСТЬ</a:t>
            </a:r>
          </a:p>
        </p:txBody>
      </p:sp>
      <p:sp>
        <p:nvSpPr>
          <p:cNvPr id="14344" name="Text Box 17"/>
          <p:cNvSpPr txBox="1">
            <a:spLocks noChangeArrowheads="1"/>
          </p:cNvSpPr>
          <p:nvPr/>
        </p:nvSpPr>
        <p:spPr bwMode="auto">
          <a:xfrm>
            <a:off x="3708400" y="4221163"/>
            <a:ext cx="114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900" b="1">
              <a:latin typeface="Calibri" pitchFamily="34" charset="0"/>
            </a:endParaRPr>
          </a:p>
        </p:txBody>
      </p:sp>
      <p:sp>
        <p:nvSpPr>
          <p:cNvPr id="14345" name="Text Box 24"/>
          <p:cNvSpPr txBox="1">
            <a:spLocks noChangeArrowheads="1"/>
          </p:cNvSpPr>
          <p:nvPr/>
        </p:nvSpPr>
        <p:spPr bwMode="auto">
          <a:xfrm>
            <a:off x="5276850" y="4181475"/>
            <a:ext cx="175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200" b="1">
              <a:latin typeface="Calibri" pitchFamily="34" charset="0"/>
            </a:endParaRP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468313" y="2428875"/>
            <a:ext cx="3103562" cy="701675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rgbClr val="FFCC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ИСПОЛНИТЕЛЬНАЯ ВЛАСТЬ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4000500" y="2428875"/>
            <a:ext cx="3181350" cy="701675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ЗАКОНОДАТЕЛЬНАЯ ВЛАСТЬ</a:t>
            </a:r>
          </a:p>
        </p:txBody>
      </p:sp>
      <p:sp>
        <p:nvSpPr>
          <p:cNvPr id="14348" name="Text Box 39"/>
          <p:cNvSpPr txBox="1">
            <a:spLocks noChangeArrowheads="1"/>
          </p:cNvSpPr>
          <p:nvPr/>
        </p:nvSpPr>
        <p:spPr bwMode="auto">
          <a:xfrm>
            <a:off x="428625" y="214313"/>
            <a:ext cx="7129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  <a:latin typeface="Calibri" pitchFamily="34" charset="0"/>
              </a:rPr>
              <a:t>Государственная власть. Парламент.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1643063" y="214313"/>
            <a:ext cx="83534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ru-RU" sz="3200" b="1">
                <a:solidFill>
                  <a:srgbClr val="000099"/>
                </a:solidFill>
                <a:latin typeface="Calibri" pitchFamily="34" charset="0"/>
              </a:rPr>
              <a:t> </a:t>
            </a:r>
            <a:r>
              <a:rPr lang="ru-RU" sz="2800" b="1">
                <a:solidFill>
                  <a:srgbClr val="000099"/>
                </a:solidFill>
                <a:latin typeface="Calibri" pitchFamily="34" charset="0"/>
              </a:rPr>
              <a:t>Государственная власть.</a:t>
            </a:r>
          </a:p>
          <a:p>
            <a:pPr marL="609600" indent="-609600"/>
            <a:r>
              <a:rPr lang="ru-RU" sz="2800" b="1">
                <a:solidFill>
                  <a:srgbClr val="000099"/>
                </a:solidFill>
                <a:latin typeface="Calibri" pitchFamily="34" charset="0"/>
              </a:rPr>
              <a:t>           Парламент.</a:t>
            </a: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1116013" y="1989138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827088" y="2060575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214313" y="1357313"/>
            <a:ext cx="86407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000099"/>
                </a:solidFill>
                <a:latin typeface="Calibri" pitchFamily="34" charset="0"/>
              </a:rPr>
              <a:t>Задание</a:t>
            </a:r>
            <a:r>
              <a:rPr lang="en-US" sz="3200" b="1">
                <a:solidFill>
                  <a:srgbClr val="000099"/>
                </a:solidFill>
                <a:latin typeface="Calibri" pitchFamily="34" charset="0"/>
              </a:rPr>
              <a:t>:</a:t>
            </a:r>
            <a:r>
              <a:rPr lang="ru-RU" sz="3200" b="1">
                <a:solidFill>
                  <a:srgbClr val="000099"/>
                </a:solidFill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Используя ст. 94, 95 (пункт 1)  Конституции РФ заполнить структурную схему «Парламент РФ».</a:t>
            </a:r>
          </a:p>
        </p:txBody>
      </p:sp>
      <p:sp>
        <p:nvSpPr>
          <p:cNvPr id="16390" name="Rectangle 10"/>
          <p:cNvSpPr>
            <a:spLocks noChangeArrowheads="1"/>
          </p:cNvSpPr>
          <p:nvPr/>
        </p:nvSpPr>
        <p:spPr bwMode="auto">
          <a:xfrm>
            <a:off x="2786063" y="2357438"/>
            <a:ext cx="3376612" cy="1616075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1" name="Rectangle 24"/>
          <p:cNvSpPr>
            <a:spLocks noChangeArrowheads="1"/>
          </p:cNvSpPr>
          <p:nvPr/>
        </p:nvSpPr>
        <p:spPr bwMode="auto">
          <a:xfrm>
            <a:off x="357188" y="4929188"/>
            <a:ext cx="2805112" cy="1544637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2" name="Rectangle 25"/>
          <p:cNvSpPr>
            <a:spLocks noChangeArrowheads="1"/>
          </p:cNvSpPr>
          <p:nvPr/>
        </p:nvSpPr>
        <p:spPr bwMode="auto">
          <a:xfrm>
            <a:off x="5929313" y="5000625"/>
            <a:ext cx="2928937" cy="1571625"/>
          </a:xfrm>
          <a:prstGeom prst="rect">
            <a:avLst/>
          </a:prstGeom>
          <a:solidFill>
            <a:srgbClr val="CCEC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3" name="Line 26"/>
          <p:cNvSpPr>
            <a:spLocks noChangeShapeType="1"/>
          </p:cNvSpPr>
          <p:nvPr/>
        </p:nvSpPr>
        <p:spPr bwMode="auto">
          <a:xfrm flipH="1">
            <a:off x="1714500" y="4071938"/>
            <a:ext cx="12954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Line 27"/>
          <p:cNvSpPr>
            <a:spLocks noChangeShapeType="1"/>
          </p:cNvSpPr>
          <p:nvPr/>
        </p:nvSpPr>
        <p:spPr bwMode="auto">
          <a:xfrm>
            <a:off x="5929313" y="4071938"/>
            <a:ext cx="1189037" cy="828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928938" y="2500313"/>
            <a:ext cx="31257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latin typeface="Calibri" pitchFamily="34" charset="0"/>
              </a:rPr>
              <a:t>Федеральное собрание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28625" y="5143500"/>
            <a:ext cx="2571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Calibri" pitchFamily="34" charset="0"/>
              </a:rPr>
              <a:t>Совет Федерации</a:t>
            </a:r>
          </a:p>
          <a:p>
            <a:pPr algn="ctr">
              <a:spcBef>
                <a:spcPct val="50000"/>
              </a:spcBef>
            </a:pPr>
            <a:r>
              <a:rPr lang="ru-RU" sz="2400" b="1">
                <a:latin typeface="Calibri" pitchFamily="34" charset="0"/>
              </a:rPr>
              <a:t>(Верхняя палата)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6072188" y="5072063"/>
            <a:ext cx="2786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00"/>
                </a:solidFill>
                <a:latin typeface="Calibri" pitchFamily="34" charset="0"/>
              </a:rPr>
              <a:t>Государственная Дума</a:t>
            </a:r>
          </a:p>
          <a:p>
            <a:pPr algn="ctr"/>
            <a:r>
              <a:rPr lang="ru-RU" sz="2400" b="1">
                <a:solidFill>
                  <a:srgbClr val="000000"/>
                </a:solidFill>
                <a:latin typeface="Calibri" pitchFamily="34" charset="0"/>
              </a:rPr>
              <a:t>(Нижняя палата)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fl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0"/>
            <a:ext cx="1619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23850" y="2708275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23850" y="3500438"/>
            <a:ext cx="2519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  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357188" y="0"/>
            <a:ext cx="7129462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ru-RU" sz="3200" b="1">
                <a:solidFill>
                  <a:srgbClr val="000099"/>
                </a:solidFill>
                <a:latin typeface="Calibri" pitchFamily="34" charset="0"/>
              </a:rPr>
              <a:t> </a:t>
            </a:r>
          </a:p>
          <a:p>
            <a:pPr marL="609600" indent="-609600"/>
            <a:r>
              <a:rPr lang="ru-RU" sz="3600" b="1">
                <a:solidFill>
                  <a:srgbClr val="000099"/>
                </a:solidFill>
                <a:latin typeface="Calibri" pitchFamily="34" charset="0"/>
              </a:rPr>
              <a:t>Федеральное Собрание</a:t>
            </a:r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1116013" y="1989138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827088" y="2060575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pic>
        <p:nvPicPr>
          <p:cNvPr id="45065" name="Picture 9" descr="91052966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1376363"/>
            <a:ext cx="2914650" cy="45005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3419475" y="1412875"/>
            <a:ext cx="5473700" cy="392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b="1" u="sng">
                <a:latin typeface="Calibri" pitchFamily="34" charset="0"/>
              </a:rPr>
              <a:t>Статья 94</a:t>
            </a:r>
          </a:p>
          <a:p>
            <a:pPr marL="457200" indent="-457200"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	Федеральное собрание – парламент Российской Федерации – является представительным и законодательным органом РФ.</a:t>
            </a:r>
          </a:p>
          <a:p>
            <a:pPr marL="457200" indent="-457200">
              <a:spcBef>
                <a:spcPct val="50000"/>
              </a:spcBef>
            </a:pPr>
            <a:r>
              <a:rPr lang="ru-RU" b="1" u="sng">
                <a:latin typeface="Calibri" pitchFamily="34" charset="0"/>
              </a:rPr>
              <a:t>Статья 95</a:t>
            </a:r>
          </a:p>
          <a:p>
            <a:pPr marL="457200" indent="-457200">
              <a:spcBef>
                <a:spcPct val="50000"/>
              </a:spcBef>
            </a:pPr>
            <a:r>
              <a:rPr lang="ru-RU">
                <a:latin typeface="Calibri" pitchFamily="34" charset="0"/>
              </a:rPr>
              <a:t>1. Федеральное Собрание состоит из двух палат – Совет Федерации и Государственная Дума.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Порядок работы палат парламента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статьи 100,101</a:t>
            </a:r>
            <a:endParaRPr lang="ru-RU" sz="3100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519113" y="207168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/>
              <a:t>            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>
            <a:off x="3857625" y="1928813"/>
            <a:ext cx="7842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214813" y="1928813"/>
            <a:ext cx="9286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29125" y="3643313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>
            <a:off x="3786188" y="3643313"/>
            <a:ext cx="7858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0" y="1643063"/>
            <a:ext cx="3286125" cy="500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 </a:t>
            </a:r>
            <a:r>
              <a:rPr lang="ru-RU" dirty="0">
                <a:solidFill>
                  <a:schemeClr val="tx1"/>
                </a:solidFill>
              </a:rPr>
              <a:t>Совет Федерации</a:t>
            </a:r>
          </a:p>
        </p:txBody>
      </p:sp>
      <p:sp>
        <p:nvSpPr>
          <p:cNvPr id="18" name="Овал 17"/>
          <p:cNvSpPr/>
          <p:nvPr/>
        </p:nvSpPr>
        <p:spPr>
          <a:xfrm>
            <a:off x="0" y="1500188"/>
            <a:ext cx="37147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Совет Федерации</a:t>
            </a:r>
          </a:p>
        </p:txBody>
      </p:sp>
      <p:sp>
        <p:nvSpPr>
          <p:cNvPr id="20" name="Овал 19"/>
          <p:cNvSpPr/>
          <p:nvPr/>
        </p:nvSpPr>
        <p:spPr>
          <a:xfrm>
            <a:off x="5286375" y="1500188"/>
            <a:ext cx="3643313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/>
              <a:t>Г</a:t>
            </a:r>
            <a:r>
              <a:rPr lang="ru-RU" sz="2400" b="1" dirty="0" err="1">
                <a:solidFill>
                  <a:schemeClr val="tx1"/>
                </a:solidFill>
              </a:rPr>
              <a:t>Государственная</a:t>
            </a:r>
            <a:r>
              <a:rPr lang="ru-RU" sz="2400" b="1" dirty="0">
                <a:solidFill>
                  <a:schemeClr val="tx1"/>
                </a:solidFill>
              </a:rPr>
              <a:t> Дума </a:t>
            </a:r>
            <a:endParaRPr lang="ru-RU" sz="2400" b="1" dirty="0"/>
          </a:p>
        </p:txBody>
      </p:sp>
      <p:sp>
        <p:nvSpPr>
          <p:cNvPr id="20490" name="TextBox 20"/>
          <p:cNvSpPr txBox="1">
            <a:spLocks noChangeArrowheads="1"/>
          </p:cNvSpPr>
          <p:nvPr/>
        </p:nvSpPr>
        <p:spPr bwMode="auto">
          <a:xfrm>
            <a:off x="3929063" y="1285875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Заседают раздельно </a:t>
            </a:r>
          </a:p>
        </p:txBody>
      </p:sp>
      <p:sp>
        <p:nvSpPr>
          <p:cNvPr id="22" name="Овал 21"/>
          <p:cNvSpPr/>
          <p:nvPr/>
        </p:nvSpPr>
        <p:spPr>
          <a:xfrm>
            <a:off x="214313" y="3000375"/>
            <a:ext cx="3286125" cy="1143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Совет Федерации</a:t>
            </a:r>
          </a:p>
        </p:txBody>
      </p:sp>
      <p:sp>
        <p:nvSpPr>
          <p:cNvPr id="23" name="Овал 22"/>
          <p:cNvSpPr/>
          <p:nvPr/>
        </p:nvSpPr>
        <p:spPr>
          <a:xfrm>
            <a:off x="5500688" y="3000375"/>
            <a:ext cx="3286125" cy="1143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Государственная </a:t>
            </a:r>
            <a:r>
              <a:rPr lang="ru-RU" sz="2400" b="1" dirty="0">
                <a:solidFill>
                  <a:schemeClr val="tx1"/>
                </a:solidFill>
              </a:rPr>
              <a:t>Дума</a:t>
            </a:r>
          </a:p>
        </p:txBody>
      </p:sp>
      <p:sp>
        <p:nvSpPr>
          <p:cNvPr id="20493" name="TextBox 23"/>
          <p:cNvSpPr txBox="1">
            <a:spLocks noChangeArrowheads="1"/>
          </p:cNvSpPr>
          <p:nvPr/>
        </p:nvSpPr>
        <p:spPr bwMode="auto">
          <a:xfrm>
            <a:off x="3571875" y="2857500"/>
            <a:ext cx="2143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Могут собираться               совместно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2643188" y="4143375"/>
            <a:ext cx="1357312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0800000" flipV="1">
            <a:off x="4429125" y="4000500"/>
            <a:ext cx="1428750" cy="857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6" name="TextBox 28"/>
          <p:cNvSpPr txBox="1">
            <a:spLocks noChangeArrowheads="1"/>
          </p:cNvSpPr>
          <p:nvPr/>
        </p:nvSpPr>
        <p:spPr bwMode="auto">
          <a:xfrm>
            <a:off x="3500438" y="3786188"/>
            <a:ext cx="1643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        Для заслушивания</a:t>
            </a:r>
          </a:p>
        </p:txBody>
      </p:sp>
      <p:sp>
        <p:nvSpPr>
          <p:cNvPr id="32" name="Овал 31"/>
          <p:cNvSpPr/>
          <p:nvPr/>
        </p:nvSpPr>
        <p:spPr>
          <a:xfrm>
            <a:off x="357188" y="5214938"/>
            <a:ext cx="8429625" cy="14287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</a:rPr>
              <a:t>Посланий Президента РФ ;</a:t>
            </a:r>
            <a:endParaRPr lang="en-US" b="1">
              <a:solidFill>
                <a:schemeClr val="tx1"/>
              </a:solidFill>
            </a:endParaRPr>
          </a:p>
          <a:p>
            <a:pPr algn="ctr"/>
            <a:r>
              <a:rPr lang="ru-RU" b="1">
                <a:solidFill>
                  <a:schemeClr val="tx1"/>
                </a:solidFill>
              </a:rPr>
              <a:t> посланий  Конституционного Суда РФ; </a:t>
            </a:r>
            <a:endParaRPr lang="en-US" b="1">
              <a:solidFill>
                <a:schemeClr val="tx1"/>
              </a:solidFill>
            </a:endParaRPr>
          </a:p>
          <a:p>
            <a:pPr algn="ctr"/>
            <a:r>
              <a:rPr lang="ru-RU" b="1">
                <a:solidFill>
                  <a:schemeClr val="tx1"/>
                </a:solidFill>
              </a:rPr>
              <a:t>выступлений руководителей иностранных государств.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Компетенция Совета Федерации</a:t>
            </a:r>
            <a:br>
              <a:rPr lang="ru-RU" b="1" dirty="0" smtClean="0"/>
            </a:br>
            <a:r>
              <a:rPr lang="ru-RU" sz="3100" dirty="0" smtClean="0"/>
              <a:t>статья 102</a:t>
            </a:r>
            <a:endParaRPr lang="ru-RU" sz="3100" dirty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7715250" cy="5429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600" smtClean="0"/>
              <a:t>а)утверждение изменения границ между субъектами РФ;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б)утверждение указа Президента РФ о введении военного положения;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в)утверждение указа Президента  РФ о введении чрезвычайного положения;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г)назначение выборов Президента;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д)отрешение Президента РФ от должности;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е)назначение на должность судей Конституционного Суда РФ, Верховного Суда РФ, Высшего Арбитражного Суда РФ;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smtClean="0"/>
              <a:t>ж)назначение на должность и освобождение от должности Генерального прокурора РФ;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3000" smtClean="0"/>
          </a:p>
        </p:txBody>
      </p:sp>
      <p:pic>
        <p:nvPicPr>
          <p:cNvPr id="22531" name="Picture 2" descr="C:\Users\Наталья\Desktop\41d2bef717baa6ec736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25" y="5214938"/>
            <a:ext cx="185737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b="1" smtClean="0"/>
              <a:t>Компетенция Государственной Думы</a:t>
            </a: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>статья 103          </a:t>
            </a:r>
          </a:p>
        </p:txBody>
      </p:sp>
      <p:sp>
        <p:nvSpPr>
          <p:cNvPr id="24578" name="Содержимое 4"/>
          <p:cNvSpPr>
            <a:spLocks noGrp="1"/>
          </p:cNvSpPr>
          <p:nvPr>
            <p:ph idx="1"/>
          </p:nvPr>
        </p:nvSpPr>
        <p:spPr>
          <a:xfrm>
            <a:off x="857250" y="1071563"/>
            <a:ext cx="7800975" cy="5072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700" b="1" smtClean="0"/>
              <a:t>а) дача согласия Президенту РФ на назначение Председателя Правительства;</a:t>
            </a:r>
          </a:p>
          <a:p>
            <a:pPr eaLnBrk="1" hangingPunct="1">
              <a:lnSpc>
                <a:spcPct val="80000"/>
              </a:lnSpc>
            </a:pPr>
            <a:r>
              <a:rPr lang="ru-RU" sz="2700" b="1" smtClean="0"/>
              <a:t>б)решение вопроса о доверии Правительству РФ;</a:t>
            </a:r>
          </a:p>
          <a:p>
            <a:pPr eaLnBrk="1" hangingPunct="1">
              <a:lnSpc>
                <a:spcPct val="80000"/>
              </a:lnSpc>
            </a:pPr>
            <a:r>
              <a:rPr lang="ru-RU" sz="2700" b="1" smtClean="0"/>
              <a:t>в)назначение на должность и освобождение от должности Уполномоченного по правам человека;</a:t>
            </a:r>
          </a:p>
          <a:p>
            <a:pPr eaLnBrk="1" hangingPunct="1">
              <a:lnSpc>
                <a:spcPct val="80000"/>
              </a:lnSpc>
            </a:pPr>
            <a:r>
              <a:rPr lang="ru-RU" sz="2700" b="1" smtClean="0"/>
              <a:t>г)объявление </a:t>
            </a:r>
            <a:r>
              <a:rPr lang="ru-RU" sz="2700" b="1" smtClean="0">
                <a:solidFill>
                  <a:schemeClr val="accent1"/>
                </a:solidFill>
              </a:rPr>
              <a:t>амнистии</a:t>
            </a:r>
            <a:r>
              <a:rPr lang="ru-RU" sz="2700" b="1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2700" b="1" smtClean="0"/>
              <a:t>д)выдвижение обвинения против Президента для отрешения его от должности;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solidFill>
                  <a:srgbClr val="FF0000"/>
                </a:solidFill>
              </a:rPr>
              <a:t>              </a:t>
            </a:r>
            <a:r>
              <a:rPr lang="ru-RU" b="1" i="1" smtClean="0">
                <a:solidFill>
                  <a:srgbClr val="FF0000"/>
                </a:solidFill>
              </a:rPr>
              <a:t>Законотворческая компетенция </a:t>
            </a:r>
          </a:p>
        </p:txBody>
      </p:sp>
      <p:pic>
        <p:nvPicPr>
          <p:cNvPr id="24579" name="Picture 2" descr="C:\Users\Наталья\Desktop\772ff573ef867003472f054c2666d83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14938"/>
            <a:ext cx="2786063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 descr="C:\Users\Наталья\Desktop\dum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688" y="5214938"/>
            <a:ext cx="250031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 descr="dum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38" y="4071938"/>
            <a:ext cx="3929062" cy="2571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</p:pic>
      <p:sp>
        <p:nvSpPr>
          <p:cNvPr id="26626" name="Text Box 11"/>
          <p:cNvSpPr txBox="1">
            <a:spLocks noChangeArrowheads="1"/>
          </p:cNvSpPr>
          <p:nvPr/>
        </p:nvSpPr>
        <p:spPr bwMode="auto">
          <a:xfrm>
            <a:off x="1150938" y="368300"/>
            <a:ext cx="58689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000099"/>
                </a:solidFill>
                <a:latin typeface="Calibri" pitchFamily="34" charset="0"/>
              </a:rPr>
              <a:t>         Принятие закона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428625" y="1214438"/>
            <a:ext cx="1908175" cy="865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latin typeface="Calibri" pitchFamily="34" charset="0"/>
              </a:rPr>
              <a:t>Законодательная</a:t>
            </a:r>
            <a:endParaRPr lang="en-US" b="1">
              <a:latin typeface="Calibri" pitchFamily="34" charset="0"/>
            </a:endParaRPr>
          </a:p>
          <a:p>
            <a:pPr algn="ctr"/>
            <a:r>
              <a:rPr lang="ru-RU" b="1">
                <a:latin typeface="Calibri" pitchFamily="34" charset="0"/>
              </a:rPr>
              <a:t> инициатива</a:t>
            </a:r>
          </a:p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286125" y="1214438"/>
            <a:ext cx="1908175" cy="865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latin typeface="Calibri" pitchFamily="34" charset="0"/>
              </a:rPr>
              <a:t>Обсуждение </a:t>
            </a:r>
            <a:endParaRPr lang="en-US" b="1">
              <a:latin typeface="Calibri" pitchFamily="34" charset="0"/>
            </a:endParaRPr>
          </a:p>
          <a:p>
            <a:pPr algn="ctr"/>
            <a:r>
              <a:rPr lang="ru-RU" b="1">
                <a:latin typeface="Calibri" pitchFamily="34" charset="0"/>
              </a:rPr>
              <a:t>закона в ГД</a:t>
            </a:r>
          </a:p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6011863" y="1233488"/>
            <a:ext cx="1908175" cy="865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latin typeface="Calibri" pitchFamily="34" charset="0"/>
              </a:rPr>
              <a:t>Принятие </a:t>
            </a:r>
            <a:endParaRPr lang="en-US" b="1">
              <a:latin typeface="Calibri" pitchFamily="34" charset="0"/>
            </a:endParaRPr>
          </a:p>
          <a:p>
            <a:pPr algn="ctr"/>
            <a:r>
              <a:rPr lang="ru-RU" b="1">
                <a:latin typeface="Calibri" pitchFamily="34" charset="0"/>
              </a:rPr>
              <a:t>закона ГД</a:t>
            </a:r>
          </a:p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539750" y="3033713"/>
            <a:ext cx="1908175" cy="865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latin typeface="Calibri" pitchFamily="34" charset="0"/>
              </a:rPr>
              <a:t>Одобрение в СФ</a:t>
            </a:r>
          </a:p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3286125" y="3000375"/>
            <a:ext cx="1908175" cy="865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Подписание </a:t>
            </a:r>
            <a:endParaRPr lang="en-US" b="1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Президентом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6119813" y="2997200"/>
            <a:ext cx="1908175" cy="865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Опубликование </a:t>
            </a:r>
            <a:endParaRPr lang="en-US" b="1">
              <a:latin typeface="Calibri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ru-RU" b="1">
                <a:latin typeface="Calibri" pitchFamily="34" charset="0"/>
              </a:rPr>
              <a:t>в печати</a:t>
            </a:r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2357438" y="1643063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5219700" y="1665288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6985000" y="2097088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 flipH="1">
            <a:off x="1439863" y="2457450"/>
            <a:ext cx="5545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1439863" y="2457450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2447925" y="3429000"/>
            <a:ext cx="8286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5184775" y="3392488"/>
            <a:ext cx="935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12304" grpId="0" animBg="1"/>
      <p:bldP spid="12307" grpId="0" animBg="1"/>
      <p:bldP spid="12310" grpId="0" animBg="1"/>
      <p:bldP spid="12311" grpId="0" animBg="1"/>
      <p:bldP spid="12312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3"/>
          <p:cNvSpPr>
            <a:spLocks noGrp="1"/>
          </p:cNvSpPr>
          <p:nvPr>
            <p:ph type="title"/>
          </p:nvPr>
        </p:nvSpPr>
        <p:spPr>
          <a:xfrm>
            <a:off x="914400" y="357188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b="1" smtClean="0"/>
              <a:t>Законы,рассматриваемые Советом Федерации в обязательном порядке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idx="1"/>
          </p:nvPr>
        </p:nvSpPr>
        <p:spPr>
          <a:xfrm>
            <a:off x="714375" y="1143000"/>
            <a:ext cx="8229600" cy="57150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/>
              <a:t>1. Федеральные </a:t>
            </a:r>
            <a:r>
              <a:rPr lang="ru-RU" sz="3800" b="1" dirty="0" smtClean="0">
                <a:solidFill>
                  <a:srgbClr val="FF0000"/>
                </a:solidFill>
              </a:rPr>
              <a:t>законы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/>
              <a:t>2. Федеральные законы по вопросам: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/>
              <a:t>ф</a:t>
            </a:r>
            <a:r>
              <a:rPr lang="ru-RU" sz="3800" dirty="0" smtClean="0"/>
              <a:t>едерального </a:t>
            </a:r>
            <a:r>
              <a:rPr lang="ru-RU" sz="3800" b="1" dirty="0" smtClean="0">
                <a:solidFill>
                  <a:srgbClr val="FF0000"/>
                </a:solidFill>
              </a:rPr>
              <a:t>бюджета</a:t>
            </a:r>
            <a:r>
              <a:rPr lang="ru-RU" sz="3800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/>
              <a:t>ф</a:t>
            </a:r>
            <a:r>
              <a:rPr lang="ru-RU" sz="3800" dirty="0" smtClean="0"/>
              <a:t>едеральных </a:t>
            </a:r>
            <a:r>
              <a:rPr lang="ru-RU" sz="3800" b="1" dirty="0" smtClean="0">
                <a:solidFill>
                  <a:srgbClr val="FF0000"/>
                </a:solidFill>
              </a:rPr>
              <a:t>налогов и сборов</a:t>
            </a:r>
            <a:r>
              <a:rPr lang="ru-RU" sz="3800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/>
              <a:t>финансового , валютного , </a:t>
            </a:r>
            <a:r>
              <a:rPr lang="ru-RU" sz="3800" dirty="0" err="1" smtClean="0"/>
              <a:t>кредитного,таможенного</a:t>
            </a:r>
            <a:r>
              <a:rPr lang="ru-RU" sz="3800" dirty="0" smtClean="0"/>
              <a:t> регулирования денежной эмиссии;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/>
              <a:t>с</a:t>
            </a:r>
            <a:r>
              <a:rPr lang="ru-RU" sz="3800" dirty="0" smtClean="0"/>
              <a:t>татуса и защиты государственной границы РФ;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>
                <a:solidFill>
                  <a:srgbClr val="FF0000"/>
                </a:solidFill>
              </a:rPr>
              <a:t>в</a:t>
            </a:r>
            <a:r>
              <a:rPr lang="ru-RU" sz="3800" b="1" dirty="0" smtClean="0">
                <a:solidFill>
                  <a:srgbClr val="FF0000"/>
                </a:solidFill>
              </a:rPr>
              <a:t>ойны и мира</a:t>
            </a:r>
            <a:r>
              <a:rPr lang="ru-RU" sz="38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                           (статья 106)</a:t>
            </a:r>
          </a:p>
        </p:txBody>
      </p:sp>
      <p:pic>
        <p:nvPicPr>
          <p:cNvPr id="28675" name="Picture 39" descr="6242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45361">
            <a:off x="158750" y="73025"/>
            <a:ext cx="957263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3"/>
          <p:cNvSpPr txBox="1">
            <a:spLocks noChangeArrowheads="1"/>
          </p:cNvSpPr>
          <p:nvPr/>
        </p:nvSpPr>
        <p:spPr bwMode="auto">
          <a:xfrm>
            <a:off x="3929063" y="285750"/>
            <a:ext cx="4933950" cy="53546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99"/>
                </a:solidFill>
                <a:latin typeface="Calibri" pitchFamily="34" charset="0"/>
              </a:rPr>
              <a:t>Закончить предложения</a:t>
            </a:r>
            <a:r>
              <a:rPr lang="ru-RU" sz="3200" b="1">
                <a:latin typeface="Calibri" pitchFamily="34" charset="0"/>
              </a:rPr>
              <a:t>:</a:t>
            </a:r>
          </a:p>
          <a:p>
            <a:r>
              <a:rPr lang="ru-RU" sz="2400" b="1">
                <a:latin typeface="Calibri" pitchFamily="34" charset="0"/>
              </a:rPr>
              <a:t>1. </a:t>
            </a:r>
            <a:r>
              <a:rPr lang="ru-RU" sz="2000" b="1">
                <a:latin typeface="Calibri" pitchFamily="34" charset="0"/>
              </a:rPr>
              <a:t>Парламент РФ называется……</a:t>
            </a:r>
          </a:p>
          <a:p>
            <a:r>
              <a:rPr lang="ru-RU" sz="2200" b="1">
                <a:latin typeface="Calibri" pitchFamily="34" charset="0"/>
              </a:rPr>
              <a:t>2. Верхней палатой парламента является…………………………..</a:t>
            </a:r>
          </a:p>
          <a:p>
            <a:r>
              <a:rPr lang="ru-RU" sz="2200" b="1">
                <a:latin typeface="Calibri" pitchFamily="34" charset="0"/>
              </a:rPr>
              <a:t>3.В каком возрасте гражданин РФ может быть избран депутатом Государственной Думы?</a:t>
            </a:r>
          </a:p>
          <a:p>
            <a:r>
              <a:rPr lang="ru-RU" sz="2200" b="1">
                <a:latin typeface="Calibri" pitchFamily="34" charset="0"/>
              </a:rPr>
              <a:t>4. На какой срок избирается Государственная Дума?</a:t>
            </a:r>
          </a:p>
          <a:p>
            <a:r>
              <a:rPr lang="ru-RU" sz="2200" b="1">
                <a:latin typeface="Calibri" pitchFamily="34" charset="0"/>
              </a:rPr>
              <a:t>5. Закон вступает в силу с момента …………………………..</a:t>
            </a:r>
          </a:p>
          <a:p>
            <a:r>
              <a:rPr lang="ru-RU" sz="2200" b="1">
                <a:latin typeface="Calibri" pitchFamily="34" charset="0"/>
              </a:rPr>
              <a:t>6. Каков численный состав Российского парламента?</a:t>
            </a:r>
          </a:p>
          <a:p>
            <a:r>
              <a:rPr lang="ru-RU" sz="2200" b="1">
                <a:latin typeface="Calibri" pitchFamily="34" charset="0"/>
              </a:rPr>
              <a:t>7. Кто открывает первое заседание Государственной Думы?</a:t>
            </a:r>
          </a:p>
        </p:txBody>
      </p:sp>
      <p:pic>
        <p:nvPicPr>
          <p:cNvPr id="47108" name="Picture 4" descr="91052966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928688"/>
            <a:ext cx="2914650" cy="45005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364</Words>
  <Application>Microsoft Office PowerPoint</Application>
  <PresentationFormat>Экран (4:3)</PresentationFormat>
  <Paragraphs>91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Порядок работы палат парламента статьи 100,101</vt:lpstr>
      <vt:lpstr>Компетенция Совета Федерации статья 102</vt:lpstr>
      <vt:lpstr>Компетенция Государственной Думы статья 103          </vt:lpstr>
      <vt:lpstr>Слайд 7</vt:lpstr>
      <vt:lpstr>Законы,рассматриваемые Советом Федерации в обязательном порядке</vt:lpstr>
      <vt:lpstr>Слайд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Admin</cp:lastModifiedBy>
  <cp:revision>30</cp:revision>
  <dcterms:created xsi:type="dcterms:W3CDTF">2010-04-01T10:45:23Z</dcterms:created>
  <dcterms:modified xsi:type="dcterms:W3CDTF">2014-03-31T13:15:36Z</dcterms:modified>
</cp:coreProperties>
</file>