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7"/>
  </p:notesMasterIdLst>
  <p:sldIdLst>
    <p:sldId id="256" r:id="rId2"/>
    <p:sldId id="290" r:id="rId3"/>
    <p:sldId id="257" r:id="rId4"/>
    <p:sldId id="259" r:id="rId5"/>
    <p:sldId id="260" r:id="rId6"/>
    <p:sldId id="291" r:id="rId7"/>
    <p:sldId id="276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93" r:id="rId21"/>
    <p:sldId id="287" r:id="rId22"/>
    <p:sldId id="292" r:id="rId23"/>
    <p:sldId id="288" r:id="rId24"/>
    <p:sldId id="273" r:id="rId25"/>
    <p:sldId id="28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2602D4-2EF0-4230-92FF-20BB32C20D7B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206415-8A64-42C8-A69C-FD187391B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D49B39-EA59-4177-98DF-85A46E43853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3D3414-4880-448B-BBDC-19D0AD8B9BEC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49FA08-8AE6-41B2-A63A-65B34630D7FB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3DFEE9-D6EC-48DC-8B41-1C1F14F3169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D3FD14-D7AE-41D6-8DB2-224E7F55A165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2258D9-6D8A-427D-8715-EC513536FB3F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C3EF0-EA65-4320-9DC3-1612D3DE3E27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465DB-5288-4059-A9CC-1753FB617747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975695-7AA2-49E1-856B-FF3BEE4EF7D0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C331-55DD-4189-91DA-537BBC8BB4F9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B8DB70-9A74-4CE2-A5BE-17E7FDFA324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DEF302-4317-4A47-9351-3EB7E8D2ACC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5B4B68-8E7E-4C03-8807-6C5AE7CEA023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6AF16A-9EF3-4FDA-AE9A-42E857731F33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50CCF3-FF1C-417F-8F0F-CE803081161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1D455-92BB-4783-B180-59F4AD641B00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931DB4-9787-4B59-9108-74FB71BED0F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29BAB4-125B-438E-9AB0-C164D74869DF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5F16F2-0731-4991-BC80-138DDD02908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3CC1CF-689B-40C5-8F3E-DFB0CA0749F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551E8B-9BE7-4448-90E3-A9A159F51F2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C00DF-31EF-4E37-AF93-F572FF69A67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486FC5-8008-4A36-8C76-9F2A7EE0D7F9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8B8A0B-F7B3-4F39-B593-22F887D857A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C3989D-06AB-4730-BB2C-B83DC05A016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2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CCB7-0673-4ED4-8C22-2DFE43D56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7675-D522-4038-8602-8735456D6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6A0D-B559-4921-B30C-D122F9B8E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2D7F6-21A3-4B27-98B2-56119DA12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FB6C2-F093-4DAF-B813-E1A268252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D531-2616-4F8E-B122-1311CB4DB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95D64-8580-42C1-B1B8-CCEDB379F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C30F4-1022-49EB-AAB5-759308726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DB82-775D-4008-AD90-00B9B5D12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77847-8D17-45A9-A045-DD3D3CCA4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C7ADF-C12C-43E0-BFB2-E828CA317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107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109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110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110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11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11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11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11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2804DA-B6AA-4CC7-8B5B-CD3D11A88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1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урок – практикум по обществознанию 11 класс</a:t>
            </a:r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КОНСТИТУЦИЯ РОССИИ</a:t>
            </a:r>
            <a:endParaRPr lang="ru-RU" dirty="0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286125"/>
            <a:ext cx="5257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Что является высшей ценностью по Конституции?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32770" name="Picture 4" descr="J00761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844675"/>
            <a:ext cx="22717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J00761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143125"/>
            <a:ext cx="28575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AG0032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286000"/>
            <a:ext cx="231616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Какие формы непосредственного выражения власти народа предусмотрены в Конституции?</a:t>
            </a:r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928813"/>
            <a:ext cx="32448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28813"/>
            <a:ext cx="3286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4429125"/>
            <a:ext cx="3214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Сколько видов субъектов Федерации в России? </a:t>
            </a:r>
          </a:p>
        </p:txBody>
      </p:sp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71625"/>
            <a:ext cx="84296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Является ли какая-либо религия в нашей стране государственной?</a:t>
            </a:r>
          </a:p>
        </p:txBody>
      </p:sp>
      <p:pic>
        <p:nvPicPr>
          <p:cNvPr id="147460" name="Picture 4" descr="BD0770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44675"/>
            <a:ext cx="18161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5" descr="BD0770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785938"/>
            <a:ext cx="1800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3" name="Picture 7" descr="J007619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1857375"/>
            <a:ext cx="23034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4714875"/>
            <a:ext cx="26955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575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Деятельность каких объединений запрещена в Российской Федерации?</a:t>
            </a:r>
          </a:p>
        </p:txBody>
      </p: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000250"/>
            <a:ext cx="274478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000250"/>
            <a:ext cx="2786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4214813"/>
            <a:ext cx="27146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143375"/>
            <a:ext cx="278606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8575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Кому принадлежит земля в современной России по Конституции?</a:t>
            </a:r>
          </a:p>
        </p:txBody>
      </p:sp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571750"/>
            <a:ext cx="4286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500188"/>
            <a:ext cx="36433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Могут ли республики, входящие в состав России, иметь свои Конституции?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928813"/>
            <a:ext cx="767397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229600" cy="4530725"/>
          </a:xfrm>
        </p:spPr>
        <p:txBody>
          <a:bodyPr/>
          <a:lstStyle/>
          <a:p>
            <a:pPr eaLnBrk="1" hangingPunct="1"/>
            <a:r>
              <a:rPr lang="ru-RU" smtClean="0"/>
              <a:t>Кто является носителем</a:t>
            </a:r>
            <a:r>
              <a:rPr lang="en-US" smtClean="0"/>
              <a:t> c</a:t>
            </a:r>
            <a:r>
              <a:rPr lang="ru-RU" smtClean="0"/>
              <a:t>уверенитета и единственным источником власти в России?</a:t>
            </a: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928813"/>
            <a:ext cx="83581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Какие социальные гарантии имеют граждане России по Конституции?</a:t>
            </a:r>
          </a:p>
        </p:txBody>
      </p:sp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2160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916113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716338"/>
            <a:ext cx="21605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00213"/>
            <a:ext cx="2303463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4076700"/>
            <a:ext cx="25241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4365625"/>
            <a:ext cx="25923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Обязанности человека и гражданина по Конституции РФ.</a:t>
            </a:r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85875"/>
            <a:ext cx="35671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268413"/>
            <a:ext cx="3533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860800"/>
            <a:ext cx="35337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4000500"/>
            <a:ext cx="35671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9" descr="C:\Users\Наталья\Desktop\img_200562_17mn39s42mls3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5" y="2500313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mtClean="0"/>
              <a:t>Цель урока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Обучающая – обобщить и систематизировать знания по модулю «Конституция РФ».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Развивающая – развивать умения мыслить, анализировать, работать с дополнительными источниками и СМИ.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Воспитательная – формировать правовую компетентность, гражданское самосознание, активную жизненную позицию, умения правильно пользоваться в жизни правами, гарантированными Конституцией.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z="24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</a:t>
            </a:r>
            <a:r>
              <a:rPr lang="ru-RU"/>
              <a:t> </a:t>
            </a:r>
          </a:p>
        </p:txBody>
      </p:sp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323850" y="270827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50825" y="3500438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1000125" y="285750"/>
            <a:ext cx="7194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ru-RU" sz="3000" b="1">
                <a:solidFill>
                  <a:schemeClr val="tx2"/>
                </a:solidFill>
              </a:rPr>
              <a:t>Правила написание синквейна (пятистишье)</a:t>
            </a:r>
            <a:r>
              <a:rPr lang="en-US" sz="3000" b="1">
                <a:solidFill>
                  <a:schemeClr val="tx2"/>
                </a:solidFill>
              </a:rPr>
              <a:t>:</a:t>
            </a:r>
            <a:endParaRPr lang="ru-RU" sz="3000" b="1">
              <a:solidFill>
                <a:schemeClr val="tx2"/>
              </a:solidFill>
            </a:endParaRP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1116013" y="1989138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827088" y="20605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719138" y="4005263"/>
            <a:ext cx="810101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b="1"/>
          </a:p>
          <a:p>
            <a:pPr>
              <a:spcBef>
                <a:spcPct val="50000"/>
              </a:spcBef>
            </a:pPr>
            <a:endParaRPr lang="ru-RU" sz="2800" b="1"/>
          </a:p>
        </p:txBody>
      </p:sp>
      <p:sp>
        <p:nvSpPr>
          <p:cNvPr id="53256" name="Line 12"/>
          <p:cNvSpPr>
            <a:spLocks noChangeShapeType="1"/>
          </p:cNvSpPr>
          <p:nvPr/>
        </p:nvSpPr>
        <p:spPr bwMode="auto">
          <a:xfrm>
            <a:off x="179388" y="1952625"/>
            <a:ext cx="230346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57" name="Text Box 15"/>
          <p:cNvSpPr txBox="1">
            <a:spLocks noChangeArrowheads="1"/>
          </p:cNvSpPr>
          <p:nvPr/>
        </p:nvSpPr>
        <p:spPr bwMode="auto">
          <a:xfrm>
            <a:off x="2808288" y="1449388"/>
            <a:ext cx="6335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существительное, обозначающее </a:t>
            </a:r>
            <a:br>
              <a:rPr lang="ru-RU" sz="2000" b="1">
                <a:solidFill>
                  <a:srgbClr val="FF0000"/>
                </a:solidFill>
              </a:rPr>
            </a:br>
            <a:r>
              <a:rPr lang="ru-RU" sz="2000" b="1">
                <a:solidFill>
                  <a:srgbClr val="FF0000"/>
                </a:solidFill>
              </a:rPr>
              <a:t>тему синквейна</a:t>
            </a:r>
          </a:p>
        </p:txBody>
      </p:sp>
      <p:sp>
        <p:nvSpPr>
          <p:cNvPr id="53258" name="Line 16"/>
          <p:cNvSpPr>
            <a:spLocks noChangeShapeType="1"/>
          </p:cNvSpPr>
          <p:nvPr/>
        </p:nvSpPr>
        <p:spPr bwMode="auto">
          <a:xfrm>
            <a:off x="179388" y="2960688"/>
            <a:ext cx="219551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59" name="Line 17"/>
          <p:cNvSpPr>
            <a:spLocks noChangeShapeType="1"/>
          </p:cNvSpPr>
          <p:nvPr/>
        </p:nvSpPr>
        <p:spPr bwMode="auto">
          <a:xfrm>
            <a:off x="179388" y="4184650"/>
            <a:ext cx="219551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0" name="Text Box 18"/>
          <p:cNvSpPr txBox="1">
            <a:spLocks noChangeArrowheads="1"/>
          </p:cNvSpPr>
          <p:nvPr/>
        </p:nvSpPr>
        <p:spPr bwMode="auto">
          <a:xfrm>
            <a:off x="250825" y="1484313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Первая строка</a:t>
            </a:r>
          </a:p>
        </p:txBody>
      </p:sp>
      <p:sp>
        <p:nvSpPr>
          <p:cNvPr id="53261" name="Text Box 19"/>
          <p:cNvSpPr txBox="1">
            <a:spLocks noChangeArrowheads="1"/>
          </p:cNvSpPr>
          <p:nvPr/>
        </p:nvSpPr>
        <p:spPr bwMode="auto">
          <a:xfrm>
            <a:off x="179388" y="252888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Вторая строка</a:t>
            </a:r>
          </a:p>
        </p:txBody>
      </p:sp>
      <p:sp>
        <p:nvSpPr>
          <p:cNvPr id="53262" name="Text Box 20"/>
          <p:cNvSpPr txBox="1">
            <a:spLocks noChangeArrowheads="1"/>
          </p:cNvSpPr>
          <p:nvPr/>
        </p:nvSpPr>
        <p:spPr bwMode="auto">
          <a:xfrm>
            <a:off x="179388" y="375285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Третья строка</a:t>
            </a:r>
          </a:p>
        </p:txBody>
      </p:sp>
      <p:sp>
        <p:nvSpPr>
          <p:cNvPr id="53263" name="Text Box 21"/>
          <p:cNvSpPr txBox="1">
            <a:spLocks noChangeArrowheads="1"/>
          </p:cNvSpPr>
          <p:nvPr/>
        </p:nvSpPr>
        <p:spPr bwMode="auto">
          <a:xfrm>
            <a:off x="2786063" y="2357438"/>
            <a:ext cx="6048375" cy="101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два прилагательных, раскрывающие какие-то интересные признаки предмета, заявленного в теме</a:t>
            </a:r>
          </a:p>
        </p:txBody>
      </p:sp>
      <p:sp>
        <p:nvSpPr>
          <p:cNvPr id="53264" name="Rectangle 22"/>
          <p:cNvSpPr>
            <a:spLocks noChangeArrowheads="1"/>
          </p:cNvSpPr>
          <p:nvPr/>
        </p:nvSpPr>
        <p:spPr bwMode="auto">
          <a:xfrm>
            <a:off x="2771775" y="1449388"/>
            <a:ext cx="6084888" cy="82708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5" name="Rectangle 24"/>
          <p:cNvSpPr>
            <a:spLocks noChangeArrowheads="1"/>
          </p:cNvSpPr>
          <p:nvPr/>
        </p:nvSpPr>
        <p:spPr bwMode="auto">
          <a:xfrm>
            <a:off x="2786063" y="3571875"/>
            <a:ext cx="6048375" cy="10429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6" name="Text Box 25"/>
          <p:cNvSpPr txBox="1">
            <a:spLocks noChangeArrowheads="1"/>
          </p:cNvSpPr>
          <p:nvPr/>
        </p:nvSpPr>
        <p:spPr bwMode="auto">
          <a:xfrm>
            <a:off x="2916238" y="3860800"/>
            <a:ext cx="5795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3267" name="Text Box 26"/>
          <p:cNvSpPr txBox="1">
            <a:spLocks noChangeArrowheads="1"/>
          </p:cNvSpPr>
          <p:nvPr/>
        </p:nvSpPr>
        <p:spPr bwMode="auto">
          <a:xfrm>
            <a:off x="2786063" y="3681413"/>
            <a:ext cx="6215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три глагола, раскрывающие действия, воздействия и т. д., свойственные данному явлению, предмету</a:t>
            </a:r>
          </a:p>
        </p:txBody>
      </p:sp>
      <p:sp>
        <p:nvSpPr>
          <p:cNvPr id="53268" name="Line 27"/>
          <p:cNvSpPr>
            <a:spLocks noChangeShapeType="1"/>
          </p:cNvSpPr>
          <p:nvPr/>
        </p:nvSpPr>
        <p:spPr bwMode="auto">
          <a:xfrm>
            <a:off x="215900" y="5300663"/>
            <a:ext cx="21955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9" name="Text Box 29"/>
          <p:cNvSpPr txBox="1">
            <a:spLocks noChangeArrowheads="1"/>
          </p:cNvSpPr>
          <p:nvPr/>
        </p:nvSpPr>
        <p:spPr bwMode="auto">
          <a:xfrm>
            <a:off x="0" y="4833938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Четвертая строка</a:t>
            </a:r>
          </a:p>
        </p:txBody>
      </p:sp>
      <p:sp>
        <p:nvSpPr>
          <p:cNvPr id="53270" name="Rectangle 30"/>
          <p:cNvSpPr>
            <a:spLocks noChangeArrowheads="1"/>
          </p:cNvSpPr>
          <p:nvPr/>
        </p:nvSpPr>
        <p:spPr bwMode="auto">
          <a:xfrm>
            <a:off x="2808288" y="4905375"/>
            <a:ext cx="6048375" cy="8286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71" name="Text Box 31"/>
          <p:cNvSpPr txBox="1">
            <a:spLocks noChangeArrowheads="1"/>
          </p:cNvSpPr>
          <p:nvPr/>
        </p:nvSpPr>
        <p:spPr bwMode="auto">
          <a:xfrm>
            <a:off x="2786063" y="4714875"/>
            <a:ext cx="6070600" cy="101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фраза, раскрывающая суть явления, предмета, усиливающая предыдущие две строки</a:t>
            </a:r>
          </a:p>
        </p:txBody>
      </p:sp>
      <p:sp>
        <p:nvSpPr>
          <p:cNvPr id="53272" name="Line 32"/>
          <p:cNvSpPr>
            <a:spLocks noChangeShapeType="1"/>
          </p:cNvSpPr>
          <p:nvPr/>
        </p:nvSpPr>
        <p:spPr bwMode="auto">
          <a:xfrm>
            <a:off x="250825" y="6524625"/>
            <a:ext cx="21955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3" name="Text Box 33"/>
          <p:cNvSpPr txBox="1">
            <a:spLocks noChangeArrowheads="1"/>
          </p:cNvSpPr>
          <p:nvPr/>
        </p:nvSpPr>
        <p:spPr bwMode="auto">
          <a:xfrm>
            <a:off x="287338" y="60579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Пятая строка</a:t>
            </a:r>
          </a:p>
        </p:txBody>
      </p:sp>
      <p:sp>
        <p:nvSpPr>
          <p:cNvPr id="53274" name="Rectangle 34"/>
          <p:cNvSpPr>
            <a:spLocks noChangeArrowheads="1"/>
          </p:cNvSpPr>
          <p:nvPr/>
        </p:nvSpPr>
        <p:spPr bwMode="auto">
          <a:xfrm>
            <a:off x="2786063" y="5857875"/>
            <a:ext cx="6107112" cy="10001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75" name="Text Box 35"/>
          <p:cNvSpPr txBox="1">
            <a:spLocks noChangeArrowheads="1"/>
          </p:cNvSpPr>
          <p:nvPr/>
        </p:nvSpPr>
        <p:spPr bwMode="auto">
          <a:xfrm>
            <a:off x="3095625" y="5857875"/>
            <a:ext cx="5292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существительное, выступающее как итог, вывод, подводящее черту </a:t>
            </a:r>
          </a:p>
        </p:txBody>
      </p:sp>
      <p:sp>
        <p:nvSpPr>
          <p:cNvPr id="53276" name="Text Box 15"/>
          <p:cNvSpPr txBox="1">
            <a:spLocks noChangeArrowheads="1"/>
          </p:cNvSpPr>
          <p:nvPr/>
        </p:nvSpPr>
        <p:spPr bwMode="auto">
          <a:xfrm>
            <a:off x="2808288" y="1500188"/>
            <a:ext cx="6335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существительное, обозначающее </a:t>
            </a:r>
            <a:br>
              <a:rPr lang="ru-RU" sz="2000" b="1">
                <a:solidFill>
                  <a:srgbClr val="FF0000"/>
                </a:solidFill>
              </a:rPr>
            </a:br>
            <a:r>
              <a:rPr lang="ru-RU" sz="2000" b="1">
                <a:solidFill>
                  <a:srgbClr val="FF0000"/>
                </a:solidFill>
              </a:rPr>
              <a:t>тему синквейна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"/>
          <p:cNvSpPr txBox="1">
            <a:spLocks noChangeArrowheads="1"/>
          </p:cNvSpPr>
          <p:nvPr/>
        </p:nvSpPr>
        <p:spPr bwMode="auto">
          <a:xfrm>
            <a:off x="357188" y="714375"/>
            <a:ext cx="85010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 u="sng"/>
              <a:t>С 8. Составить развернутый план ответа по предложенным темам:</a:t>
            </a:r>
          </a:p>
          <a:p>
            <a:pPr algn="ctr"/>
            <a:endParaRPr lang="ru-RU" sz="4400" i="1" u="sng"/>
          </a:p>
          <a:p>
            <a:r>
              <a:rPr lang="ru-RU" sz="4400"/>
              <a:t>1 группа: </a:t>
            </a:r>
            <a:r>
              <a:rPr lang="ru-RU" sz="4400" i="1"/>
              <a:t>ГОСУД. ДУМА  РФ</a:t>
            </a:r>
          </a:p>
          <a:p>
            <a:r>
              <a:rPr lang="ru-RU" sz="4400"/>
              <a:t>2 группа: ПРАВИТЕЛЬСТВО</a:t>
            </a:r>
            <a:endParaRPr lang="ru-RU" sz="4400" i="1"/>
          </a:p>
          <a:p>
            <a:r>
              <a:rPr lang="ru-RU" sz="4400"/>
              <a:t>3 группа: </a:t>
            </a:r>
            <a:r>
              <a:rPr lang="ru-RU" sz="4400" i="1"/>
              <a:t>АРБИТРАЖНЫЙ </a:t>
            </a:r>
          </a:p>
          <a:p>
            <a:pPr algn="ctr"/>
            <a:r>
              <a:rPr lang="ru-RU" sz="4400" i="1"/>
              <a:t>СУД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00988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РЕШЕНИЕ ЗАДАЧ  С ИСПОЛЬЗОВАНИЕМ </a:t>
            </a:r>
            <a:r>
              <a:rPr lang="ru-RU" sz="4000" dirty="0" smtClean="0"/>
              <a:t>«Конституции РФ»</a:t>
            </a:r>
          </a:p>
        </p:txBody>
      </p:sp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928813"/>
            <a:ext cx="3240087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Users\Наталья\Desktop\1260531294_42236629_kon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8096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Домашнее задание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повторить понятия темы;</a:t>
            </a:r>
          </a:p>
          <a:p>
            <a:pPr eaLnBrk="1" hangingPunct="1">
              <a:defRPr/>
            </a:pPr>
            <a:r>
              <a:rPr lang="ru-RU" dirty="0" smtClean="0"/>
              <a:t>эссе по теме : </a:t>
            </a:r>
          </a:p>
          <a:p>
            <a:pPr eaLnBrk="1" hangingPunct="1">
              <a:defRPr/>
            </a:pPr>
            <a:r>
              <a:rPr lang="ru-RU" dirty="0" smtClean="0"/>
              <a:t>«Значение Конституции в обществе»</a:t>
            </a:r>
          </a:p>
          <a:p>
            <a:pPr eaLnBrk="1" hangingPunct="1">
              <a:defRPr/>
            </a:pPr>
            <a:r>
              <a:rPr lang="ru-RU" dirty="0" smtClean="0"/>
              <a:t>«Сильная  президентская власть «за» и «против».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0" descr="310"/>
          <p:cNvPicPr>
            <a:picLocks noChangeAspect="1" noChangeArrowheads="1"/>
          </p:cNvPicPr>
          <p:nvPr/>
        </p:nvPicPr>
        <p:blipFill>
          <a:blip r:embed="rId3">
            <a:lum bright="30000" contrast="-30000"/>
          </a:blip>
          <a:srcRect/>
          <a:stretch>
            <a:fillRect/>
          </a:stretch>
        </p:blipFill>
        <p:spPr bwMode="auto">
          <a:xfrm>
            <a:off x="1655763" y="0"/>
            <a:ext cx="7038975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 descr="9105296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96975"/>
            <a:ext cx="2914650" cy="45005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5539" name="Text Box 24"/>
          <p:cNvSpPr txBox="1">
            <a:spLocks noChangeArrowheads="1"/>
          </p:cNvSpPr>
          <p:nvPr/>
        </p:nvSpPr>
        <p:spPr bwMode="auto">
          <a:xfrm>
            <a:off x="4248150" y="1376363"/>
            <a:ext cx="2303463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…</a:t>
            </a:r>
          </a:p>
        </p:txBody>
      </p:sp>
      <p:sp>
        <p:nvSpPr>
          <p:cNvPr id="65540" name="Text Box 25"/>
          <p:cNvSpPr txBox="1">
            <a:spLocks noChangeArrowheads="1"/>
          </p:cNvSpPr>
          <p:nvPr/>
        </p:nvSpPr>
        <p:spPr bwMode="auto">
          <a:xfrm>
            <a:off x="4284663" y="2708275"/>
            <a:ext cx="2303462" cy="923925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5541" name="Text Box 26"/>
          <p:cNvSpPr txBox="1">
            <a:spLocks noChangeArrowheads="1"/>
          </p:cNvSpPr>
          <p:nvPr/>
        </p:nvSpPr>
        <p:spPr bwMode="auto">
          <a:xfrm>
            <a:off x="4286250" y="4071938"/>
            <a:ext cx="2303463" cy="923925"/>
          </a:xfrm>
          <a:prstGeom prst="rect">
            <a:avLst/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</a:rPr>
              <a:t>?</a:t>
            </a:r>
            <a:endParaRPr lang="ru-RU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План урока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7858125" cy="54292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1.Целевая установка урока.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2.Повторение и закрепление изученного( «мозговой штурм», синквейн)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3.Презентации учащихся по теме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4. Коллективная работа. Анализ статей.«Конституции РФ»(решение задач)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5.Выступления с аналитическими справками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6.Итоги урока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DSC00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43576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6" descr="pr82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285875"/>
            <a:ext cx="4143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«Путь нашей страны в </a:t>
            </a:r>
            <a:r>
              <a:rPr lang="en-US" sz="4000" smtClean="0"/>
              <a:t>XX </a:t>
            </a:r>
            <a:r>
              <a:rPr lang="ru-RU" sz="4000" smtClean="0"/>
              <a:t>веке </a:t>
            </a:r>
            <a:br>
              <a:rPr lang="ru-RU" sz="4000" smtClean="0"/>
            </a:br>
            <a:r>
              <a:rPr lang="ru-RU" sz="4000" smtClean="0"/>
              <a:t>к демократической Конституции» </a:t>
            </a:r>
          </a:p>
        </p:txBody>
      </p:sp>
      <p:sp>
        <p:nvSpPr>
          <p:cNvPr id="22530" name="WordArt 9"/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5143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Конституция РСФСР 1918 г</a:t>
            </a:r>
          </a:p>
        </p:txBody>
      </p:sp>
      <p:sp>
        <p:nvSpPr>
          <p:cNvPr id="22531" name="WordArt 10"/>
          <p:cNvSpPr>
            <a:spLocks noChangeArrowheads="1" noChangeShapeType="1" noTextEdit="1"/>
          </p:cNvSpPr>
          <p:nvPr/>
        </p:nvSpPr>
        <p:spPr bwMode="auto">
          <a:xfrm>
            <a:off x="827088" y="2565400"/>
            <a:ext cx="4848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Конституция СССР 1924 г</a:t>
            </a:r>
          </a:p>
        </p:txBody>
      </p:sp>
      <p:sp>
        <p:nvSpPr>
          <p:cNvPr id="22532" name="WordArt 11"/>
          <p:cNvSpPr>
            <a:spLocks noChangeArrowheads="1" noChangeShapeType="1" noTextEdit="1"/>
          </p:cNvSpPr>
          <p:nvPr/>
        </p:nvSpPr>
        <p:spPr bwMode="auto">
          <a:xfrm>
            <a:off x="1763713" y="3644900"/>
            <a:ext cx="4876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Конституция СССР 1936 г</a:t>
            </a:r>
          </a:p>
        </p:txBody>
      </p:sp>
      <p:sp>
        <p:nvSpPr>
          <p:cNvPr id="22533" name="WordArt 12"/>
          <p:cNvSpPr>
            <a:spLocks noChangeArrowheads="1" noChangeShapeType="1" noTextEdit="1"/>
          </p:cNvSpPr>
          <p:nvPr/>
        </p:nvSpPr>
        <p:spPr bwMode="auto">
          <a:xfrm>
            <a:off x="2987675" y="4652963"/>
            <a:ext cx="4876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Конституция СССР 1977 г</a:t>
            </a:r>
          </a:p>
        </p:txBody>
      </p:sp>
      <p:sp>
        <p:nvSpPr>
          <p:cNvPr id="22534" name="WordArt 13"/>
          <p:cNvSpPr>
            <a:spLocks noChangeArrowheads="1" noChangeShapeType="1" noTextEdit="1"/>
          </p:cNvSpPr>
          <p:nvPr/>
        </p:nvSpPr>
        <p:spPr bwMode="auto">
          <a:xfrm>
            <a:off x="4067175" y="5661025"/>
            <a:ext cx="4876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Конституция России 1993 г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29575" y="2071688"/>
            <a:ext cx="1114425" cy="37861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гл.9</a:t>
            </a:r>
            <a:br>
              <a:rPr lang="ru-RU" sz="2800" dirty="0" smtClean="0"/>
            </a:br>
            <a:r>
              <a:rPr lang="ru-RU" sz="2800" dirty="0" smtClean="0"/>
              <a:t>гл.8</a:t>
            </a:r>
            <a:br>
              <a:rPr lang="ru-RU" sz="2800" dirty="0" smtClean="0"/>
            </a:br>
            <a:r>
              <a:rPr lang="ru-RU" sz="2800" dirty="0" smtClean="0"/>
              <a:t>гл.7</a:t>
            </a:r>
            <a:br>
              <a:rPr lang="ru-RU" sz="2800" dirty="0" smtClean="0"/>
            </a:br>
            <a:r>
              <a:rPr lang="ru-RU" sz="2800" dirty="0" smtClean="0"/>
              <a:t>гл.6</a:t>
            </a:r>
            <a:br>
              <a:rPr lang="ru-RU" sz="2800" dirty="0" smtClean="0"/>
            </a:br>
            <a:r>
              <a:rPr lang="ru-RU" sz="2800" dirty="0" smtClean="0"/>
              <a:t>гл.5</a:t>
            </a:r>
            <a:br>
              <a:rPr lang="ru-RU" sz="2800" dirty="0" smtClean="0"/>
            </a:br>
            <a:r>
              <a:rPr lang="ru-RU" sz="2800" dirty="0" smtClean="0"/>
              <a:t>гл.4</a:t>
            </a:r>
            <a:br>
              <a:rPr lang="ru-RU" sz="2800" dirty="0" smtClean="0"/>
            </a:br>
            <a:r>
              <a:rPr lang="ru-RU" sz="2800" dirty="0" smtClean="0"/>
              <a:t>гл3</a:t>
            </a:r>
            <a:br>
              <a:rPr lang="ru-RU" sz="2800" dirty="0" smtClean="0"/>
            </a:br>
            <a:r>
              <a:rPr lang="ru-RU" sz="2800" dirty="0" smtClean="0"/>
              <a:t>гл.2</a:t>
            </a:r>
            <a:br>
              <a:rPr lang="ru-RU" sz="2800" dirty="0" smtClean="0"/>
            </a:br>
            <a:r>
              <a:rPr lang="ru-RU" sz="2800" dirty="0" smtClean="0"/>
              <a:t>гл.1</a:t>
            </a:r>
          </a:p>
        </p:txBody>
      </p:sp>
      <p:grpSp>
        <p:nvGrpSpPr>
          <p:cNvPr id="24578" name="Group 1561"/>
          <p:cNvGrpSpPr>
            <a:grpSpLocks/>
          </p:cNvGrpSpPr>
          <p:nvPr/>
        </p:nvGrpSpPr>
        <p:grpSpPr bwMode="auto">
          <a:xfrm>
            <a:off x="3851275" y="2241550"/>
            <a:ext cx="3779838" cy="217488"/>
            <a:chOff x="2472" y="1366"/>
            <a:chExt cx="2381" cy="114"/>
          </a:xfrm>
        </p:grpSpPr>
        <p:sp>
          <p:nvSpPr>
            <p:cNvPr id="24998" name="Rectangle 20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9" name="Rectangle 21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0" name="Rectangle 22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1" name="Rectangle 23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2" name="Rectangle 24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3" name="Rectangle 25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4" name="Rectangle 26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5" name="Rectangle 27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6" name="Rectangle 28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7" name="Rectangle 29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8" name="Rectangle 30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9" name="Rectangle 31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0" name="Rectangle 130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1" name="Rectangle 131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2" name="Rectangle 132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3" name="Rectangle 133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4" name="Rectangle 134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5" name="Rectangle 135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6" name="Rectangle 136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7" name="Rectangle 137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8" name="Rectangle 138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9" name="Rectangle 139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0" name="Rectangle 140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1" name="Rectangle 141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2" name="Rectangle 260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3" name="Rectangle 261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4" name="Rectangle 262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5" name="Rectangle 263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6" name="Rectangle 264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7" name="Rectangle 265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8" name="Rectangle 266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9" name="Rectangle 267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0" name="Rectangle 268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1" name="Rectangle 269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2" name="Rectangle 270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3" name="Rectangle 271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4" name="Rectangle 272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5" name="Rectangle 273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6" name="Rectangle 274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7" name="Rectangle 275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8" name="Rectangle 276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9" name="Rectangle 277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40" name="Rectangle 278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41" name="Rectangle 279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42" name="Rectangle 280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43" name="Rectangle 281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44" name="Rectangle 282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45" name="Rectangle 283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3643313" y="1714500"/>
            <a:ext cx="4032250" cy="45354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4248150" y="5768975"/>
            <a:ext cx="647700" cy="6477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15"/>
          <p:cNvSpPr>
            <a:spLocks noChangeArrowheads="1"/>
          </p:cNvSpPr>
          <p:nvPr/>
        </p:nvSpPr>
        <p:spPr bwMode="auto">
          <a:xfrm>
            <a:off x="6516688" y="5768975"/>
            <a:ext cx="647700" cy="6477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4211638" y="5876925"/>
            <a:ext cx="75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Р1</a:t>
            </a:r>
          </a:p>
        </p:txBody>
      </p:sp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6624638" y="587692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6480175" y="5876925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Р2</a:t>
            </a:r>
          </a:p>
        </p:txBody>
      </p:sp>
      <p:sp>
        <p:nvSpPr>
          <p:cNvPr id="24585" name="Line 254"/>
          <p:cNvSpPr>
            <a:spLocks noChangeShapeType="1"/>
          </p:cNvSpPr>
          <p:nvPr/>
        </p:nvSpPr>
        <p:spPr bwMode="auto">
          <a:xfrm flipH="1">
            <a:off x="7775575" y="2060575"/>
            <a:ext cx="252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4586" name="Group 1563"/>
          <p:cNvGrpSpPr>
            <a:grpSpLocks/>
          </p:cNvGrpSpPr>
          <p:nvPr/>
        </p:nvGrpSpPr>
        <p:grpSpPr bwMode="auto">
          <a:xfrm>
            <a:off x="3851275" y="2708275"/>
            <a:ext cx="3779838" cy="217488"/>
            <a:chOff x="2472" y="1366"/>
            <a:chExt cx="2381" cy="114"/>
          </a:xfrm>
        </p:grpSpPr>
        <p:sp>
          <p:nvSpPr>
            <p:cNvPr id="24950" name="Rectangle 1564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51" name="Rectangle 1565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52" name="Rectangle 1566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53" name="Rectangle 1567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54" name="Rectangle 1568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55" name="Rectangle 1569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56" name="Rectangle 1570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57" name="Rectangle 1571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58" name="Rectangle 1572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59" name="Rectangle 1573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60" name="Rectangle 1574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61" name="Rectangle 1575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62" name="Rectangle 1576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63" name="Rectangle 1577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64" name="Rectangle 1578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65" name="Rectangle 1579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66" name="Rectangle 1580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67" name="Rectangle 1581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68" name="Rectangle 1582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69" name="Rectangle 1583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70" name="Rectangle 1584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71" name="Rectangle 1585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72" name="Rectangle 1586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73" name="Rectangle 1587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74" name="Rectangle 1588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75" name="Rectangle 1589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76" name="Rectangle 1590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77" name="Rectangle 1591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78" name="Rectangle 1592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79" name="Rectangle 1593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0" name="Rectangle 1594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1" name="Rectangle 1595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2" name="Rectangle 1596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3" name="Rectangle 1597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4" name="Rectangle 1598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5" name="Rectangle 1599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" name="Rectangle 1600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7" name="Rectangle 1601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8" name="Rectangle 1602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9" name="Rectangle 1603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0" name="Rectangle 1604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1" name="Rectangle 1605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2" name="Rectangle 1606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3" name="Rectangle 1607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4" name="Rectangle 1608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5" name="Rectangle 1609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6" name="Rectangle 1610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7" name="Rectangle 1611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87" name="Group 1612"/>
          <p:cNvGrpSpPr>
            <a:grpSpLocks/>
          </p:cNvGrpSpPr>
          <p:nvPr/>
        </p:nvGrpSpPr>
        <p:grpSpPr bwMode="auto">
          <a:xfrm>
            <a:off x="3851275" y="3105150"/>
            <a:ext cx="3779838" cy="217488"/>
            <a:chOff x="2472" y="1366"/>
            <a:chExt cx="2381" cy="114"/>
          </a:xfrm>
        </p:grpSpPr>
        <p:sp>
          <p:nvSpPr>
            <p:cNvPr id="24902" name="Rectangle 1613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03" name="Rectangle 1614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04" name="Rectangle 1615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05" name="Rectangle 1616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06" name="Rectangle 1617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07" name="Rectangle 1618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08" name="Rectangle 1619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09" name="Rectangle 1620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10" name="Rectangle 1621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11" name="Rectangle 1622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12" name="Rectangle 1623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13" name="Rectangle 1624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14" name="Rectangle 1625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15" name="Rectangle 1626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16" name="Rectangle 1627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17" name="Rectangle 1628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18" name="Rectangle 1629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19" name="Rectangle 1630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20" name="Rectangle 1631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21" name="Rectangle 1632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22" name="Rectangle 1633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23" name="Rectangle 1634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24" name="Rectangle 1635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25" name="Rectangle 1636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26" name="Rectangle 1637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27" name="Rectangle 1638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28" name="Rectangle 1639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29" name="Rectangle 1640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30" name="Rectangle 1641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31" name="Rectangle 1642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32" name="Rectangle 1643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33" name="Rectangle 1644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34" name="Rectangle 1645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35" name="Rectangle 1646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36" name="Rectangle 1647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37" name="Rectangle 1648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38" name="Rectangle 1649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39" name="Rectangle 1650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40" name="Rectangle 1651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41" name="Rectangle 1652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42" name="Rectangle 1653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43" name="Rectangle 1654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44" name="Rectangle 1655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45" name="Rectangle 1656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46" name="Rectangle 1657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47" name="Rectangle 1658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48" name="Rectangle 1659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49" name="Rectangle 1660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88" name="Group 1661"/>
          <p:cNvGrpSpPr>
            <a:grpSpLocks/>
          </p:cNvGrpSpPr>
          <p:nvPr/>
        </p:nvGrpSpPr>
        <p:grpSpPr bwMode="auto">
          <a:xfrm>
            <a:off x="3851275" y="3500438"/>
            <a:ext cx="3779838" cy="217487"/>
            <a:chOff x="2472" y="1366"/>
            <a:chExt cx="2381" cy="114"/>
          </a:xfrm>
        </p:grpSpPr>
        <p:sp>
          <p:nvSpPr>
            <p:cNvPr id="24854" name="Rectangle 1662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55" name="Rectangle 1663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56" name="Rectangle 1664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57" name="Rectangle 1665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58" name="Rectangle 1666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59" name="Rectangle 1667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60" name="Rectangle 1668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61" name="Rectangle 1669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62" name="Rectangle 1670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63" name="Rectangle 1671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64" name="Rectangle 1672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65" name="Rectangle 1673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66" name="Rectangle 1674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67" name="Rectangle 1675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68" name="Rectangle 1676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69" name="Rectangle 1677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70" name="Rectangle 1678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71" name="Rectangle 1679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72" name="Rectangle 1680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73" name="Rectangle 1681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74" name="Rectangle 1682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75" name="Rectangle 1683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76" name="Rectangle 1684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77" name="Rectangle 1685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78" name="Rectangle 1686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79" name="Rectangle 1687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0" name="Rectangle 1688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1" name="Rectangle 1689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2" name="Rectangle 1690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3" name="Rectangle 1691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" name="Rectangle 1692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5" name="Rectangle 1693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6" name="Rectangle 1694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7" name="Rectangle 1695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8" name="Rectangle 1696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9" name="Rectangle 1697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90" name="Rectangle 1698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91" name="Rectangle 1699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92" name="Rectangle 1700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93" name="Rectangle 1701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94" name="Rectangle 1702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95" name="Rectangle 1703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96" name="Rectangle 1704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97" name="Rectangle 1705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98" name="Rectangle 1706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99" name="Rectangle 1707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00" name="Rectangle 1708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01" name="Rectangle 1709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89" name="Group 1710"/>
          <p:cNvGrpSpPr>
            <a:grpSpLocks/>
          </p:cNvGrpSpPr>
          <p:nvPr/>
        </p:nvGrpSpPr>
        <p:grpSpPr bwMode="auto">
          <a:xfrm>
            <a:off x="3851275" y="3897313"/>
            <a:ext cx="3779838" cy="217487"/>
            <a:chOff x="2472" y="1366"/>
            <a:chExt cx="2381" cy="114"/>
          </a:xfrm>
        </p:grpSpPr>
        <p:sp>
          <p:nvSpPr>
            <p:cNvPr id="24806" name="Rectangle 1711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07" name="Rectangle 1712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08" name="Rectangle 1713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09" name="Rectangle 1714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10" name="Rectangle 1715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11" name="Rectangle 1716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12" name="Rectangle 1717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13" name="Rectangle 1718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14" name="Rectangle 1719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15" name="Rectangle 1720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16" name="Rectangle 1721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17" name="Rectangle 1722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18" name="Rectangle 1723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19" name="Rectangle 1724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20" name="Rectangle 1725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21" name="Rectangle 1726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22" name="Rectangle 1727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23" name="Rectangle 1728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24" name="Rectangle 1729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25" name="Rectangle 1730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26" name="Rectangle 1731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27" name="Rectangle 1732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28" name="Rectangle 1733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29" name="Rectangle 1734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30" name="Rectangle 1735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31" name="Rectangle 1736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32" name="Rectangle 1737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33" name="Rectangle 1738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34" name="Rectangle 1739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35" name="Rectangle 1740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36" name="Rectangle 1741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37" name="Rectangle 1742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38" name="Rectangle 1743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39" name="Rectangle 1744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40" name="Rectangle 1745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41" name="Rectangle 1746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42" name="Rectangle 1747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43" name="Rectangle 1748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44" name="Rectangle 1749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45" name="Rectangle 1750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46" name="Rectangle 1751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47" name="Rectangle 1752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48" name="Rectangle 1753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49" name="Rectangle 1754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50" name="Rectangle 1755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51" name="Rectangle 1756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52" name="Rectangle 1757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53" name="Rectangle 1758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90" name="Group 1759"/>
          <p:cNvGrpSpPr>
            <a:grpSpLocks/>
          </p:cNvGrpSpPr>
          <p:nvPr/>
        </p:nvGrpSpPr>
        <p:grpSpPr bwMode="auto">
          <a:xfrm>
            <a:off x="3851275" y="4292600"/>
            <a:ext cx="3779838" cy="217488"/>
            <a:chOff x="2472" y="1366"/>
            <a:chExt cx="2381" cy="114"/>
          </a:xfrm>
        </p:grpSpPr>
        <p:sp>
          <p:nvSpPr>
            <p:cNvPr id="24758" name="Rectangle 1760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59" name="Rectangle 1761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60" name="Rectangle 1762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61" name="Rectangle 1763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62" name="Rectangle 1764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63" name="Rectangle 1765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64" name="Rectangle 1766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65" name="Rectangle 1767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66" name="Rectangle 1768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67" name="Rectangle 1769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68" name="Rectangle 1770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69" name="Rectangle 1771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0" name="Rectangle 1772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1" name="Rectangle 1773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2" name="Rectangle 1774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3" name="Rectangle 1775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4" name="Rectangle 1776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5" name="Rectangle 1777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6" name="Rectangle 1778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7" name="Rectangle 1779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8" name="Rectangle 1780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9" name="Rectangle 1781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0" name="Rectangle 1782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1" name="Rectangle 1783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2" name="Rectangle 1784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3" name="Rectangle 1785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4" name="Rectangle 1786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5" name="Rectangle 1787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6" name="Rectangle 1788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7" name="Rectangle 1789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8" name="Rectangle 1790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9" name="Rectangle 1791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0" name="Rectangle 1792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1" name="Rectangle 1793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2" name="Rectangle 1794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3" name="Rectangle 1795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4" name="Rectangle 1796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5" name="Rectangle 1797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6" name="Rectangle 1798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7" name="Rectangle 1799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8" name="Rectangle 1800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9" name="Rectangle 1801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00" name="Rectangle 1802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01" name="Rectangle 1803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02" name="Rectangle 1804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03" name="Rectangle 1805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04" name="Rectangle 1806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05" name="Rectangle 1807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91" name="Group 1808"/>
          <p:cNvGrpSpPr>
            <a:grpSpLocks/>
          </p:cNvGrpSpPr>
          <p:nvPr/>
        </p:nvGrpSpPr>
        <p:grpSpPr bwMode="auto">
          <a:xfrm>
            <a:off x="3851275" y="4689475"/>
            <a:ext cx="3779838" cy="217488"/>
            <a:chOff x="2472" y="1366"/>
            <a:chExt cx="2381" cy="114"/>
          </a:xfrm>
        </p:grpSpPr>
        <p:sp>
          <p:nvSpPr>
            <p:cNvPr id="24710" name="Rectangle 1809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11" name="Rectangle 1810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12" name="Rectangle 1811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13" name="Rectangle 1812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14" name="Rectangle 1813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15" name="Rectangle 1814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16" name="Rectangle 1815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17" name="Rectangle 1816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18" name="Rectangle 1817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19" name="Rectangle 1818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20" name="Rectangle 1819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21" name="Rectangle 1820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22" name="Rectangle 1821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23" name="Rectangle 1822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24" name="Rectangle 1823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25" name="Rectangle 1824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26" name="Rectangle 1825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27" name="Rectangle 1826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28" name="Rectangle 1827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29" name="Rectangle 1828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30" name="Rectangle 1829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31" name="Rectangle 1830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32" name="Rectangle 1831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33" name="Rectangle 1832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34" name="Rectangle 1833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35" name="Rectangle 1834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36" name="Rectangle 1835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37" name="Rectangle 1836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38" name="Rectangle 1837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39" name="Rectangle 1838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40" name="Rectangle 1839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41" name="Rectangle 1840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42" name="Rectangle 1841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43" name="Rectangle 1842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44" name="Rectangle 1843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45" name="Rectangle 1844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46" name="Rectangle 1845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47" name="Rectangle 1846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48" name="Rectangle 1847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49" name="Rectangle 1848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50" name="Rectangle 1849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51" name="Rectangle 1850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52" name="Rectangle 1851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53" name="Rectangle 1852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54" name="Rectangle 1853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55" name="Rectangle 1854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56" name="Rectangle 1855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57" name="Rectangle 1856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92" name="Group 1857"/>
          <p:cNvGrpSpPr>
            <a:grpSpLocks/>
          </p:cNvGrpSpPr>
          <p:nvPr/>
        </p:nvGrpSpPr>
        <p:grpSpPr bwMode="auto">
          <a:xfrm>
            <a:off x="3851275" y="5084763"/>
            <a:ext cx="3779838" cy="217487"/>
            <a:chOff x="2472" y="1366"/>
            <a:chExt cx="2381" cy="114"/>
          </a:xfrm>
        </p:grpSpPr>
        <p:sp>
          <p:nvSpPr>
            <p:cNvPr id="24662" name="Rectangle 1858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3" name="Rectangle 1859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4" name="Rectangle 1860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5" name="Rectangle 1861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6" name="Rectangle 1862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7" name="Rectangle 1863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8" name="Rectangle 1864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9" name="Rectangle 1865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0" name="Rectangle 1866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1" name="Rectangle 1867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2" name="Rectangle 1868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3" name="Rectangle 1869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4" name="Rectangle 1870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5" name="Rectangle 1871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6" name="Rectangle 1872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7" name="Rectangle 1873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8" name="Rectangle 1874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" name="Rectangle 1875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0" name="Rectangle 1876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1" name="Rectangle 1877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2" name="Rectangle 1878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3" name="Rectangle 1879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4" name="Rectangle 1880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5" name="Rectangle 1881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6" name="Rectangle 1882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7" name="Rectangle 1883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8" name="Rectangle 1884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9" name="Rectangle 1885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0" name="Rectangle 1886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1" name="Rectangle 1887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2" name="Rectangle 1888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3" name="Rectangle 1889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4" name="Rectangle 1890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5" name="Rectangle 1891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6" name="Rectangle 1892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7" name="Rectangle 1893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8" name="Rectangle 1894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9" name="Rectangle 1895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0" name="Rectangle 1896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1" name="Rectangle 1897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2" name="Rectangle 1898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3" name="Rectangle 1899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4" name="Rectangle 1900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5" name="Rectangle 1901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6" name="Rectangle 1902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7" name="Rectangle 1903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8" name="Rectangle 1904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09" name="Rectangle 1905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93" name="Group 1906"/>
          <p:cNvGrpSpPr>
            <a:grpSpLocks/>
          </p:cNvGrpSpPr>
          <p:nvPr/>
        </p:nvGrpSpPr>
        <p:grpSpPr bwMode="auto">
          <a:xfrm>
            <a:off x="3851275" y="5481638"/>
            <a:ext cx="3779838" cy="217487"/>
            <a:chOff x="2472" y="1366"/>
            <a:chExt cx="2381" cy="114"/>
          </a:xfrm>
        </p:grpSpPr>
        <p:sp>
          <p:nvSpPr>
            <p:cNvPr id="24614" name="Rectangle 1907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5" name="Rectangle 1908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6" name="Rectangle 1909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7" name="Rectangle 1910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8" name="Rectangle 1911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9" name="Rectangle 1912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0" name="Rectangle 1913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1" name="Rectangle 1914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2" name="Rectangle 1915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3" name="Rectangle 1916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4" name="Rectangle 1917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5" name="Rectangle 1918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6" name="Rectangle 1919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7" name="Rectangle 1920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8" name="Rectangle 1921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9" name="Rectangle 1922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0" name="Rectangle 1923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1" name="Rectangle 1924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2" name="Rectangle 1925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3" name="Rectangle 1926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4" name="Rectangle 1927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5" name="Rectangle 1928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6" name="Rectangle 1929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7" name="Rectangle 1930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8" name="Rectangle 1931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9" name="Rectangle 1932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0" name="Rectangle 1933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1" name="Rectangle 1934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2" name="Rectangle 1935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3" name="Rectangle 1936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4" name="Rectangle 1937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5" name="Rectangle 1938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6" name="Rectangle 1939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7" name="Rectangle 1940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8" name="Rectangle 1941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9" name="Rectangle 1942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0" name="Rectangle 1943"/>
            <p:cNvSpPr>
              <a:spLocks noChangeArrowheads="1"/>
            </p:cNvSpPr>
            <p:nvPr/>
          </p:nvSpPr>
          <p:spPr bwMode="auto">
            <a:xfrm>
              <a:off x="247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1" name="Rectangle 1944"/>
            <p:cNvSpPr>
              <a:spLocks noChangeArrowheads="1"/>
            </p:cNvSpPr>
            <p:nvPr/>
          </p:nvSpPr>
          <p:spPr bwMode="auto">
            <a:xfrm>
              <a:off x="2676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2" name="Rectangle 1945"/>
            <p:cNvSpPr>
              <a:spLocks noChangeArrowheads="1"/>
            </p:cNvSpPr>
            <p:nvPr/>
          </p:nvSpPr>
          <p:spPr bwMode="auto">
            <a:xfrm>
              <a:off x="2880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3" name="Rectangle 1946"/>
            <p:cNvSpPr>
              <a:spLocks noChangeArrowheads="1"/>
            </p:cNvSpPr>
            <p:nvPr/>
          </p:nvSpPr>
          <p:spPr bwMode="auto">
            <a:xfrm>
              <a:off x="3492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4" name="Rectangle 1947"/>
            <p:cNvSpPr>
              <a:spLocks noChangeArrowheads="1"/>
            </p:cNvSpPr>
            <p:nvPr/>
          </p:nvSpPr>
          <p:spPr bwMode="auto">
            <a:xfrm>
              <a:off x="3288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5" name="Rectangle 1948"/>
            <p:cNvSpPr>
              <a:spLocks noChangeArrowheads="1"/>
            </p:cNvSpPr>
            <p:nvPr/>
          </p:nvSpPr>
          <p:spPr bwMode="auto">
            <a:xfrm>
              <a:off x="3084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6" name="Rectangle 1949"/>
            <p:cNvSpPr>
              <a:spLocks noChangeArrowheads="1"/>
            </p:cNvSpPr>
            <p:nvPr/>
          </p:nvSpPr>
          <p:spPr bwMode="auto">
            <a:xfrm>
              <a:off x="369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7" name="Rectangle 1950"/>
            <p:cNvSpPr>
              <a:spLocks noChangeArrowheads="1"/>
            </p:cNvSpPr>
            <p:nvPr/>
          </p:nvSpPr>
          <p:spPr bwMode="auto">
            <a:xfrm>
              <a:off x="3901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8" name="Rectangle 1951"/>
            <p:cNvSpPr>
              <a:spLocks noChangeArrowheads="1"/>
            </p:cNvSpPr>
            <p:nvPr/>
          </p:nvSpPr>
          <p:spPr bwMode="auto">
            <a:xfrm>
              <a:off x="4105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9" name="Rectangle 1952"/>
            <p:cNvSpPr>
              <a:spLocks noChangeArrowheads="1"/>
            </p:cNvSpPr>
            <p:nvPr/>
          </p:nvSpPr>
          <p:spPr bwMode="auto">
            <a:xfrm>
              <a:off x="4309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0" name="Rectangle 1953"/>
            <p:cNvSpPr>
              <a:spLocks noChangeArrowheads="1"/>
            </p:cNvSpPr>
            <p:nvPr/>
          </p:nvSpPr>
          <p:spPr bwMode="auto">
            <a:xfrm>
              <a:off x="4513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1" name="Rectangle 1954"/>
            <p:cNvSpPr>
              <a:spLocks noChangeArrowheads="1"/>
            </p:cNvSpPr>
            <p:nvPr/>
          </p:nvSpPr>
          <p:spPr bwMode="auto">
            <a:xfrm>
              <a:off x="4717" y="1366"/>
              <a:ext cx="136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4" name="AutoShape 1955"/>
          <p:cNvSpPr>
            <a:spLocks noChangeArrowheads="1"/>
          </p:cNvSpPr>
          <p:nvPr/>
        </p:nvSpPr>
        <p:spPr bwMode="auto">
          <a:xfrm>
            <a:off x="7920038" y="5553075"/>
            <a:ext cx="288925" cy="180975"/>
          </a:xfrm>
          <a:prstGeom prst="leftArrow">
            <a:avLst>
              <a:gd name="adj1" fmla="val 50000"/>
              <a:gd name="adj2" fmla="val 3991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AutoShape 1961"/>
          <p:cNvSpPr>
            <a:spLocks noChangeArrowheads="1"/>
          </p:cNvSpPr>
          <p:nvPr/>
        </p:nvSpPr>
        <p:spPr bwMode="auto">
          <a:xfrm>
            <a:off x="7885113" y="5157788"/>
            <a:ext cx="312737" cy="161925"/>
          </a:xfrm>
          <a:prstGeom prst="leftArrow">
            <a:avLst>
              <a:gd name="adj1" fmla="val 50000"/>
              <a:gd name="adj2" fmla="val 482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AutoShape 1963"/>
          <p:cNvSpPr>
            <a:spLocks noChangeArrowheads="1"/>
          </p:cNvSpPr>
          <p:nvPr/>
        </p:nvSpPr>
        <p:spPr bwMode="auto">
          <a:xfrm>
            <a:off x="7848600" y="4760913"/>
            <a:ext cx="312738" cy="161925"/>
          </a:xfrm>
          <a:prstGeom prst="leftArrow">
            <a:avLst>
              <a:gd name="adj1" fmla="val 50000"/>
              <a:gd name="adj2" fmla="val 482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AutoShape 1965"/>
          <p:cNvSpPr>
            <a:spLocks noChangeArrowheads="1"/>
          </p:cNvSpPr>
          <p:nvPr/>
        </p:nvSpPr>
        <p:spPr bwMode="auto">
          <a:xfrm>
            <a:off x="7848600" y="4329113"/>
            <a:ext cx="312738" cy="161925"/>
          </a:xfrm>
          <a:prstGeom prst="leftArrow">
            <a:avLst>
              <a:gd name="adj1" fmla="val 50000"/>
              <a:gd name="adj2" fmla="val 482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8" name="AutoShape 1967"/>
          <p:cNvSpPr>
            <a:spLocks noChangeArrowheads="1"/>
          </p:cNvSpPr>
          <p:nvPr/>
        </p:nvSpPr>
        <p:spPr bwMode="auto">
          <a:xfrm>
            <a:off x="7848600" y="3932238"/>
            <a:ext cx="312738" cy="161925"/>
          </a:xfrm>
          <a:prstGeom prst="leftArrow">
            <a:avLst>
              <a:gd name="adj1" fmla="val 50000"/>
              <a:gd name="adj2" fmla="val 482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9" name="AutoShape 1969"/>
          <p:cNvSpPr>
            <a:spLocks noChangeArrowheads="1"/>
          </p:cNvSpPr>
          <p:nvPr/>
        </p:nvSpPr>
        <p:spPr bwMode="auto">
          <a:xfrm>
            <a:off x="7848600" y="3536950"/>
            <a:ext cx="312738" cy="161925"/>
          </a:xfrm>
          <a:prstGeom prst="leftArrow">
            <a:avLst>
              <a:gd name="adj1" fmla="val 50000"/>
              <a:gd name="adj2" fmla="val 482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0" name="AutoShape 1971"/>
          <p:cNvSpPr>
            <a:spLocks noChangeArrowheads="1"/>
          </p:cNvSpPr>
          <p:nvPr/>
        </p:nvSpPr>
        <p:spPr bwMode="auto">
          <a:xfrm>
            <a:off x="7848600" y="3176588"/>
            <a:ext cx="312738" cy="161925"/>
          </a:xfrm>
          <a:prstGeom prst="leftArrow">
            <a:avLst>
              <a:gd name="adj1" fmla="val 50000"/>
              <a:gd name="adj2" fmla="val 482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1" name="AutoShape 1973"/>
          <p:cNvSpPr>
            <a:spLocks noChangeArrowheads="1"/>
          </p:cNvSpPr>
          <p:nvPr/>
        </p:nvSpPr>
        <p:spPr bwMode="auto">
          <a:xfrm>
            <a:off x="7848600" y="2781300"/>
            <a:ext cx="312738" cy="161925"/>
          </a:xfrm>
          <a:prstGeom prst="leftArrow">
            <a:avLst>
              <a:gd name="adj1" fmla="val 50000"/>
              <a:gd name="adj2" fmla="val 482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2" name="AutoShape 1975"/>
          <p:cNvSpPr>
            <a:spLocks noChangeArrowheads="1"/>
          </p:cNvSpPr>
          <p:nvPr/>
        </p:nvSpPr>
        <p:spPr bwMode="auto">
          <a:xfrm>
            <a:off x="7848600" y="2312988"/>
            <a:ext cx="312738" cy="161925"/>
          </a:xfrm>
          <a:prstGeom prst="leftArrow">
            <a:avLst>
              <a:gd name="adj1" fmla="val 50000"/>
              <a:gd name="adj2" fmla="val 482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3" name="Line 250"/>
          <p:cNvSpPr>
            <a:spLocks noChangeShapeType="1"/>
          </p:cNvSpPr>
          <p:nvPr/>
        </p:nvSpPr>
        <p:spPr bwMode="auto">
          <a:xfrm flipH="1">
            <a:off x="3357563" y="1285875"/>
            <a:ext cx="2339975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4" name="Line 253"/>
          <p:cNvSpPr>
            <a:spLocks noChangeShapeType="1"/>
          </p:cNvSpPr>
          <p:nvPr/>
        </p:nvSpPr>
        <p:spPr bwMode="auto">
          <a:xfrm>
            <a:off x="5643563" y="1285875"/>
            <a:ext cx="2339975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5" name="Rectangle 259"/>
          <p:cNvSpPr>
            <a:spLocks noChangeArrowheads="1"/>
          </p:cNvSpPr>
          <p:nvPr/>
        </p:nvSpPr>
        <p:spPr bwMode="auto">
          <a:xfrm>
            <a:off x="6643688" y="1285875"/>
            <a:ext cx="107950" cy="215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6" name="Line 257"/>
          <p:cNvSpPr>
            <a:spLocks noChangeShapeType="1"/>
          </p:cNvSpPr>
          <p:nvPr/>
        </p:nvSpPr>
        <p:spPr bwMode="auto">
          <a:xfrm flipH="1">
            <a:off x="287338" y="6092825"/>
            <a:ext cx="1187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7" name="Line 10"/>
          <p:cNvSpPr>
            <a:spLocks noChangeShapeType="1"/>
          </p:cNvSpPr>
          <p:nvPr/>
        </p:nvSpPr>
        <p:spPr bwMode="auto">
          <a:xfrm>
            <a:off x="287338" y="6561138"/>
            <a:ext cx="1427162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8" name="Line 258"/>
          <p:cNvSpPr>
            <a:spLocks noChangeShapeType="1"/>
          </p:cNvSpPr>
          <p:nvPr/>
        </p:nvSpPr>
        <p:spPr bwMode="auto">
          <a:xfrm>
            <a:off x="1476375" y="5768975"/>
            <a:ext cx="0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9" name="Line 255"/>
          <p:cNvSpPr>
            <a:spLocks noChangeShapeType="1"/>
          </p:cNvSpPr>
          <p:nvPr/>
        </p:nvSpPr>
        <p:spPr bwMode="auto">
          <a:xfrm flipH="1" flipV="1">
            <a:off x="1476375" y="5768975"/>
            <a:ext cx="2166938" cy="17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0" name="Line 12"/>
          <p:cNvSpPr>
            <a:spLocks noChangeShapeType="1"/>
          </p:cNvSpPr>
          <p:nvPr/>
        </p:nvSpPr>
        <p:spPr bwMode="auto">
          <a:xfrm>
            <a:off x="1714500" y="6215063"/>
            <a:ext cx="1928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1" name="Line 11"/>
          <p:cNvSpPr>
            <a:spLocks noChangeShapeType="1"/>
          </p:cNvSpPr>
          <p:nvPr/>
        </p:nvSpPr>
        <p:spPr bwMode="auto">
          <a:xfrm flipV="1">
            <a:off x="1714500" y="6215063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2" name="Прямоугольник 469"/>
          <p:cNvSpPr>
            <a:spLocks noChangeArrowheads="1"/>
          </p:cNvSpPr>
          <p:nvPr/>
        </p:nvSpPr>
        <p:spPr bwMode="auto">
          <a:xfrm>
            <a:off x="1643063" y="5786438"/>
            <a:ext cx="182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ПРЕАМБУЛА</a:t>
            </a:r>
          </a:p>
        </p:txBody>
      </p:sp>
      <p:sp>
        <p:nvSpPr>
          <p:cNvPr id="24613" name="Прямоугольник 470"/>
          <p:cNvSpPr>
            <a:spLocks noChangeArrowheads="1"/>
          </p:cNvSpPr>
          <p:nvPr/>
        </p:nvSpPr>
        <p:spPr bwMode="auto">
          <a:xfrm>
            <a:off x="1571625" y="428625"/>
            <a:ext cx="664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Структура Конституции</a:t>
            </a:r>
            <a:endParaRPr lang="ru-RU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2144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</a:rPr>
              <a:t>Основы Конституционного строя</a:t>
            </a: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1471612"/>
          </a:xfrm>
        </p:spPr>
        <p:txBody>
          <a:bodyPr/>
          <a:lstStyle/>
          <a:p>
            <a:pPr>
              <a:defRPr/>
            </a:pPr>
            <a:r>
              <a:rPr lang="ru-RU" sz="2900" b="1" dirty="0" smtClean="0">
                <a:solidFill>
                  <a:srgbClr val="000099"/>
                </a:solidFill>
              </a:rPr>
              <a:t>Задание</a:t>
            </a:r>
            <a:r>
              <a:rPr lang="en-US" sz="2900" b="1" dirty="0" smtClean="0">
                <a:solidFill>
                  <a:srgbClr val="000099"/>
                </a:solidFill>
              </a:rPr>
              <a:t>:</a:t>
            </a:r>
            <a:r>
              <a:rPr lang="ru-RU" sz="2900" b="1" dirty="0" smtClean="0">
                <a:solidFill>
                  <a:srgbClr val="000099"/>
                </a:solidFill>
              </a:rPr>
              <a:t> </a:t>
            </a:r>
            <a:r>
              <a:rPr lang="ru-RU" sz="2900" dirty="0" smtClean="0"/>
              <a:t>заполнить схему, основы Конституционного строя, используя </a:t>
            </a:r>
            <a:r>
              <a:rPr lang="en-US" sz="2900" dirty="0" smtClean="0"/>
              <a:t>I</a:t>
            </a:r>
            <a:r>
              <a:rPr lang="ru-RU" sz="2900" dirty="0" smtClean="0"/>
              <a:t> гл. Конституции, статьи 1 (пункт 1), статья 2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6627" name="Oval 18"/>
          <p:cNvSpPr>
            <a:spLocks noChangeArrowheads="1"/>
          </p:cNvSpPr>
          <p:nvPr/>
        </p:nvSpPr>
        <p:spPr bwMode="auto">
          <a:xfrm>
            <a:off x="3500438" y="2643188"/>
            <a:ext cx="2016125" cy="900112"/>
          </a:xfrm>
          <a:prstGeom prst="ellipse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Oval 18"/>
          <p:cNvSpPr>
            <a:spLocks noChangeArrowheads="1"/>
          </p:cNvSpPr>
          <p:nvPr/>
        </p:nvSpPr>
        <p:spPr bwMode="auto">
          <a:xfrm>
            <a:off x="6572250" y="3786188"/>
            <a:ext cx="2016125" cy="900112"/>
          </a:xfrm>
          <a:prstGeom prst="ellipse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Oval 18"/>
          <p:cNvSpPr>
            <a:spLocks noChangeArrowheads="1"/>
          </p:cNvSpPr>
          <p:nvPr/>
        </p:nvSpPr>
        <p:spPr bwMode="auto">
          <a:xfrm>
            <a:off x="642938" y="3857625"/>
            <a:ext cx="2016125" cy="900113"/>
          </a:xfrm>
          <a:prstGeom prst="ellipse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18"/>
          <p:cNvSpPr>
            <a:spLocks noChangeArrowheads="1"/>
          </p:cNvSpPr>
          <p:nvPr/>
        </p:nvSpPr>
        <p:spPr bwMode="auto">
          <a:xfrm>
            <a:off x="6072188" y="5500688"/>
            <a:ext cx="2016125" cy="900112"/>
          </a:xfrm>
          <a:prstGeom prst="ellipse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18"/>
          <p:cNvSpPr>
            <a:spLocks noChangeArrowheads="1"/>
          </p:cNvSpPr>
          <p:nvPr/>
        </p:nvSpPr>
        <p:spPr bwMode="auto">
          <a:xfrm>
            <a:off x="1357313" y="5572125"/>
            <a:ext cx="2016125" cy="900113"/>
          </a:xfrm>
          <a:prstGeom prst="ellipse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3357563" y="4000500"/>
            <a:ext cx="2376487" cy="1116013"/>
          </a:xfrm>
          <a:prstGeom prst="rect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Text Box 19"/>
          <p:cNvSpPr txBox="1">
            <a:spLocks noChangeArrowheads="1"/>
          </p:cNvSpPr>
          <p:nvPr/>
        </p:nvSpPr>
        <p:spPr bwMode="auto">
          <a:xfrm>
            <a:off x="3357563" y="4214813"/>
            <a:ext cx="2376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</a:rPr>
              <a:t>Конституционные принципы</a:t>
            </a:r>
          </a:p>
        </p:txBody>
      </p:sp>
      <p:sp>
        <p:nvSpPr>
          <p:cNvPr id="26634" name="Line 21"/>
          <p:cNvSpPr>
            <a:spLocks noChangeShapeType="1"/>
          </p:cNvSpPr>
          <p:nvPr/>
        </p:nvSpPr>
        <p:spPr bwMode="auto">
          <a:xfrm flipV="1">
            <a:off x="5715000" y="4357688"/>
            <a:ext cx="86360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22"/>
          <p:cNvSpPr>
            <a:spLocks noChangeShapeType="1"/>
          </p:cNvSpPr>
          <p:nvPr/>
        </p:nvSpPr>
        <p:spPr bwMode="auto">
          <a:xfrm>
            <a:off x="5715000" y="5143500"/>
            <a:ext cx="75565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25"/>
          <p:cNvSpPr>
            <a:spLocks noChangeShapeType="1"/>
          </p:cNvSpPr>
          <p:nvPr/>
        </p:nvSpPr>
        <p:spPr bwMode="auto">
          <a:xfrm flipH="1">
            <a:off x="2428875" y="5143500"/>
            <a:ext cx="898525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24"/>
          <p:cNvSpPr>
            <a:spLocks noChangeShapeType="1"/>
          </p:cNvSpPr>
          <p:nvPr/>
        </p:nvSpPr>
        <p:spPr bwMode="auto">
          <a:xfrm flipH="1" flipV="1">
            <a:off x="2714625" y="4286250"/>
            <a:ext cx="6477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20"/>
          <p:cNvSpPr>
            <a:spLocks noChangeShapeType="1"/>
          </p:cNvSpPr>
          <p:nvPr/>
        </p:nvSpPr>
        <p:spPr bwMode="auto">
          <a:xfrm flipV="1">
            <a:off x="4429125" y="3571875"/>
            <a:ext cx="0" cy="396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21443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</a:rPr>
              <a:t>Основы Конституционного строя</a:t>
            </a: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28674" name="Oval 18"/>
          <p:cNvSpPr>
            <a:spLocks noChangeArrowheads="1"/>
          </p:cNvSpPr>
          <p:nvPr/>
        </p:nvSpPr>
        <p:spPr bwMode="auto">
          <a:xfrm>
            <a:off x="3500438" y="2643188"/>
            <a:ext cx="2016125" cy="900112"/>
          </a:xfrm>
          <a:prstGeom prst="ellipse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Oval 18"/>
          <p:cNvSpPr>
            <a:spLocks noChangeArrowheads="1"/>
          </p:cNvSpPr>
          <p:nvPr/>
        </p:nvSpPr>
        <p:spPr bwMode="auto">
          <a:xfrm>
            <a:off x="642938" y="3857625"/>
            <a:ext cx="2016125" cy="900113"/>
          </a:xfrm>
          <a:prstGeom prst="ellipse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Oval 18"/>
          <p:cNvSpPr>
            <a:spLocks noChangeArrowheads="1"/>
          </p:cNvSpPr>
          <p:nvPr/>
        </p:nvSpPr>
        <p:spPr bwMode="auto">
          <a:xfrm>
            <a:off x="6072188" y="5500688"/>
            <a:ext cx="2016125" cy="900112"/>
          </a:xfrm>
          <a:prstGeom prst="ellipse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Oval 18"/>
          <p:cNvSpPr>
            <a:spLocks noChangeArrowheads="1"/>
          </p:cNvSpPr>
          <p:nvPr/>
        </p:nvSpPr>
        <p:spPr bwMode="auto">
          <a:xfrm>
            <a:off x="1357313" y="5572125"/>
            <a:ext cx="2016125" cy="900113"/>
          </a:xfrm>
          <a:prstGeom prst="ellipse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3357563" y="4000500"/>
            <a:ext cx="2376487" cy="1116013"/>
          </a:xfrm>
          <a:prstGeom prst="rect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Text Box 19"/>
          <p:cNvSpPr txBox="1">
            <a:spLocks noChangeArrowheads="1"/>
          </p:cNvSpPr>
          <p:nvPr/>
        </p:nvSpPr>
        <p:spPr bwMode="auto">
          <a:xfrm>
            <a:off x="3357563" y="4214813"/>
            <a:ext cx="2376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</a:rPr>
              <a:t>Конституционные принципы</a:t>
            </a:r>
          </a:p>
        </p:txBody>
      </p:sp>
      <p:sp>
        <p:nvSpPr>
          <p:cNvPr id="28680" name="Line 21"/>
          <p:cNvSpPr>
            <a:spLocks noChangeShapeType="1"/>
          </p:cNvSpPr>
          <p:nvPr/>
        </p:nvSpPr>
        <p:spPr bwMode="auto">
          <a:xfrm flipV="1">
            <a:off x="5715000" y="4357688"/>
            <a:ext cx="86360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1" name="Line 22"/>
          <p:cNvSpPr>
            <a:spLocks noChangeShapeType="1"/>
          </p:cNvSpPr>
          <p:nvPr/>
        </p:nvSpPr>
        <p:spPr bwMode="auto">
          <a:xfrm>
            <a:off x="5715000" y="5143500"/>
            <a:ext cx="75565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Line 25"/>
          <p:cNvSpPr>
            <a:spLocks noChangeShapeType="1"/>
          </p:cNvSpPr>
          <p:nvPr/>
        </p:nvSpPr>
        <p:spPr bwMode="auto">
          <a:xfrm flipH="1">
            <a:off x="2428875" y="5143500"/>
            <a:ext cx="898525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Line 24"/>
          <p:cNvSpPr>
            <a:spLocks noChangeShapeType="1"/>
          </p:cNvSpPr>
          <p:nvPr/>
        </p:nvSpPr>
        <p:spPr bwMode="auto">
          <a:xfrm flipH="1" flipV="1">
            <a:off x="2714625" y="4286250"/>
            <a:ext cx="6477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4" name="Line 20"/>
          <p:cNvSpPr>
            <a:spLocks noChangeShapeType="1"/>
          </p:cNvSpPr>
          <p:nvPr/>
        </p:nvSpPr>
        <p:spPr bwMode="auto">
          <a:xfrm flipV="1">
            <a:off x="4429125" y="3571875"/>
            <a:ext cx="0" cy="396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Text Box 24"/>
          <p:cNvSpPr txBox="1">
            <a:spLocks noChangeArrowheads="1"/>
          </p:cNvSpPr>
          <p:nvPr/>
        </p:nvSpPr>
        <p:spPr bwMode="auto">
          <a:xfrm>
            <a:off x="3857625" y="2643188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Человек – высшая ценность</a:t>
            </a:r>
          </a:p>
        </p:txBody>
      </p:sp>
      <p:sp>
        <p:nvSpPr>
          <p:cNvPr id="28686" name="Oval 18"/>
          <p:cNvSpPr>
            <a:spLocks noChangeArrowheads="1"/>
          </p:cNvSpPr>
          <p:nvPr/>
        </p:nvSpPr>
        <p:spPr bwMode="auto">
          <a:xfrm>
            <a:off x="6572250" y="3857625"/>
            <a:ext cx="2016125" cy="900113"/>
          </a:xfrm>
          <a:prstGeom prst="ellipse">
            <a:avLst/>
          </a:prstGeom>
          <a:solidFill>
            <a:srgbClr val="CCE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Прямоугольник 18"/>
          <p:cNvSpPr>
            <a:spLocks noChangeArrowheads="1"/>
          </p:cNvSpPr>
          <p:nvPr/>
        </p:nvSpPr>
        <p:spPr bwMode="auto">
          <a:xfrm>
            <a:off x="6143625" y="5786438"/>
            <a:ext cx="2030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</a:rPr>
              <a:t>Демократическое</a:t>
            </a:r>
          </a:p>
        </p:txBody>
      </p:sp>
      <p:sp>
        <p:nvSpPr>
          <p:cNvPr id="28688" name="Text Box 27"/>
          <p:cNvSpPr txBox="1">
            <a:spLocks noChangeArrowheads="1"/>
          </p:cNvSpPr>
          <p:nvPr/>
        </p:nvSpPr>
        <p:spPr bwMode="auto">
          <a:xfrm>
            <a:off x="6659563" y="4143375"/>
            <a:ext cx="2484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2060"/>
                </a:solidFill>
              </a:rPr>
              <a:t>Федеративное</a:t>
            </a:r>
          </a:p>
        </p:txBody>
      </p:sp>
      <p:sp>
        <p:nvSpPr>
          <p:cNvPr id="28689" name="Text Box 26"/>
          <p:cNvSpPr txBox="1">
            <a:spLocks noChangeArrowheads="1"/>
          </p:cNvSpPr>
          <p:nvPr/>
        </p:nvSpPr>
        <p:spPr bwMode="auto">
          <a:xfrm>
            <a:off x="1500188" y="5643563"/>
            <a:ext cx="25558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>
                <a:solidFill>
                  <a:schemeClr val="bg2"/>
                </a:solidFill>
              </a:rPr>
              <a:t>Республиканская форма</a:t>
            </a:r>
            <a:br>
              <a:rPr lang="ru-RU" sz="1500">
                <a:solidFill>
                  <a:schemeClr val="bg2"/>
                </a:solidFill>
              </a:rPr>
            </a:br>
            <a:r>
              <a:rPr lang="ru-RU" sz="1500">
                <a:solidFill>
                  <a:schemeClr val="bg2"/>
                </a:solidFill>
              </a:rPr>
              <a:t>правления</a:t>
            </a:r>
          </a:p>
        </p:txBody>
      </p:sp>
      <p:sp>
        <p:nvSpPr>
          <p:cNvPr id="28690" name="Text Box 25"/>
          <p:cNvSpPr txBox="1">
            <a:spLocks noChangeArrowheads="1"/>
          </p:cNvSpPr>
          <p:nvPr/>
        </p:nvSpPr>
        <p:spPr bwMode="auto">
          <a:xfrm>
            <a:off x="1000125" y="4071938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Правовое</a:t>
            </a:r>
          </a:p>
        </p:txBody>
      </p:sp>
      <p:pic>
        <p:nvPicPr>
          <p:cNvPr id="28691" name="Picture 2" descr="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500188"/>
            <a:ext cx="22145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Анализ статей «Конституции РФ»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Когда была принята ныне действующая Конституция РФ?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43365" name="Picture 5" descr="AG00036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924175"/>
            <a:ext cx="504031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786</TotalTime>
  <Words>452</Words>
  <Application>Microsoft Office PowerPoint</Application>
  <PresentationFormat>Экран (4:3)</PresentationFormat>
  <Paragraphs>101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Глобус</vt:lpstr>
      <vt:lpstr>урок – практикум по обществознанию 11 класс</vt:lpstr>
      <vt:lpstr>Цель урока</vt:lpstr>
      <vt:lpstr>План урока</vt:lpstr>
      <vt:lpstr>Слайд 4</vt:lpstr>
      <vt:lpstr>«Путь нашей страны в XX веке  к демократической Конституции» </vt:lpstr>
      <vt:lpstr>гл.9 гл.8 гл.7 гл.6 гл.5 гл.4 гл3 гл.2 гл.1</vt:lpstr>
      <vt:lpstr> Основы Конституционного строя </vt:lpstr>
      <vt:lpstr> Основы Конституционного строя </vt:lpstr>
      <vt:lpstr>Анализ статей «Конституции РФ»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РЕШЕНИЕ ЗАДАЧ  С ИСПОЛЬЗОВАНИЕМ «Конституции РФ»</vt:lpstr>
      <vt:lpstr>Слайд 23</vt:lpstr>
      <vt:lpstr>Домашнее задание</vt:lpstr>
      <vt:lpstr>Слайд 25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практикум по обществознанию 11 класс</dc:title>
  <dc:creator>Валера</dc:creator>
  <cp:lastModifiedBy>Admin</cp:lastModifiedBy>
  <cp:revision>46</cp:revision>
  <dcterms:created xsi:type="dcterms:W3CDTF">2008-10-26T17:26:51Z</dcterms:created>
  <dcterms:modified xsi:type="dcterms:W3CDTF">2014-03-31T18:57:05Z</dcterms:modified>
</cp:coreProperties>
</file>