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1" r:id="rId3"/>
    <p:sldId id="274" r:id="rId4"/>
    <p:sldId id="272" r:id="rId5"/>
    <p:sldId id="275" r:id="rId6"/>
    <p:sldId id="276" r:id="rId7"/>
    <p:sldId id="277" r:id="rId8"/>
    <p:sldId id="278" r:id="rId9"/>
    <p:sldId id="268" r:id="rId10"/>
    <p:sldId id="280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  <a:srgbClr val="FF0066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821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40457-1D8F-4A0C-8768-FD763A6E6D92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E544B85-3445-46FF-9DB4-FDEA74FD3BB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 smtClean="0"/>
        </a:p>
        <a:p>
          <a:pPr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/>
            <a:t>Социальная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экология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dirty="0" err="1" smtClean="0"/>
            <a:t>каб</a:t>
          </a:r>
          <a:r>
            <a:rPr lang="ru-RU" sz="1800" b="1" i="1" dirty="0" smtClean="0"/>
            <a:t>. № 31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ED93C1BE-3420-4F82-B8DF-BDAC9F13025E}" type="parTrans" cxnId="{C96BD621-0998-4FA8-A042-A7E14A4FC454}">
      <dgm:prSet/>
      <dgm:spPr/>
      <dgm:t>
        <a:bodyPr/>
        <a:lstStyle/>
        <a:p>
          <a:endParaRPr lang="ru-RU"/>
        </a:p>
      </dgm:t>
    </dgm:pt>
    <dgm:pt modelId="{E10F85DC-5886-402E-AE58-35D9C2ABD002}" type="sibTrans" cxnId="{C96BD621-0998-4FA8-A042-A7E14A4FC454}">
      <dgm:prSet/>
      <dgm:spPr/>
      <dgm:t>
        <a:bodyPr/>
        <a:lstStyle/>
        <a:p>
          <a:endParaRPr lang="ru-RU"/>
        </a:p>
      </dgm:t>
    </dgm:pt>
    <dgm:pt modelId="{A5F2E714-21B9-4B28-AC32-A2266CD43BF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Промышленная экология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dirty="0" err="1" smtClean="0"/>
            <a:t>каб</a:t>
          </a:r>
          <a:r>
            <a:rPr lang="ru-RU" sz="1800" b="1" i="1" dirty="0" smtClean="0"/>
            <a:t>. № 32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dirty="0"/>
        </a:p>
      </dgm:t>
    </dgm:pt>
    <dgm:pt modelId="{E90FF98B-644E-4372-A866-00CA8CF902B1}" type="parTrans" cxnId="{19D30DB6-2D62-40BA-93DB-F020606C8597}">
      <dgm:prSet/>
      <dgm:spPr/>
      <dgm:t>
        <a:bodyPr/>
        <a:lstStyle/>
        <a:p>
          <a:endParaRPr lang="ru-RU"/>
        </a:p>
      </dgm:t>
    </dgm:pt>
    <dgm:pt modelId="{0BD55A24-C52D-45CF-9F01-A4A196EF1123}" type="sibTrans" cxnId="{19D30DB6-2D62-40BA-93DB-F020606C8597}">
      <dgm:prSet/>
      <dgm:spPr/>
      <dgm:t>
        <a:bodyPr/>
        <a:lstStyle/>
        <a:p>
          <a:endParaRPr lang="ru-RU"/>
        </a:p>
      </dgm:t>
    </dgm:pt>
    <dgm:pt modelId="{EAD0AE22-60C4-4536-8D6F-0812EE5CF1AB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bg1"/>
              </a:solidFill>
            </a:rPr>
            <a:t>Экологическое образование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dirty="0" err="1" smtClean="0">
              <a:solidFill>
                <a:schemeClr val="bg1"/>
              </a:solidFill>
            </a:rPr>
            <a:t>каб</a:t>
          </a:r>
          <a:r>
            <a:rPr lang="ru-RU" sz="1800" b="1" i="1" dirty="0" smtClean="0">
              <a:solidFill>
                <a:schemeClr val="bg1"/>
              </a:solidFill>
            </a:rPr>
            <a:t>. № 34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dirty="0">
            <a:solidFill>
              <a:schemeClr val="bg1"/>
            </a:solidFill>
          </a:endParaRPr>
        </a:p>
      </dgm:t>
    </dgm:pt>
    <dgm:pt modelId="{5CD348ED-B930-4B9B-A8CF-993DBE2144CA}" type="parTrans" cxnId="{EF62CD32-CBEE-4781-8C1E-BB718C5C3574}">
      <dgm:prSet/>
      <dgm:spPr/>
      <dgm:t>
        <a:bodyPr/>
        <a:lstStyle/>
        <a:p>
          <a:endParaRPr lang="ru-RU"/>
        </a:p>
      </dgm:t>
    </dgm:pt>
    <dgm:pt modelId="{36607AFD-5CED-41E5-A808-0B8120652E75}" type="sibTrans" cxnId="{EF62CD32-CBEE-4781-8C1E-BB718C5C3574}">
      <dgm:prSet/>
      <dgm:spPr/>
      <dgm:t>
        <a:bodyPr/>
        <a:lstStyle/>
        <a:p>
          <a:endParaRPr lang="ru-RU"/>
        </a:p>
      </dgm:t>
    </dgm:pt>
    <dgm:pt modelId="{89FDBD4A-F705-4EB7-8DEE-925D356F9A62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Экология и  здоровье человека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dirty="0" err="1" smtClean="0"/>
            <a:t>каб</a:t>
          </a:r>
          <a:r>
            <a:rPr lang="ru-RU" sz="1800" b="1" i="1" dirty="0" smtClean="0"/>
            <a:t>. № 36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FC45E4C3-C2BF-44C3-807F-9D7F449B922F}" type="parTrans" cxnId="{BC6D3AE3-94F1-4182-9777-EED9F65C068D}">
      <dgm:prSet/>
      <dgm:spPr/>
      <dgm:t>
        <a:bodyPr/>
        <a:lstStyle/>
        <a:p>
          <a:endParaRPr lang="ru-RU"/>
        </a:p>
      </dgm:t>
    </dgm:pt>
    <dgm:pt modelId="{A3486F4D-1EC5-442C-BC74-81CCE381EBA2}" type="sibTrans" cxnId="{BC6D3AE3-94F1-4182-9777-EED9F65C068D}">
      <dgm:prSet/>
      <dgm:spPr/>
      <dgm:t>
        <a:bodyPr/>
        <a:lstStyle/>
        <a:p>
          <a:endParaRPr lang="ru-RU"/>
        </a:p>
      </dgm:t>
    </dgm:pt>
    <dgm:pt modelId="{71327C7D-D8D3-40A6-AF56-E9739079F37D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6600"/>
        </a:solidFill>
      </dgm:spPr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/>
            <a:t>Круглый стол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/>
            <a:t>« Экология языка»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dirty="0" err="1" smtClean="0"/>
            <a:t>каб</a:t>
          </a:r>
          <a:r>
            <a:rPr lang="ru-RU" sz="1800" b="1" i="1" dirty="0" smtClean="0"/>
            <a:t>. № 35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dirty="0"/>
        </a:p>
      </dgm:t>
    </dgm:pt>
    <dgm:pt modelId="{28B68DB3-0A19-45E8-A5A6-ADB71C717A30}" type="parTrans" cxnId="{C94C527F-B91D-408B-A681-36FC8E060664}">
      <dgm:prSet/>
      <dgm:spPr/>
      <dgm:t>
        <a:bodyPr/>
        <a:lstStyle/>
        <a:p>
          <a:endParaRPr lang="ru-RU"/>
        </a:p>
      </dgm:t>
    </dgm:pt>
    <dgm:pt modelId="{FAA2291F-C3C8-473F-A4B2-B0B76FD3DF2E}" type="sibTrans" cxnId="{C94C527F-B91D-408B-A681-36FC8E060664}">
      <dgm:prSet/>
      <dgm:spPr/>
      <dgm:t>
        <a:bodyPr/>
        <a:lstStyle/>
        <a:p>
          <a:endParaRPr lang="ru-RU"/>
        </a:p>
      </dgm:t>
    </dgm:pt>
    <dgm:pt modelId="{7A3EEC4D-05A7-4229-A386-717249323679}" type="pres">
      <dgm:prSet presAssocID="{62540457-1D8F-4A0C-8768-FD763A6E6D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A5FBD6-0F75-42AA-A6D4-E5F26B92FBAF}" type="pres">
      <dgm:prSet presAssocID="{8E544B85-3445-46FF-9DB4-FDEA74FD3BB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82100-F0B0-4F44-87CB-141363F56B42}" type="pres">
      <dgm:prSet presAssocID="{E10F85DC-5886-402E-AE58-35D9C2ABD002}" presName="sibTrans" presStyleCnt="0"/>
      <dgm:spPr/>
    </dgm:pt>
    <dgm:pt modelId="{D3827FFA-7DDF-4F76-8475-D579AB3E43E7}" type="pres">
      <dgm:prSet presAssocID="{A5F2E714-21B9-4B28-AC32-A2266CD43BF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ED91C-71BA-49D2-9CC5-57BEBC3D5999}" type="pres">
      <dgm:prSet presAssocID="{0BD55A24-C52D-45CF-9F01-A4A196EF1123}" presName="sibTrans" presStyleCnt="0"/>
      <dgm:spPr/>
    </dgm:pt>
    <dgm:pt modelId="{026CCEBD-93DF-4BFE-B93E-8D50A7461D1A}" type="pres">
      <dgm:prSet presAssocID="{EAD0AE22-60C4-4536-8D6F-0812EE5CF1A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C5A2F-F5BD-4CCF-94FF-CFBB67A4ED57}" type="pres">
      <dgm:prSet presAssocID="{36607AFD-5CED-41E5-A808-0B8120652E75}" presName="sibTrans" presStyleCnt="0"/>
      <dgm:spPr/>
    </dgm:pt>
    <dgm:pt modelId="{40D2A8E1-FC16-4A5C-AAAE-9E4FB9881418}" type="pres">
      <dgm:prSet presAssocID="{89FDBD4A-F705-4EB7-8DEE-925D356F9A6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0E764-167E-46E1-9C9A-66BDBCB6AE82}" type="pres">
      <dgm:prSet presAssocID="{A3486F4D-1EC5-442C-BC74-81CCE381EBA2}" presName="sibTrans" presStyleCnt="0"/>
      <dgm:spPr/>
    </dgm:pt>
    <dgm:pt modelId="{43C4249B-8BC3-4A53-BF29-6700CC60FA55}" type="pres">
      <dgm:prSet presAssocID="{71327C7D-D8D3-40A6-AF56-E9739079F37D}" presName="node" presStyleLbl="node1" presStyleIdx="4" presStyleCnt="5" custScaleX="118490" custScaleY="96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49846C-5CBE-434C-A9D4-DD2E4FFDC2A3}" type="presOf" srcId="{EAD0AE22-60C4-4536-8D6F-0812EE5CF1AB}" destId="{026CCEBD-93DF-4BFE-B93E-8D50A7461D1A}" srcOrd="0" destOrd="0" presId="urn:microsoft.com/office/officeart/2005/8/layout/default#1"/>
    <dgm:cxn modelId="{C96BD621-0998-4FA8-A042-A7E14A4FC454}" srcId="{62540457-1D8F-4A0C-8768-FD763A6E6D92}" destId="{8E544B85-3445-46FF-9DB4-FDEA74FD3BBF}" srcOrd="0" destOrd="0" parTransId="{ED93C1BE-3420-4F82-B8DF-BDAC9F13025E}" sibTransId="{E10F85DC-5886-402E-AE58-35D9C2ABD002}"/>
    <dgm:cxn modelId="{8DC74B32-F75C-432E-B555-94FB17B78EF9}" type="presOf" srcId="{71327C7D-D8D3-40A6-AF56-E9739079F37D}" destId="{43C4249B-8BC3-4A53-BF29-6700CC60FA55}" srcOrd="0" destOrd="0" presId="urn:microsoft.com/office/officeart/2005/8/layout/default#1"/>
    <dgm:cxn modelId="{42775043-8853-4DDE-A7C2-0FBB6631F90B}" type="presOf" srcId="{62540457-1D8F-4A0C-8768-FD763A6E6D92}" destId="{7A3EEC4D-05A7-4229-A386-717249323679}" srcOrd="0" destOrd="0" presId="urn:microsoft.com/office/officeart/2005/8/layout/default#1"/>
    <dgm:cxn modelId="{19D30DB6-2D62-40BA-93DB-F020606C8597}" srcId="{62540457-1D8F-4A0C-8768-FD763A6E6D92}" destId="{A5F2E714-21B9-4B28-AC32-A2266CD43BF3}" srcOrd="1" destOrd="0" parTransId="{E90FF98B-644E-4372-A866-00CA8CF902B1}" sibTransId="{0BD55A24-C52D-45CF-9F01-A4A196EF1123}"/>
    <dgm:cxn modelId="{EEBD6E47-C809-4D61-9FD3-3CC4094530E0}" type="presOf" srcId="{89FDBD4A-F705-4EB7-8DEE-925D356F9A62}" destId="{40D2A8E1-FC16-4A5C-AAAE-9E4FB9881418}" srcOrd="0" destOrd="0" presId="urn:microsoft.com/office/officeart/2005/8/layout/default#1"/>
    <dgm:cxn modelId="{BC6D3AE3-94F1-4182-9777-EED9F65C068D}" srcId="{62540457-1D8F-4A0C-8768-FD763A6E6D92}" destId="{89FDBD4A-F705-4EB7-8DEE-925D356F9A62}" srcOrd="3" destOrd="0" parTransId="{FC45E4C3-C2BF-44C3-807F-9D7F449B922F}" sibTransId="{A3486F4D-1EC5-442C-BC74-81CCE381EBA2}"/>
    <dgm:cxn modelId="{EF62CD32-CBEE-4781-8C1E-BB718C5C3574}" srcId="{62540457-1D8F-4A0C-8768-FD763A6E6D92}" destId="{EAD0AE22-60C4-4536-8D6F-0812EE5CF1AB}" srcOrd="2" destOrd="0" parTransId="{5CD348ED-B930-4B9B-A8CF-993DBE2144CA}" sibTransId="{36607AFD-5CED-41E5-A808-0B8120652E75}"/>
    <dgm:cxn modelId="{71C04576-F852-46E2-903E-631A43EF2780}" type="presOf" srcId="{8E544B85-3445-46FF-9DB4-FDEA74FD3BBF}" destId="{81A5FBD6-0F75-42AA-A6D4-E5F26B92FBAF}" srcOrd="0" destOrd="0" presId="urn:microsoft.com/office/officeart/2005/8/layout/default#1"/>
    <dgm:cxn modelId="{C94C527F-B91D-408B-A681-36FC8E060664}" srcId="{62540457-1D8F-4A0C-8768-FD763A6E6D92}" destId="{71327C7D-D8D3-40A6-AF56-E9739079F37D}" srcOrd="4" destOrd="0" parTransId="{28B68DB3-0A19-45E8-A5A6-ADB71C717A30}" sibTransId="{FAA2291F-C3C8-473F-A4B2-B0B76FD3DF2E}"/>
    <dgm:cxn modelId="{E6783B35-4831-4ECC-8ABB-261C40F52753}" type="presOf" srcId="{A5F2E714-21B9-4B28-AC32-A2266CD43BF3}" destId="{D3827FFA-7DDF-4F76-8475-D579AB3E43E7}" srcOrd="0" destOrd="0" presId="urn:microsoft.com/office/officeart/2005/8/layout/default#1"/>
    <dgm:cxn modelId="{DB5C601B-A635-4F87-B479-EABCC01D0EAA}" type="presParOf" srcId="{7A3EEC4D-05A7-4229-A386-717249323679}" destId="{81A5FBD6-0F75-42AA-A6D4-E5F26B92FBAF}" srcOrd="0" destOrd="0" presId="urn:microsoft.com/office/officeart/2005/8/layout/default#1"/>
    <dgm:cxn modelId="{58604C24-8658-4DCD-9478-34B59C80C5F2}" type="presParOf" srcId="{7A3EEC4D-05A7-4229-A386-717249323679}" destId="{C1A82100-F0B0-4F44-87CB-141363F56B42}" srcOrd="1" destOrd="0" presId="urn:microsoft.com/office/officeart/2005/8/layout/default#1"/>
    <dgm:cxn modelId="{82C83872-729D-434E-B7D3-C4C85A2762C5}" type="presParOf" srcId="{7A3EEC4D-05A7-4229-A386-717249323679}" destId="{D3827FFA-7DDF-4F76-8475-D579AB3E43E7}" srcOrd="2" destOrd="0" presId="urn:microsoft.com/office/officeart/2005/8/layout/default#1"/>
    <dgm:cxn modelId="{5D5F6033-CE56-4B23-967D-D0CAD7811508}" type="presParOf" srcId="{7A3EEC4D-05A7-4229-A386-717249323679}" destId="{C79ED91C-71BA-49D2-9CC5-57BEBC3D5999}" srcOrd="3" destOrd="0" presId="urn:microsoft.com/office/officeart/2005/8/layout/default#1"/>
    <dgm:cxn modelId="{E00254C2-4275-4835-9897-FE468B4A3B12}" type="presParOf" srcId="{7A3EEC4D-05A7-4229-A386-717249323679}" destId="{026CCEBD-93DF-4BFE-B93E-8D50A7461D1A}" srcOrd="4" destOrd="0" presId="urn:microsoft.com/office/officeart/2005/8/layout/default#1"/>
    <dgm:cxn modelId="{9A37F73B-154C-4650-8A0E-F15C6CFEA1D3}" type="presParOf" srcId="{7A3EEC4D-05A7-4229-A386-717249323679}" destId="{1EDC5A2F-F5BD-4CCF-94FF-CFBB67A4ED57}" srcOrd="5" destOrd="0" presId="urn:microsoft.com/office/officeart/2005/8/layout/default#1"/>
    <dgm:cxn modelId="{1F7BE40B-E67F-41DD-803A-349ABCE900D9}" type="presParOf" srcId="{7A3EEC4D-05A7-4229-A386-717249323679}" destId="{40D2A8E1-FC16-4A5C-AAAE-9E4FB9881418}" srcOrd="6" destOrd="0" presId="urn:microsoft.com/office/officeart/2005/8/layout/default#1"/>
    <dgm:cxn modelId="{A139D66D-5BB2-4DD0-A218-5C0F1D14C9B2}" type="presParOf" srcId="{7A3EEC4D-05A7-4229-A386-717249323679}" destId="{8160E764-167E-46E1-9C9A-66BDBCB6AE82}" srcOrd="7" destOrd="0" presId="urn:microsoft.com/office/officeart/2005/8/layout/default#1"/>
    <dgm:cxn modelId="{DED834B9-60E1-4FA7-AC11-5A0FBD717EDD}" type="presParOf" srcId="{7A3EEC4D-05A7-4229-A386-717249323679}" destId="{43C4249B-8BC3-4A53-BF29-6700CC60FA55}" srcOrd="8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5FBD6-0F75-42AA-A6D4-E5F26B92FBAF}">
      <dsp:nvSpPr>
        <dsp:cNvPr id="0" name=""/>
        <dsp:cNvSpPr/>
      </dsp:nvSpPr>
      <dsp:spPr>
        <a:xfrm>
          <a:off x="829622" y="240"/>
          <a:ext cx="2615815" cy="1569489"/>
        </a:xfrm>
        <a:prstGeom prst="rect">
          <a:avLst/>
        </a:prstGeom>
        <a:solidFill>
          <a:srgbClr val="FF0000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Каб</a:t>
          </a:r>
          <a:r>
            <a:rPr lang="ru-RU" sz="2400" b="1" kern="1200" dirty="0" smtClean="0"/>
            <a:t>. № 32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Социальная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Экология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829622" y="240"/>
        <a:ext cx="2615815" cy="1569489"/>
      </dsp:txXfrm>
    </dsp:sp>
    <dsp:sp modelId="{D3827FFA-7DDF-4F76-8475-D579AB3E43E7}">
      <dsp:nvSpPr>
        <dsp:cNvPr id="0" name=""/>
        <dsp:cNvSpPr/>
      </dsp:nvSpPr>
      <dsp:spPr>
        <a:xfrm>
          <a:off x="3707018" y="240"/>
          <a:ext cx="2615815" cy="1569489"/>
        </a:xfrm>
        <a:prstGeom prst="rect">
          <a:avLst/>
        </a:prstGeom>
        <a:solidFill>
          <a:srgbClr val="92D050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Каб</a:t>
          </a:r>
          <a:r>
            <a:rPr lang="ru-RU" sz="2400" b="1" kern="1200" dirty="0" smtClean="0"/>
            <a:t>. № 33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Промышленная экология</a:t>
          </a:r>
          <a:endParaRPr lang="ru-RU" sz="2400" b="1" kern="1200" dirty="0"/>
        </a:p>
      </dsp:txBody>
      <dsp:txXfrm>
        <a:off x="3707018" y="240"/>
        <a:ext cx="2615815" cy="1569489"/>
      </dsp:txXfrm>
    </dsp:sp>
    <dsp:sp modelId="{026CCEBD-93DF-4BFE-B93E-8D50A7461D1A}">
      <dsp:nvSpPr>
        <dsp:cNvPr id="0" name=""/>
        <dsp:cNvSpPr/>
      </dsp:nvSpPr>
      <dsp:spPr>
        <a:xfrm>
          <a:off x="829622" y="1831311"/>
          <a:ext cx="2615815" cy="156948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bg1"/>
              </a:solidFill>
            </a:rPr>
            <a:t>Каб</a:t>
          </a:r>
          <a:r>
            <a:rPr lang="ru-RU" sz="2400" b="1" kern="1200" dirty="0" smtClean="0">
              <a:solidFill>
                <a:schemeClr val="bg1"/>
              </a:solidFill>
            </a:rPr>
            <a:t>. № 34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Экология образования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829622" y="1831311"/>
        <a:ext cx="2615815" cy="1569489"/>
      </dsp:txXfrm>
    </dsp:sp>
    <dsp:sp modelId="{40D2A8E1-FC16-4A5C-AAAE-9E4FB9881418}">
      <dsp:nvSpPr>
        <dsp:cNvPr id="0" name=""/>
        <dsp:cNvSpPr/>
      </dsp:nvSpPr>
      <dsp:spPr>
        <a:xfrm>
          <a:off x="3707018" y="1831311"/>
          <a:ext cx="2615815" cy="1569489"/>
        </a:xfrm>
        <a:prstGeom prst="rect">
          <a:avLst/>
        </a:prstGeom>
        <a:solidFill>
          <a:srgbClr val="00B0F0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Каб</a:t>
          </a:r>
          <a:r>
            <a:rPr lang="ru-RU" sz="2400" kern="1200" dirty="0" smtClean="0"/>
            <a:t>. № 36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Экология Здоровья</a:t>
          </a:r>
          <a:endParaRPr lang="ru-RU" sz="2400" kern="1200" dirty="0"/>
        </a:p>
      </dsp:txBody>
      <dsp:txXfrm>
        <a:off x="3707018" y="1831311"/>
        <a:ext cx="2615815" cy="1569489"/>
      </dsp:txXfrm>
    </dsp:sp>
    <dsp:sp modelId="{43C4249B-8BC3-4A53-BF29-6700CC60FA55}">
      <dsp:nvSpPr>
        <dsp:cNvPr id="0" name=""/>
        <dsp:cNvSpPr/>
      </dsp:nvSpPr>
      <dsp:spPr>
        <a:xfrm>
          <a:off x="2183908" y="3662382"/>
          <a:ext cx="2784639" cy="1512234"/>
        </a:xfrm>
        <a:prstGeom prst="rect">
          <a:avLst/>
        </a:prstGeom>
        <a:solidFill>
          <a:srgbClr val="FF6600"/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Каб</a:t>
          </a:r>
          <a:r>
            <a:rPr lang="ru-RU" sz="2400" b="1" kern="1200" dirty="0" smtClean="0"/>
            <a:t>. № 35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Круглый стол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« Экология языка»</a:t>
          </a:r>
          <a:endParaRPr lang="ru-RU" sz="2400" b="1" kern="1200" dirty="0"/>
        </a:p>
      </dsp:txBody>
      <dsp:txXfrm>
        <a:off x="2183908" y="3662382"/>
        <a:ext cx="2784639" cy="1512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8FB3-FD35-4D5C-AF6B-14B20D6C3D1A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A39A-D5F0-4DEE-8A30-CD4EE7D7E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8FB3-FD35-4D5C-AF6B-14B20D6C3D1A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A39A-D5F0-4DEE-8A30-CD4EE7D7E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8FB3-FD35-4D5C-AF6B-14B20D6C3D1A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A39A-D5F0-4DEE-8A30-CD4EE7D7E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8FB3-FD35-4D5C-AF6B-14B20D6C3D1A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A39A-D5F0-4DEE-8A30-CD4EE7D7E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8FB3-FD35-4D5C-AF6B-14B20D6C3D1A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A39A-D5F0-4DEE-8A30-CD4EE7D7E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8FB3-FD35-4D5C-AF6B-14B20D6C3D1A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A39A-D5F0-4DEE-8A30-CD4EE7D7E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8FB3-FD35-4D5C-AF6B-14B20D6C3D1A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A39A-D5F0-4DEE-8A30-CD4EE7D7E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8FB3-FD35-4D5C-AF6B-14B20D6C3D1A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A39A-D5F0-4DEE-8A30-CD4EE7D7E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8FB3-FD35-4D5C-AF6B-14B20D6C3D1A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A39A-D5F0-4DEE-8A30-CD4EE7D7E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8FB3-FD35-4D5C-AF6B-14B20D6C3D1A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A39A-D5F0-4DEE-8A30-CD4EE7D7E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8FB3-FD35-4D5C-AF6B-14B20D6C3D1A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A39A-D5F0-4DEE-8A30-CD4EE7D7E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D08FB3-FD35-4D5C-AF6B-14B20D6C3D1A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39A39A-D5F0-4DEE-8A30-CD4EE7D7E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4" descr="пыврнп.png"/>
          <p:cNvPicPr>
            <a:picLocks noChangeAspect="1" noChangeArrowheads="1"/>
          </p:cNvPicPr>
          <p:nvPr/>
        </p:nvPicPr>
        <p:blipFill>
          <a:blip r:embed="rId2" cstate="print"/>
          <a:srcRect t="25372"/>
          <a:stretch>
            <a:fillRect/>
          </a:stretch>
        </p:blipFill>
        <p:spPr bwMode="auto">
          <a:xfrm rot="10800000">
            <a:off x="0" y="5013176"/>
            <a:ext cx="9144000" cy="1844823"/>
          </a:xfrm>
          <a:prstGeom prst="rect">
            <a:avLst/>
          </a:prstGeom>
          <a:noFill/>
        </p:spPr>
      </p:pic>
      <p:pic>
        <p:nvPicPr>
          <p:cNvPr id="12291" name="Рисунок 4" descr="пыврнп.png"/>
          <p:cNvPicPr>
            <a:picLocks noChangeAspect="1" noChangeArrowheads="1"/>
          </p:cNvPicPr>
          <p:nvPr/>
        </p:nvPicPr>
        <p:blipFill>
          <a:blip r:embed="rId2" cstate="print"/>
          <a:srcRect t="25372"/>
          <a:stretch>
            <a:fillRect/>
          </a:stretch>
        </p:blipFill>
        <p:spPr bwMode="auto">
          <a:xfrm>
            <a:off x="0" y="214290"/>
            <a:ext cx="9144000" cy="1276705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571480"/>
            <a:ext cx="61436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города Москвы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«Технологический колледж № 21»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ГБПОУ ТК № 21)</a:t>
            </a:r>
            <a:endParaRPr lang="ru-RU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4214818"/>
            <a:ext cx="6286544" cy="107156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Автор: Спиридонова Марина Николаевна, </a:t>
            </a:r>
            <a:endParaRPr lang="ru-RU" sz="2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методист</a:t>
            </a:r>
            <a:endParaRPr lang="ru-RU" sz="2400" b="1" dirty="0" smtClean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143116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Современное экологическое образование обучающейся молодежи, самообразование  и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ноосферные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идеи В.И. Вернадского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dirty="0" smtClean="0"/>
              <a:t> </a:t>
            </a:r>
            <a:endParaRPr lang="ru-RU" sz="2400" dirty="0" smtClean="0"/>
          </a:p>
        </p:txBody>
      </p:sp>
      <p:pic>
        <p:nvPicPr>
          <p:cNvPr id="12" name="Рисунок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532202"/>
            <a:ext cx="3000364" cy="332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9443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71604" y="142852"/>
            <a:ext cx="721523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Принципы организации научно-практической конференции.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связи профессиональной и социально-экологической подготовки. В процессе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профподготовки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 студентов должны сформироваться устойчивые установки, мотивы, черты характера, определяющие его поведение в окружающей природной среде.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- требование интеграции и дезинтеграции.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рассмотрения социально-экологических отношений в контексте стратегии устойчивого развития.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вариативности. Вариативность компонентов прослеживается в разнообразии методов, средств и форм социально-экологического обучения.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альтернативности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дополнительности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познания социально-экологических отношений с позиции различных наук, других форм общественного сознания: философии, морали, религии, эзотерики.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формирования социально-экологической ответственности.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экологической ответственности должно осуществляться уже в дошкольных учреждениях.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036710"/>
            <a:ext cx="1643074" cy="182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 l="17139" t="39600" r="37680" b="25632"/>
          <a:stretch>
            <a:fillRect/>
          </a:stretch>
        </p:blipFill>
        <p:spPr bwMode="auto">
          <a:xfrm>
            <a:off x="142844" y="214290"/>
            <a:ext cx="150016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4" descr="пыврнп.png"/>
          <p:cNvPicPr>
            <a:picLocks noChangeAspect="1" noChangeArrowheads="1"/>
          </p:cNvPicPr>
          <p:nvPr/>
        </p:nvPicPr>
        <p:blipFill>
          <a:blip r:embed="rId2" cstate="print"/>
          <a:srcRect t="25372"/>
          <a:stretch>
            <a:fillRect/>
          </a:stretch>
        </p:blipFill>
        <p:spPr bwMode="auto">
          <a:xfrm rot="10800000">
            <a:off x="0" y="5517231"/>
            <a:ext cx="9144000" cy="1340768"/>
          </a:xfrm>
          <a:prstGeom prst="rect">
            <a:avLst/>
          </a:prstGeom>
          <a:noFill/>
        </p:spPr>
      </p:pic>
      <p:pic>
        <p:nvPicPr>
          <p:cNvPr id="12291" name="Рисунок 4" descr="пыврнп.png"/>
          <p:cNvPicPr>
            <a:picLocks noChangeAspect="1" noChangeArrowheads="1"/>
          </p:cNvPicPr>
          <p:nvPr/>
        </p:nvPicPr>
        <p:blipFill>
          <a:blip r:embed="rId2" cstate="print"/>
          <a:srcRect t="25372"/>
          <a:stretch>
            <a:fillRect/>
          </a:stretch>
        </p:blipFill>
        <p:spPr bwMode="auto">
          <a:xfrm>
            <a:off x="0" y="-7945"/>
            <a:ext cx="9144000" cy="988673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2003978139"/>
              </p:ext>
            </p:extLst>
          </p:nvPr>
        </p:nvGraphicFramePr>
        <p:xfrm>
          <a:off x="1259632" y="1196752"/>
          <a:ext cx="7152456" cy="5174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632" y="228600"/>
            <a:ext cx="7128792" cy="58477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Направления по секциям</a:t>
            </a:r>
            <a:endParaRPr lang="ru-RU" sz="32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71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57224" y="214290"/>
            <a:ext cx="778674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конференции приняли участие обучающиеся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 колледжей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г. Москвы, представители работодателей, партии «Единая Россия»,   Учебно-методического центра по профессиональному образованию, Центра международного промышленного сотрудничества ЮНИДО в РФ, Московского экологического центра «Природа и человек», Московского городского центра условий и охраны труда, Департамента семейной и молодежной политики г. Москвы, Молодежного совета ВАО; Российской государственной библиотеки для молодежи.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4" descr="пыврнп.png"/>
          <p:cNvPicPr>
            <a:picLocks noChangeAspect="1" noChangeArrowheads="1"/>
          </p:cNvPicPr>
          <p:nvPr/>
        </p:nvPicPr>
        <p:blipFill>
          <a:blip r:embed="rId2" cstate="print"/>
          <a:srcRect t="25372"/>
          <a:stretch>
            <a:fillRect/>
          </a:stretch>
        </p:blipFill>
        <p:spPr bwMode="auto">
          <a:xfrm rot="10800000">
            <a:off x="0" y="5517231"/>
            <a:ext cx="9144000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пыврнп.png"/>
          <p:cNvPicPr>
            <a:picLocks noChangeAspect="1" noChangeArrowheads="1"/>
          </p:cNvPicPr>
          <p:nvPr/>
        </p:nvPicPr>
        <p:blipFill>
          <a:blip r:embed="rId2" cstate="print"/>
          <a:srcRect t="25372"/>
          <a:stretch>
            <a:fillRect/>
          </a:stretch>
        </p:blipFill>
        <p:spPr bwMode="auto">
          <a:xfrm rot="10800000">
            <a:off x="0" y="5517231"/>
            <a:ext cx="9144000" cy="13407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500042"/>
            <a:ext cx="621510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Главным лейтмотивом конференции стала проблема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формирования общественного сознания для устойчивого развития экологической культуры  и понимания каждым человеком важности его личной роли в сохранении жизни на Земле.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l="17139" t="39600" r="37680" b="25632"/>
          <a:stretch>
            <a:fillRect/>
          </a:stretch>
        </p:blipFill>
        <p:spPr bwMode="auto">
          <a:xfrm>
            <a:off x="0" y="0"/>
            <a:ext cx="164304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пыврнп.png"/>
          <p:cNvPicPr>
            <a:picLocks noChangeAspect="1" noChangeArrowheads="1"/>
          </p:cNvPicPr>
          <p:nvPr/>
        </p:nvPicPr>
        <p:blipFill>
          <a:blip r:embed="rId2" cstate="print"/>
          <a:srcRect t="25372"/>
          <a:stretch>
            <a:fillRect/>
          </a:stretch>
        </p:blipFill>
        <p:spPr bwMode="auto">
          <a:xfrm rot="10800000">
            <a:off x="0" y="5517231"/>
            <a:ext cx="9144000" cy="1340768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85786" y="357166"/>
            <a:ext cx="778674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Всего на конференцию  представлено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89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исследовательских работ и проектов, из которых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заслушаны на 4-х  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екциях: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Промышленная экология, переработка отходов.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Социальная экология, экологический туризм, бездомные животные.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Экологическое образование, экологический менеджмент, мониторинг,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эко-дом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Экология и здоровье человека.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пыврнп.png"/>
          <p:cNvPicPr>
            <a:picLocks noChangeAspect="1" noChangeArrowheads="1"/>
          </p:cNvPicPr>
          <p:nvPr/>
        </p:nvPicPr>
        <p:blipFill>
          <a:blip r:embed="rId2" cstate="print"/>
          <a:srcRect t="25372"/>
          <a:stretch>
            <a:fillRect/>
          </a:stretch>
        </p:blipFill>
        <p:spPr bwMode="auto">
          <a:xfrm rot="10800000">
            <a:off x="0" y="5517231"/>
            <a:ext cx="9144000" cy="1340768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2910" y="142852"/>
            <a:ext cx="8001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ЛАУРЕАТЫ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оценкам экспертов  17 лучших работ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C:\Documents and Settings\Пользователь\Рабочий стол\от спиридоновой фото для статьи\S88A9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14752"/>
            <a:ext cx="4357686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Documents and Settings\Пользователь\Рабочий стол\от спиридоновой фото для статьи\S88A9919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4752"/>
            <a:ext cx="4793453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C:\Documents and Settings\Пользователь\Рабочий стол\от спиридоновой фото для статьи\S88A97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000108"/>
            <a:ext cx="385765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C:\Documents and Settings\Пользователь\Рабочий стол\от спиридоновой фото для статьи\S88A97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5" y="785794"/>
            <a:ext cx="4357686" cy="290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пыврнп.png"/>
          <p:cNvPicPr>
            <a:picLocks noChangeAspect="1" noChangeArrowheads="1"/>
          </p:cNvPicPr>
          <p:nvPr/>
        </p:nvPicPr>
        <p:blipFill>
          <a:blip r:embed="rId2" cstate="print"/>
          <a:srcRect t="25372"/>
          <a:stretch>
            <a:fillRect/>
          </a:stretch>
        </p:blipFill>
        <p:spPr bwMode="auto">
          <a:xfrm rot="10800000">
            <a:off x="0" y="5517231"/>
            <a:ext cx="9144000" cy="1340768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42910" y="285728"/>
            <a:ext cx="785818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конференции проведены  Круглый стол по теме  «Экология языка – экология нравственности»,  фотовыставка «Экология и мы», представлено творческое выступление студентов-дизайнеров «Экология и мода» и подведены итоги акций: «Банк студенческих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эко-идей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«Зеленый колледж».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пыврнп.png"/>
          <p:cNvPicPr>
            <a:picLocks noChangeAspect="1" noChangeArrowheads="1"/>
          </p:cNvPicPr>
          <p:nvPr/>
        </p:nvPicPr>
        <p:blipFill>
          <a:blip r:embed="rId2" cstate="print"/>
          <a:srcRect t="25372"/>
          <a:stretch>
            <a:fillRect/>
          </a:stretch>
        </p:blipFill>
        <p:spPr bwMode="auto">
          <a:xfrm rot="10800000">
            <a:off x="0" y="5517231"/>
            <a:ext cx="9144000" cy="1340768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642919"/>
          <a:ext cx="8572560" cy="5357848"/>
        </p:xfrm>
        <a:graphic>
          <a:graphicData uri="http://schemas.openxmlformats.org/drawingml/2006/table">
            <a:tbl>
              <a:tblPr/>
              <a:tblGrid>
                <a:gridCol w="1857388"/>
                <a:gridCol w="1783547"/>
                <a:gridCol w="4931625"/>
              </a:tblGrid>
              <a:tr h="630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секции</a:t>
                      </a:r>
                    </a:p>
                  </a:txBody>
                  <a:tcPr marL="26833" marR="26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Лучшая работа,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Лауреаты</a:t>
                      </a:r>
                    </a:p>
                  </a:txBody>
                  <a:tcPr marL="26833" marR="26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  <a:tab pos="1821180" algn="ctr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Название работы,</a:t>
                      </a:r>
                    </a:p>
                    <a:p>
                      <a:pPr indent="92138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  <a:tab pos="1821180" algn="ctr"/>
                        </a:tabLs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Лауреаты</a:t>
                      </a:r>
                    </a:p>
                  </a:txBody>
                  <a:tcPr marL="26833" marR="26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Промышленная экология, переработка отходов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33" marR="26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«Повышение экологических 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характеристик </a:t>
                      </a: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двигателей внутреннего сгорания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33" marR="26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Геосинтетика</a:t>
                      </a:r>
                      <a:r>
                        <a:rPr lang="ru-RU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дорожном строительстве, как путь к решению экологических проблем на дороге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»;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«Совершенствование конструкции и системы управления двигателем, как одно из основных направлений создания экологического  автомобильного»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33" marR="26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Экологическое образование, экологический менеджмент, мониторинг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33" marR="26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«Правовые проблемы осуществления общественной экологической экспертизы в России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33" marR="26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Cтандартизация</a:t>
                      </a:r>
                      <a:r>
                        <a:rPr lang="ru-RU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экология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r>
                        <a:rPr lang="ru-RU" sz="18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«Получение посадочного материала устойчивого к загрязнению почты тяжелыми металлами в условиях IN VITRO» </a:t>
                      </a:r>
                      <a:r>
                        <a:rPr lang="ru-RU" sz="18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26670" algn="l"/>
                        </a:tabLst>
                      </a:pPr>
                      <a:r>
                        <a:rPr lang="ru-RU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«Зеленый колледж, </a:t>
                      </a:r>
                      <a:r>
                        <a:rPr lang="ru-RU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эко-офис</a:t>
                      </a:r>
                      <a:r>
                        <a:rPr lang="ru-RU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эко-гостиница</a:t>
                      </a:r>
                      <a:r>
                        <a:rPr lang="ru-RU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миф или реальность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»,</a:t>
                      </a:r>
                      <a:r>
                        <a:rPr lang="ru-RU" sz="18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«Экология офиса-2013»,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33" marR="26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ЛУЧШИЕ РАБОТЫ ( ЛАУРЕАТЫ)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922617"/>
          <a:ext cx="8643998" cy="5363903"/>
        </p:xfrm>
        <a:graphic>
          <a:graphicData uri="http://schemas.openxmlformats.org/drawingml/2006/table">
            <a:tbl>
              <a:tblPr/>
              <a:tblGrid>
                <a:gridCol w="1643074"/>
                <a:gridCol w="2028202"/>
                <a:gridCol w="4972722"/>
              </a:tblGrid>
              <a:tr h="2221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экология, экологический туризм, бездомные животные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33" marR="26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Перспективы  и проблемы развития экологического туризма в России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33" marR="26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«Проблемы, связанные с бездомными животными в мегаполисе и возможные пути их решения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«Природное и культурное наследие национального парка «Лосиный остров» и проблемы его сохранения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«Бездомные животные – проблема всех и каждого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33" marR="26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Экология и здоровье человека 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33" marR="26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«Компьютер и здоровье человека»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33" marR="26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«Исследование уровня электромагнитного излучения на соответствие требованиям охраны труда и безопасности жизнедеятельности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«Кофе – вред или польза?»</a:t>
                      </a:r>
                      <a:r>
                        <a:rPr lang="ru-RU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«Психологическое здоровье подростков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Нарушение </a:t>
                      </a:r>
                      <a:r>
                        <a:rPr lang="ru-RU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психики подростков как следствие просмотра специфического </a:t>
                      </a:r>
                      <a:r>
                        <a:rPr lang="ru-RU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интернет-контента</a:t>
                      </a:r>
                      <a:r>
                        <a:rPr lang="ru-RU" sz="18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33" marR="26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4" descr="пыврнп.png"/>
          <p:cNvPicPr>
            <a:picLocks noChangeAspect="1" noChangeArrowheads="1"/>
          </p:cNvPicPr>
          <p:nvPr/>
        </p:nvPicPr>
        <p:blipFill>
          <a:blip r:embed="rId2" cstate="print"/>
          <a:srcRect t="25372"/>
          <a:stretch>
            <a:fillRect/>
          </a:stretch>
        </p:blipFill>
        <p:spPr bwMode="auto">
          <a:xfrm rot="10800000">
            <a:off x="0" y="5517231"/>
            <a:ext cx="9144000" cy="13407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89502" y="357166"/>
            <a:ext cx="3964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ЛУЧШИЕ РАБОТЫ ( ЛАУРЕАТЫ)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пыврнп.png"/>
          <p:cNvPicPr>
            <a:picLocks noChangeAspect="1" noChangeArrowheads="1"/>
          </p:cNvPicPr>
          <p:nvPr/>
        </p:nvPicPr>
        <p:blipFill>
          <a:blip r:embed="rId2" cstate="print"/>
          <a:srcRect t="25372"/>
          <a:stretch>
            <a:fillRect/>
          </a:stretch>
        </p:blipFill>
        <p:spPr bwMode="auto">
          <a:xfrm rot="10800000">
            <a:off x="0" y="5013176"/>
            <a:ext cx="9144000" cy="1844823"/>
          </a:xfrm>
          <a:prstGeom prst="rect">
            <a:avLst/>
          </a:prstGeom>
          <a:noFill/>
        </p:spPr>
      </p:pic>
      <p:pic>
        <p:nvPicPr>
          <p:cNvPr id="3" name="Рисунок 4" descr="пыврнп.png"/>
          <p:cNvPicPr>
            <a:picLocks noChangeAspect="1" noChangeArrowheads="1"/>
          </p:cNvPicPr>
          <p:nvPr/>
        </p:nvPicPr>
        <p:blipFill>
          <a:blip r:embed="rId2" cstate="print"/>
          <a:srcRect t="25372"/>
          <a:stretch>
            <a:fillRect/>
          </a:stretch>
        </p:blipFill>
        <p:spPr bwMode="auto">
          <a:xfrm>
            <a:off x="0" y="-7945"/>
            <a:ext cx="9144000" cy="1276705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571480"/>
            <a:ext cx="864399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Значение учения В.И. Вернадского о ноосфере состоит в том, что он впервые осознал и попытался осуществить синтез естественных и общественных наук при изучении глобальной деятельности человека, перестраивающего окружающую среду.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Экологическая обстановка в мировом масштабе прямо пропорциональна уровню экологической культуры общества и находится в прямой зависимости от экологического образования. Таким образом, от состояния экологического образования и культуры зависит вопрос выживания человечества: сможет ли человек выработать механизмы «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био-сферосовместимости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6248" y="2122503"/>
            <a:ext cx="45720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конференции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формирование общественного сознания для устойчивого развития экологической культуры  и понимания каждым человеком важности его личной роли в сохранении жизни на Земле.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17139" t="39600" r="37680" b="25632"/>
          <a:stretch>
            <a:fillRect/>
          </a:stretch>
        </p:blipFill>
        <p:spPr bwMode="auto">
          <a:xfrm>
            <a:off x="0" y="0"/>
            <a:ext cx="421481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357686" y="285728"/>
            <a:ext cx="4000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10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Студенческая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10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научно-практическая конференция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СОПОТ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1088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Рисунок 6" descr="Рисунок65737653"/>
          <p:cNvPicPr>
            <a:picLocks noChangeAspect="1" noChangeArrowheads="1"/>
          </p:cNvPicPr>
          <p:nvPr/>
        </p:nvPicPr>
        <p:blipFill>
          <a:blip r:embed="rId3"/>
          <a:srcRect l="7663" t="2354" r="6204" b="8073"/>
          <a:stretch>
            <a:fillRect/>
          </a:stretch>
        </p:blipFill>
        <p:spPr bwMode="auto">
          <a:xfrm>
            <a:off x="357158" y="2864568"/>
            <a:ext cx="3143272" cy="3669587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14810" y="1195864"/>
            <a:ext cx="4786346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«ЭКОЛОГИЯ НАЧИНАЕТСЯ С НАС»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357686" y="1000108"/>
            <a:ext cx="464347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начинается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нас!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874"/>
            <a:ext cx="4685828" cy="560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 l="17139" t="39600" r="37680" b="25632"/>
          <a:stretch>
            <a:fillRect/>
          </a:stretch>
        </p:blipFill>
        <p:spPr bwMode="auto">
          <a:xfrm>
            <a:off x="6143636" y="4714884"/>
            <a:ext cx="2714644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0"/>
            <a:ext cx="5688012" cy="1470025"/>
          </a:xfrm>
        </p:spPr>
        <p:txBody>
          <a:bodyPr/>
          <a:lstStyle/>
          <a:p>
            <a:pPr eaLnBrk="1" hangingPunct="1">
              <a:buNone/>
            </a:pPr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Ноосферное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мировоззрение</a:t>
            </a:r>
            <a:r>
              <a:rPr lang="ru-RU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013325"/>
            <a:ext cx="8820150" cy="1655763"/>
          </a:xfrm>
        </p:spPr>
        <p:txBody>
          <a:bodyPr/>
          <a:lstStyle/>
          <a:p>
            <a:pPr algn="r" eaLnBrk="1" hangingPunct="1"/>
            <a:r>
              <a:rPr lang="ru-RU" sz="2800" smtClean="0"/>
              <a:t>Идея о ноосфере ассоциируется в первую очередь с именем великого русского учёного                        </a:t>
            </a:r>
            <a:r>
              <a:rPr lang="ru-RU" sz="2800" smtClean="0">
                <a:hlinkClick r:id="rId2" action="ppaction://hlinksldjump"/>
              </a:rPr>
              <a:t>В.И. Вернадского</a:t>
            </a:r>
            <a:r>
              <a:rPr lang="ru-RU" sz="2800" smtClean="0"/>
              <a:t>. </a:t>
            </a:r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500034" y="2133600"/>
            <a:ext cx="5500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Ноосфера — «Сфера Разума» — </a:t>
            </a: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571473" y="3068638"/>
            <a:ext cx="54292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закономерно возникающая высшая стадия эволюции Биосферы.</a:t>
            </a:r>
          </a:p>
        </p:txBody>
      </p:sp>
      <p:pic>
        <p:nvPicPr>
          <p:cNvPr id="2054" name="Picture 13" descr="no46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290"/>
            <a:ext cx="3191467" cy="4117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5" name="Text Box 14"/>
          <p:cNvSpPr txBox="1">
            <a:spLocks noChangeArrowheads="1"/>
          </p:cNvSpPr>
          <p:nvPr/>
        </p:nvSpPr>
        <p:spPr bwMode="auto">
          <a:xfrm>
            <a:off x="5857884" y="4357694"/>
            <a:ext cx="2808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 b="1" i="1" dirty="0">
                <a:solidFill>
                  <a:srgbClr val="000000"/>
                </a:solidFill>
              </a:rPr>
              <a:t>В.И.Вернадский (1863–1945)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142852"/>
            <a:ext cx="578647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УЧЕНИЕ О НООСФЕРЕ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переживаемый нами момент создания новой геологической силы, научной мысли, резко возрастает влияние живого общества в эволюции биосферы. Биосфера, перерабатываясь научной мыслью </a:t>
            </a:r>
            <a:r>
              <a:rPr lang="ru-RU" sz="2800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Homo</a:t>
            </a:r>
            <a:r>
              <a:rPr lang="ru-RU" sz="28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Sapiens</a:t>
            </a:r>
            <a:r>
              <a:rPr lang="ru-RU" sz="28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переходит в свое новое состояние – в ноосферу. Необходимо подчеркнуть неразрывную связь создания ноосферы с ростом научной мысли, являющейся первой необходимой предпосылкой этого создания»</a:t>
            </a:r>
          </a:p>
          <a:p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В.И. Вернадский</a:t>
            </a:r>
            <a:endParaRPr lang="ru-RU" sz="28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3000364" cy="332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428604"/>
            <a:ext cx="564360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УЧЕНИЕ О НООСФЕРЕ</a:t>
            </a:r>
          </a:p>
          <a:p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«"Взрыв" научной мысли в XX столетии подготовлен всем прошлым биосферы и имеет глубочайшие корни в ее строении - он не может остановиться и пойти назад…»</a:t>
            </a:r>
          </a:p>
          <a:p>
            <a:r>
              <a:rPr lang="ru-RU" sz="36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В.И.Вернадский</a:t>
            </a:r>
            <a:endParaRPr lang="ru-RU" sz="36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3000364" cy="332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3000364" cy="332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00298" y="357166"/>
            <a:ext cx="62865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ИДЕИ ВЕРНАДСКОГО</a:t>
            </a:r>
          </a:p>
          <a:p>
            <a:endParaRPr lang="ru-RU" sz="2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«Вне всякого сомнения, мы вступаем в новую эру, новую геологическую эпоху, когда деятельность человека принудительно меняет историю земли», - произнес  Генсек ООН Пан </a:t>
            </a:r>
            <a:r>
              <a:rPr lang="ru-RU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Ги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Мун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а предстоящие </a:t>
            </a:r>
            <a:r>
              <a:rPr lang="ru-RU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цивилизационные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преобразования даже названы представителями ЮНЕСКО «</a:t>
            </a:r>
            <a:r>
              <a:rPr lang="ru-RU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вернадскианской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революцией»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3000364" cy="332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00298" y="214290"/>
            <a:ext cx="64294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ЭКОЛОГИЧЕСКОЕ ОБРАЗОВАНИЕ</a:t>
            </a:r>
          </a:p>
          <a:p>
            <a:endParaRPr lang="ru-RU" sz="2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Впервые термин «экологическое образование» был введен в оборот на конференции, организованной Международным Союзом охраны природы в 1970 г. В 1992 г. на конференции ООН  были определены задачи экологического образования.  Суть экологического образования состоит в смещении основных акцентов с удвоения объема информации или готового знания на «раскрутку мозгов»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3000364" cy="332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43174" y="142852"/>
            <a:ext cx="60722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экологическое образование </a:t>
            </a:r>
          </a:p>
          <a:p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есть процесс, который длится всю жизнь и который необходимо изменять и преобразовывать, оно выступает непрерывным процессом обучения, воспитания и развития личности.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4" descr="пыврнп.png"/>
          <p:cNvPicPr>
            <a:picLocks noChangeAspect="1" noChangeArrowheads="1"/>
          </p:cNvPicPr>
          <p:nvPr/>
        </p:nvPicPr>
        <p:blipFill>
          <a:blip r:embed="rId2" cstate="print"/>
          <a:srcRect t="25372"/>
          <a:stretch>
            <a:fillRect/>
          </a:stretch>
        </p:blipFill>
        <p:spPr bwMode="auto">
          <a:xfrm rot="10800000">
            <a:off x="0" y="5013176"/>
            <a:ext cx="9144000" cy="1844823"/>
          </a:xfrm>
          <a:prstGeom prst="rect">
            <a:avLst/>
          </a:prstGeom>
          <a:noFill/>
        </p:spPr>
      </p:pic>
      <p:pic>
        <p:nvPicPr>
          <p:cNvPr id="12291" name="Рисунок 4" descr="пыврнп.png"/>
          <p:cNvPicPr>
            <a:picLocks noChangeAspect="1" noChangeArrowheads="1"/>
          </p:cNvPicPr>
          <p:nvPr/>
        </p:nvPicPr>
        <p:blipFill>
          <a:blip r:embed="rId2" cstate="print"/>
          <a:srcRect t="25372"/>
          <a:stretch>
            <a:fillRect/>
          </a:stretch>
        </p:blipFill>
        <p:spPr bwMode="auto">
          <a:xfrm>
            <a:off x="0" y="-7945"/>
            <a:ext cx="9144000" cy="1276705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714487"/>
            <a:ext cx="85725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R="635" algn="ctr">
              <a:spcAft>
                <a:spcPts val="0"/>
              </a:spcAft>
            </a:pPr>
            <a:r>
              <a:rPr lang="ru-RU" sz="4000" spc="-30" dirty="0" smtClean="0">
                <a:solidFill>
                  <a:srgbClr val="006600"/>
                </a:solidFill>
                <a:latin typeface="Times New Roman"/>
                <a:ea typeface="Times New Roman"/>
              </a:rPr>
              <a:t>Городская </a:t>
            </a:r>
            <a:r>
              <a:rPr lang="ru-RU" sz="4000" spc="-30" dirty="0">
                <a:solidFill>
                  <a:srgbClr val="006600"/>
                </a:solidFill>
                <a:latin typeface="Times New Roman"/>
                <a:ea typeface="Times New Roman"/>
              </a:rPr>
              <a:t>студенческая </a:t>
            </a:r>
            <a:endParaRPr lang="ru-RU" sz="4000" dirty="0">
              <a:solidFill>
                <a:srgbClr val="006600"/>
              </a:solidFill>
              <a:latin typeface="Arial"/>
              <a:ea typeface="Times New Roman"/>
            </a:endParaRPr>
          </a:p>
          <a:p>
            <a:pPr algn="ctr"/>
            <a:r>
              <a:rPr lang="ru-RU" sz="4000" spc="-30" dirty="0">
                <a:solidFill>
                  <a:srgbClr val="006600"/>
                </a:solidFill>
                <a:latin typeface="Times New Roman"/>
                <a:ea typeface="Times New Roman"/>
              </a:rPr>
              <a:t>научно-практическая конференция </a:t>
            </a:r>
            <a:r>
              <a:rPr lang="ru-RU" sz="4000" b="1" spc="-25" dirty="0">
                <a:solidFill>
                  <a:srgbClr val="006600"/>
                </a:solidFill>
                <a:latin typeface="Times New Roman"/>
                <a:ea typeface="Times New Roman"/>
              </a:rPr>
              <a:t>«СОПОТ»</a:t>
            </a:r>
            <a:endParaRPr lang="ru-RU" sz="4000" b="1" cap="none" spc="0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59" y="3929066"/>
            <a:ext cx="7920881" cy="144822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Экология начинается с нас»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 l="17139" t="39600" r="37680" b="25632"/>
          <a:stretch>
            <a:fillRect/>
          </a:stretch>
        </p:blipFill>
        <p:spPr bwMode="auto">
          <a:xfrm>
            <a:off x="0" y="0"/>
            <a:ext cx="221454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944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400</TotalTime>
  <Words>855</Words>
  <Application>Microsoft Office PowerPoint</Application>
  <PresentationFormat>Экран (4:3)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Слайд 1</vt:lpstr>
      <vt:lpstr>Слайд 2</vt:lpstr>
      <vt:lpstr>Ноосферное мировоззрение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ОБОЯНСКАЯ</dc:creator>
  <cp:lastModifiedBy>admin</cp:lastModifiedBy>
  <cp:revision>41</cp:revision>
  <dcterms:created xsi:type="dcterms:W3CDTF">2013-04-03T08:04:56Z</dcterms:created>
  <dcterms:modified xsi:type="dcterms:W3CDTF">2015-01-31T09:25:56Z</dcterms:modified>
</cp:coreProperties>
</file>