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268" r:id="rId6"/>
    <p:sldId id="269" r:id="rId7"/>
    <p:sldId id="270" r:id="rId8"/>
    <p:sldId id="272" r:id="rId9"/>
    <p:sldId id="273" r:id="rId10"/>
    <p:sldId id="274" r:id="rId11"/>
    <p:sldId id="275" r:id="rId12"/>
    <p:sldId id="277" r:id="rId13"/>
    <p:sldId id="276" r:id="rId14"/>
    <p:sldId id="271" r:id="rId15"/>
    <p:sldId id="278" r:id="rId16"/>
    <p:sldId id="279" r:id="rId17"/>
    <p:sldId id="280" r:id="rId18"/>
    <p:sldId id="28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EFA5E-B264-4BA7-A30A-35C999ECEC9F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47FE3-5556-40FA-83C8-8D2C10E4BD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47FE3-5556-40FA-83C8-8D2C10E4BD3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5559129-7447-4FCA-A342-2C659F36AF09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2290F1-70A1-4C6C-ADE3-46D3307C8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Анализ текста:                          логические аргументы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русского языка</a:t>
            </a:r>
          </a:p>
          <a:p>
            <a:r>
              <a:rPr lang="ru-RU" dirty="0" smtClean="0"/>
              <a:t> в 10 классе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Логические  доказательства-</a:t>
            </a:r>
            <a:br>
              <a:rPr lang="ru-RU" dirty="0" smtClean="0"/>
            </a:br>
            <a:r>
              <a:rPr lang="ru-RU" dirty="0" smtClean="0"/>
              <a:t>         </a:t>
            </a:r>
            <a:r>
              <a:rPr lang="ru-RU" sz="2700" dirty="0" smtClean="0"/>
              <a:t>это аргументы, апеллирующие к разуму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3600" dirty="0" smtClean="0"/>
              <a:t>Рассуждение с дефиницией - </a:t>
            </a:r>
            <a:r>
              <a:rPr lang="ru-RU" dirty="0" smtClean="0"/>
              <a:t>толкование понятия, слова и т.п.</a:t>
            </a:r>
          </a:p>
          <a:p>
            <a:pPr lvl="0"/>
            <a:r>
              <a:rPr lang="ru-RU" sz="3600" dirty="0" smtClean="0"/>
              <a:t>Силлогизм</a:t>
            </a:r>
            <a:r>
              <a:rPr lang="ru-RU" dirty="0" smtClean="0"/>
              <a:t> - дедуктивное умозаключение: из 1-го и 2-го суждений вытекает 3-е.</a:t>
            </a:r>
          </a:p>
          <a:p>
            <a:pPr lvl="0"/>
            <a:r>
              <a:rPr lang="ru-RU" sz="3600" dirty="0" smtClean="0"/>
              <a:t>Аналогия</a:t>
            </a:r>
            <a:r>
              <a:rPr lang="ru-RU" dirty="0" smtClean="0"/>
              <a:t> - знание об одном объекте переносится на другой, сходный с предыдущим.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Подбор логических аргументов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Тезис: </a:t>
            </a:r>
            <a:r>
              <a:rPr lang="ru-RU" sz="3600" b="1" dirty="0" smtClean="0"/>
              <a:t>«Троечником быть плохо»</a:t>
            </a:r>
            <a:endParaRPr lang="ru-RU" sz="3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Рассуждение с дефиницией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 smtClean="0"/>
              <a:t> </a:t>
            </a:r>
            <a:r>
              <a:rPr lang="ru-RU" dirty="0" smtClean="0"/>
              <a:t>Многие троечники утверждают, что оценка «удовлетворительно» свидетельствует о том, что они  освоили программный минимум, значит,  никаких замечаний в свой адрес  не заслуживают. Конечно, для того чтобы работать дворником или грузчиком, удовлетворительных знаний достаточно. А представьте себе троечника, управляющего самолётом или выполняющего хирургическую операцию…  Доверите ли вы ему свою жизнь? Вот и ответ на вопрос: «Хорошо ли быть </a:t>
            </a:r>
            <a:r>
              <a:rPr lang="ru-RU" dirty="0" smtClean="0"/>
              <a:t>троечником</a:t>
            </a:r>
            <a:r>
              <a:rPr lang="ru-RU" dirty="0" smtClean="0"/>
              <a:t>?</a:t>
            </a:r>
            <a:r>
              <a:rPr lang="ru-RU" dirty="0" smtClean="0"/>
              <a:t>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силлогизм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большинстве случаев троечник – лентяй. Кто же такой лентяй? Это безнравственный человек, любящий безделье, не желающий ни работать, ни учиться, то есть живущий за счет других. Значит, троечником быть недостойно, плохо.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аналогия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Часто коллектив сравнивают с двигателем. Каждый человек – деталь единого механизма, от которой зависит работа всего двигателя. Представьте себе, что из строя вышел маленький винтик-«троечник». Деталь-то незаметная, а механизм остановился. </a:t>
            </a:r>
          </a:p>
          <a:p>
            <a:pPr>
              <a:buNone/>
            </a:pPr>
            <a:r>
              <a:rPr lang="ru-RU" smtClean="0"/>
              <a:t>    К </a:t>
            </a:r>
            <a:r>
              <a:rPr lang="ru-RU" dirty="0" smtClean="0"/>
              <a:t>сожалению, в коллективе инертные троечники замедляют работу, задерживают других -старательных, энергичных сотрудников. Плохо всё-таки быть троечником!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Использованные материалы: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Текст В.Суслова из кн.: Т.В.Губернская. «Русский язык. Анализ текста. Тестовые задания к основным учебникам. 10-11 </a:t>
            </a:r>
            <a:r>
              <a:rPr lang="ru-RU" dirty="0" err="1" smtClean="0"/>
              <a:t>кл</a:t>
            </a:r>
            <a:r>
              <a:rPr lang="ru-RU" dirty="0" smtClean="0"/>
              <a:t>. – М.: </a:t>
            </a:r>
            <a:r>
              <a:rPr lang="ru-RU" dirty="0" err="1" smtClean="0"/>
              <a:t>Эксмо</a:t>
            </a:r>
            <a:r>
              <a:rPr lang="ru-RU" dirty="0" smtClean="0"/>
              <a:t>, 2007; с. 3-4. </a:t>
            </a:r>
          </a:p>
          <a:p>
            <a:pPr lvl="0"/>
            <a:r>
              <a:rPr lang="ru-RU" dirty="0" err="1" smtClean="0"/>
              <a:t>А.Г.Нарушевич</a:t>
            </a:r>
            <a:r>
              <a:rPr lang="ru-RU" dirty="0" smtClean="0"/>
              <a:t>. Материалы курса «Методика подготовки к ЕГЭ по русскому языку: планирование занятий, организация урока, система упражнений»: лекции 5-8. – М. Педагогический университет «Первое сентября», 2007; с.68-74.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отличники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«без внимания не оставляют», </a:t>
            </a:r>
          </a:p>
          <a:p>
            <a:r>
              <a:rPr lang="ru-RU" dirty="0" smtClean="0"/>
              <a:t>«педагоги к ним с уважением»,</a:t>
            </a:r>
          </a:p>
          <a:p>
            <a:r>
              <a:rPr lang="ru-RU" dirty="0" smtClean="0"/>
              <a:t> «в газетах портреты печатают», </a:t>
            </a:r>
          </a:p>
          <a:p>
            <a:r>
              <a:rPr lang="ru-RU" dirty="0" smtClean="0"/>
              <a:t>«беспокойные», </a:t>
            </a:r>
          </a:p>
          <a:p>
            <a:r>
              <a:rPr lang="ru-RU" dirty="0" smtClean="0"/>
              <a:t>«им вечно больше всех надо», </a:t>
            </a:r>
          </a:p>
          <a:p>
            <a:r>
              <a:rPr lang="ru-RU" dirty="0" smtClean="0"/>
              <a:t>«шумят», «кричат», «требуют», «зовут», </a:t>
            </a:r>
          </a:p>
          <a:p>
            <a:r>
              <a:rPr lang="ru-RU" dirty="0" smtClean="0"/>
              <a:t>«в космос помчатся», «или в океанские глубины», «или в горы полезут»,</a:t>
            </a:r>
          </a:p>
          <a:p>
            <a:r>
              <a:rPr lang="ru-RU" dirty="0" smtClean="0"/>
              <a:t> «к…вершинам лезут».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двоечники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«учителя их всегда на примете держат»,</a:t>
            </a:r>
          </a:p>
          <a:p>
            <a:r>
              <a:rPr lang="ru-RU" dirty="0" smtClean="0"/>
              <a:t> «художники карикатуры на них рисуют», </a:t>
            </a:r>
          </a:p>
          <a:p>
            <a:r>
              <a:rPr lang="ru-RU" dirty="0" smtClean="0"/>
              <a:t>«хвастаются…мы, мол, тоже пятёрочники, только в зеркальном отображении. В перевёрнутом …виде».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троечники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«живёт он себе на свете, а вроде и нету его»,</a:t>
            </a:r>
          </a:p>
          <a:p>
            <a:r>
              <a:rPr lang="ru-RU" dirty="0" smtClean="0"/>
              <a:t> «никто его замечать не хочет», </a:t>
            </a:r>
          </a:p>
          <a:p>
            <a:r>
              <a:rPr lang="ru-RU" dirty="0" smtClean="0"/>
              <a:t>«никто о нём никакого слова  не скажет – ни доброго, ни худого»,</a:t>
            </a:r>
          </a:p>
          <a:p>
            <a:r>
              <a:rPr lang="ru-RU" dirty="0" smtClean="0"/>
              <a:t> «неинтересные они люди»,</a:t>
            </a:r>
          </a:p>
          <a:p>
            <a:r>
              <a:rPr lang="ru-RU" dirty="0" smtClean="0"/>
              <a:t> «ни рыба ни мясо», </a:t>
            </a:r>
          </a:p>
          <a:p>
            <a:r>
              <a:rPr lang="ru-RU" dirty="0" smtClean="0"/>
              <a:t>«мечтатели»,</a:t>
            </a:r>
          </a:p>
          <a:p>
            <a:r>
              <a:rPr lang="ru-RU" dirty="0" smtClean="0"/>
              <a:t> «иные … на всю жизнь мечтателями остаются».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Типы аргументов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Естественные доказательства</a:t>
            </a:r>
          </a:p>
          <a:p>
            <a:pPr lvl="0"/>
            <a:r>
              <a:rPr lang="ru-RU" dirty="0" smtClean="0"/>
              <a:t>Логические доказательства</a:t>
            </a:r>
          </a:p>
          <a:p>
            <a:pPr lvl="0"/>
            <a:r>
              <a:rPr lang="ru-RU" dirty="0" smtClean="0"/>
              <a:t>Чувственные аргументы (</a:t>
            </a:r>
            <a:r>
              <a:rPr lang="ru-RU" dirty="0" err="1" smtClean="0"/>
              <a:t>аргументы</a:t>
            </a:r>
            <a:r>
              <a:rPr lang="ru-RU" dirty="0" smtClean="0"/>
              <a:t> к пафосу)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Естественные  доказательства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Ссылка на общезначимый опыт.</a:t>
            </a:r>
          </a:p>
          <a:p>
            <a:pPr lvl="0"/>
            <a:r>
              <a:rPr lang="ru-RU" dirty="0" smtClean="0"/>
              <a:t>Свидетельства самого автора сочинения (события личной жизни, жизни его близких).</a:t>
            </a:r>
          </a:p>
          <a:p>
            <a:pPr lvl="0"/>
            <a:r>
              <a:rPr lang="ru-RU" dirty="0" smtClean="0"/>
              <a:t>Ссылка на авторитет (мнение ученого, специалиста в какой-либо области, </a:t>
            </a:r>
            <a:r>
              <a:rPr lang="ru-RU" u="sng" dirty="0" smtClean="0"/>
              <a:t>примеры из художественной литературы</a:t>
            </a:r>
            <a:r>
              <a:rPr lang="ru-RU" dirty="0" smtClean="0"/>
              <a:t>, апелляция к народной мудрости и т.д.)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Логические  доказательства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Рассуждение с дефиницией </a:t>
            </a:r>
          </a:p>
          <a:p>
            <a:pPr lvl="0"/>
            <a:r>
              <a:rPr lang="ru-RU" dirty="0" smtClean="0"/>
              <a:t>Силлогизм </a:t>
            </a:r>
          </a:p>
          <a:p>
            <a:pPr lvl="0"/>
            <a:r>
              <a:rPr lang="ru-RU" dirty="0" smtClean="0"/>
              <a:t>Аналогия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Чувственные  аргументы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Аргументы к обещанию (указание на что-либо желательное)</a:t>
            </a:r>
          </a:p>
          <a:p>
            <a:pPr lvl="0"/>
            <a:r>
              <a:rPr lang="ru-RU" dirty="0" smtClean="0"/>
              <a:t>Аргументы к угрозе (оценка нежелательных явлений, пороков)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Словарная 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Дефиниция</a:t>
            </a:r>
          </a:p>
          <a:p>
            <a:r>
              <a:rPr lang="ru-RU" sz="4800" dirty="0" smtClean="0"/>
              <a:t>Силлогизм</a:t>
            </a:r>
          </a:p>
          <a:p>
            <a:r>
              <a:rPr lang="ru-RU" sz="4800" dirty="0" smtClean="0"/>
              <a:t>Аналогия</a:t>
            </a:r>
            <a:endParaRPr lang="ru-RU" sz="4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28" ma:contentTypeDescription="Create a new document." ma:contentTypeScope="" ma:versionID="91c327331e5971e62f2a5301ad123600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0277994B-14C7-418A-885C-48DAA5F6C86B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B061C944-AAFB-4A02-969B-6116EEC44E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FDDECA-3157-4A2C-944E-C5C67684C73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606</TotalTime>
  <Words>589</Words>
  <Application>Microsoft Office PowerPoint</Application>
  <PresentationFormat>Экран (4:3)</PresentationFormat>
  <Paragraphs>61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Анализ текста:                          логические аргументы</vt:lpstr>
      <vt:lpstr>                        отличники</vt:lpstr>
      <vt:lpstr>                       двоечники</vt:lpstr>
      <vt:lpstr>                        троечники</vt:lpstr>
      <vt:lpstr>             Типы аргументов</vt:lpstr>
      <vt:lpstr>   Естественные  доказательства</vt:lpstr>
      <vt:lpstr>      Логические  доказательства</vt:lpstr>
      <vt:lpstr>         Чувственные  аргументы</vt:lpstr>
      <vt:lpstr>         Словарная  работа</vt:lpstr>
      <vt:lpstr>        Логические  доказательства-          это аргументы, апеллирующие к разуму</vt:lpstr>
      <vt:lpstr>      Подбор логических аргументов</vt:lpstr>
      <vt:lpstr>  Рассуждение с дефиницией</vt:lpstr>
      <vt:lpstr>                   силлогизм</vt:lpstr>
      <vt:lpstr>                          аналогия</vt:lpstr>
      <vt:lpstr>Использованные материалы: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Mystic</dc:creator>
  <cp:keywords/>
  <dc:description/>
  <cp:lastModifiedBy>Кириченко</cp:lastModifiedBy>
  <cp:revision>76</cp:revision>
  <dcterms:created xsi:type="dcterms:W3CDTF">2011-02-18T14:01:13Z</dcterms:created>
  <dcterms:modified xsi:type="dcterms:W3CDTF">2015-01-22T16:48:04Z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TC102831819990</vt:lpwstr>
  </property>
</Properties>
</file>