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56" r:id="rId2"/>
    <p:sldId id="257" r:id="rId3"/>
    <p:sldId id="258" r:id="rId4"/>
    <p:sldId id="259" r:id="rId5"/>
    <p:sldId id="264" r:id="rId6"/>
    <p:sldId id="263" r:id="rId7"/>
    <p:sldId id="262" r:id="rId8"/>
    <p:sldId id="261" r:id="rId9"/>
    <p:sldId id="260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CC33"/>
    <a:srgbClr val="006600"/>
    <a:srgbClr val="800000"/>
    <a:srgbClr val="FFCCCC"/>
    <a:srgbClr val="6A282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DD222AD-F93B-49C2-8A0B-8E67B7412CFE}" type="datetimeFigureOut">
              <a:rPr lang="ru-RU" smtClean="0"/>
              <a:pPr/>
              <a:t>18.01.2015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F486B1-AA5B-4307-9436-3E6333D5797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837849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F486B1-AA5B-4307-9436-3E6333D5797B}" type="slidenum">
              <a:rPr lang="ru-RU" smtClean="0"/>
              <a:pPr/>
              <a:t>3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F486B1-AA5B-4307-9436-3E6333D5797B}" type="slidenum">
              <a:rPr lang="ru-RU" smtClean="0"/>
              <a:pPr/>
              <a:t>4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04D157-ED10-4A20-95AE-8C8D9BD5B9F4}" type="datetimeFigureOut">
              <a:rPr lang="ru-RU" smtClean="0"/>
              <a:pPr/>
              <a:t>18.01.2015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40F7A0-980E-44F6-86B7-2CC792C596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04D157-ED10-4A20-95AE-8C8D9BD5B9F4}" type="datetimeFigureOut">
              <a:rPr lang="ru-RU" smtClean="0"/>
              <a:pPr/>
              <a:t>18.01.2015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40F7A0-980E-44F6-86B7-2CC792C596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04D157-ED10-4A20-95AE-8C8D9BD5B9F4}" type="datetimeFigureOut">
              <a:rPr lang="ru-RU" smtClean="0"/>
              <a:pPr/>
              <a:t>18.01.2015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40F7A0-980E-44F6-86B7-2CC792C596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04D157-ED10-4A20-95AE-8C8D9BD5B9F4}" type="datetimeFigureOut">
              <a:rPr lang="ru-RU" smtClean="0"/>
              <a:pPr/>
              <a:t>18.01.2015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40F7A0-980E-44F6-86B7-2CC792C596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04D157-ED10-4A20-95AE-8C8D9BD5B9F4}" type="datetimeFigureOut">
              <a:rPr lang="ru-RU" smtClean="0"/>
              <a:pPr/>
              <a:t>18.01.2015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40F7A0-980E-44F6-86B7-2CC792C596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04D157-ED10-4A20-95AE-8C8D9BD5B9F4}" type="datetimeFigureOut">
              <a:rPr lang="ru-RU" smtClean="0"/>
              <a:pPr/>
              <a:t>18.01.2015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40F7A0-980E-44F6-86B7-2CC792C596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04D157-ED10-4A20-95AE-8C8D9BD5B9F4}" type="datetimeFigureOut">
              <a:rPr lang="ru-RU" smtClean="0"/>
              <a:pPr/>
              <a:t>18.01.2015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40F7A0-980E-44F6-86B7-2CC792C596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04D157-ED10-4A20-95AE-8C8D9BD5B9F4}" type="datetimeFigureOut">
              <a:rPr lang="ru-RU" smtClean="0"/>
              <a:pPr/>
              <a:t>18.01.2015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40F7A0-980E-44F6-86B7-2CC792C596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04D157-ED10-4A20-95AE-8C8D9BD5B9F4}" type="datetimeFigureOut">
              <a:rPr lang="ru-RU" smtClean="0"/>
              <a:pPr/>
              <a:t>18.01.2015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40F7A0-980E-44F6-86B7-2CC792C596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04D157-ED10-4A20-95AE-8C8D9BD5B9F4}" type="datetimeFigureOut">
              <a:rPr lang="ru-RU" smtClean="0"/>
              <a:pPr/>
              <a:t>18.01.2015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40F7A0-980E-44F6-86B7-2CC792C596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04D157-ED10-4A20-95AE-8C8D9BD5B9F4}" type="datetimeFigureOut">
              <a:rPr lang="ru-RU" smtClean="0"/>
              <a:pPr/>
              <a:t>18.01.2015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40F7A0-980E-44F6-86B7-2CC792C596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04D157-ED10-4A20-95AE-8C8D9BD5B9F4}" type="datetimeFigureOut">
              <a:rPr lang="ru-RU" smtClean="0"/>
              <a:pPr/>
              <a:t>18.01.2015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40F7A0-980E-44F6-86B7-2CC792C596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0" y="188640"/>
            <a:ext cx="9144000" cy="62478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dirty="0" smtClean="0"/>
          </a:p>
          <a:p>
            <a:pPr algn="ctr"/>
            <a:endParaRPr lang="ru-RU" dirty="0"/>
          </a:p>
          <a:p>
            <a:pPr algn="ctr"/>
            <a:endParaRPr lang="ru-RU" dirty="0" smtClean="0"/>
          </a:p>
          <a:p>
            <a:pPr algn="ctr"/>
            <a:endParaRPr lang="ru-RU" dirty="0"/>
          </a:p>
          <a:p>
            <a:pPr algn="ctr"/>
            <a:r>
              <a:rPr lang="ru-RU" sz="2400" dirty="0"/>
              <a:t>Презентация по биологии</a:t>
            </a:r>
          </a:p>
          <a:p>
            <a:pPr algn="ctr"/>
            <a:r>
              <a:rPr lang="ru-RU" sz="2400" dirty="0"/>
              <a:t> «Зимующие птицы </a:t>
            </a:r>
            <a:r>
              <a:rPr lang="ru-RU" sz="2400" dirty="0" smtClean="0"/>
              <a:t>нашего края»</a:t>
            </a:r>
            <a:endParaRPr lang="ru-RU" sz="2400" dirty="0"/>
          </a:p>
          <a:p>
            <a:endParaRPr lang="ru-RU" sz="2400" dirty="0"/>
          </a:p>
          <a:p>
            <a:pPr algn="ctr"/>
            <a:endParaRPr lang="ru-RU" sz="2400" dirty="0"/>
          </a:p>
          <a:p>
            <a:pPr algn="ctr"/>
            <a:endParaRPr lang="ru-RU" sz="2400" dirty="0" smtClean="0"/>
          </a:p>
          <a:p>
            <a:pPr algn="ctr"/>
            <a:endParaRPr lang="ru-RU" sz="2400" dirty="0"/>
          </a:p>
          <a:p>
            <a:pPr algn="ctr"/>
            <a:endParaRPr lang="ru-RU" sz="2400" dirty="0" smtClean="0"/>
          </a:p>
          <a:p>
            <a:pPr algn="ctr"/>
            <a:endParaRPr lang="ru-RU" sz="2400" dirty="0" smtClean="0"/>
          </a:p>
          <a:p>
            <a:pPr algn="ctr"/>
            <a:r>
              <a:rPr lang="ru-RU" sz="2400" dirty="0"/>
              <a:t>Работу выполнил </a:t>
            </a:r>
            <a:r>
              <a:rPr lang="ru-RU" sz="2400" dirty="0" smtClean="0"/>
              <a:t>ученик</a:t>
            </a:r>
          </a:p>
          <a:p>
            <a:pPr algn="ctr"/>
            <a:r>
              <a:rPr lang="ru-RU" sz="2400" dirty="0" smtClean="0"/>
              <a:t> </a:t>
            </a:r>
            <a:r>
              <a:rPr lang="ru-RU" sz="2400" dirty="0"/>
              <a:t>8а класса ВПГ</a:t>
            </a:r>
          </a:p>
          <a:p>
            <a:pPr algn="ctr"/>
            <a:endParaRPr lang="ru-RU" sz="2400" dirty="0"/>
          </a:p>
          <a:p>
            <a:pPr algn="ctr"/>
            <a:r>
              <a:rPr lang="ru-RU" sz="2400" dirty="0" err="1"/>
              <a:t>Мусинов</a:t>
            </a:r>
            <a:r>
              <a:rPr lang="ru-RU" sz="2400" dirty="0"/>
              <a:t> Михаил</a:t>
            </a:r>
          </a:p>
          <a:p>
            <a:pPr algn="ctr"/>
            <a:endParaRPr lang="ru-RU" sz="2400" dirty="0"/>
          </a:p>
          <a:p>
            <a:pPr algn="ctr"/>
            <a:r>
              <a:rPr lang="ru-RU" sz="1600" dirty="0" smtClean="0"/>
              <a:t>Г. Киров 2014г.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ГОЛУБЬ, ЗИМА, СНЕГ, КРЫЛЬЯ, ПЕРЬЯ, ПТИЦА обои, фото, картинки.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345205"/>
            <a:ext cx="8820472" cy="5512795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2555776" y="116632"/>
            <a:ext cx="35148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Голуби (</a:t>
            </a:r>
            <a:r>
              <a:rPr lang="la-Latn" i="1" dirty="0"/>
              <a:t>Columba </a:t>
            </a:r>
            <a:r>
              <a:rPr lang="la-Latn" i="1" dirty="0" smtClean="0"/>
              <a:t>livia</a:t>
            </a:r>
            <a:r>
              <a:rPr lang="ru-RU" i="1" dirty="0" smtClean="0"/>
              <a:t> </a:t>
            </a:r>
            <a:r>
              <a:rPr lang="en-US" i="1" dirty="0"/>
              <a:t>var. urbana</a:t>
            </a:r>
            <a:r>
              <a:rPr lang="ru-RU" i="1" dirty="0" smtClean="0"/>
              <a:t>)</a:t>
            </a:r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0" y="476672"/>
            <a:ext cx="618445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Продолжительность жизни: </a:t>
            </a:r>
            <a:r>
              <a:rPr lang="ru-RU" dirty="0" smtClean="0"/>
              <a:t>20 лет </a:t>
            </a:r>
          </a:p>
          <a:p>
            <a:r>
              <a:rPr lang="ru-RU" dirty="0" smtClean="0"/>
              <a:t>размеры</a:t>
            </a:r>
            <a:r>
              <a:rPr lang="ru-RU" dirty="0" smtClean="0"/>
              <a:t>: </a:t>
            </a:r>
            <a:r>
              <a:rPr lang="ru-RU" dirty="0"/>
              <a:t> длина тела 29—36 см, размах крыльев 50—67 см</a:t>
            </a:r>
            <a:r>
              <a:rPr lang="ru-RU" dirty="0" smtClean="0"/>
              <a:t>  </a:t>
            </a:r>
          </a:p>
          <a:p>
            <a:r>
              <a:rPr lang="ru-RU" dirty="0" smtClean="0"/>
              <a:t>питается </a:t>
            </a:r>
            <a:r>
              <a:rPr lang="ru-RU" dirty="0"/>
              <a:t> семенами, ягодами, плодами фруктовых деревьев</a:t>
            </a:r>
          </a:p>
        </p:txBody>
      </p:sp>
      <p:pic>
        <p:nvPicPr>
          <p:cNvPr id="4100" name="Picture 4" descr="изображение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810249"/>
            <a:ext cx="2381250" cy="1047751"/>
          </a:xfrm>
          <a:prstGeom prst="rect">
            <a:avLst/>
          </a:prstGeom>
          <a:noFill/>
        </p:spPr>
      </p:pic>
      <p:sp>
        <p:nvSpPr>
          <p:cNvPr id="4101" name="Rectangle 5"/>
          <p:cNvSpPr>
            <a:spLocks noChangeArrowheads="1"/>
          </p:cNvSpPr>
          <p:nvPr/>
        </p:nvSpPr>
        <p:spPr bwMode="auto">
          <a:xfrm>
            <a:off x="0" y="113184"/>
            <a:ext cx="312906" cy="230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900" b="0" i="0" u="none" strike="noStrike" cap="none" normalizeH="0" baseline="0" dirty="0" smtClean="0">
                <a:ln>
                  <a:noFill/>
                </a:ln>
                <a:solidFill>
                  <a:srgbClr val="750000"/>
                </a:solidFill>
                <a:effectLst/>
                <a:latin typeface="Arial" charset="0"/>
                <a:cs typeface="Arial" charset="0"/>
              </a:rPr>
              <a:t>    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-108520" y="4869160"/>
            <a:ext cx="2483768" cy="92333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750000"/>
                </a:solidFill>
                <a:effectLst/>
                <a:latin typeface="Arial" charset="0"/>
                <a:cs typeface="Arial" charset="0"/>
              </a:rPr>
              <a:t>    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Arial" charset="0"/>
                <a:cs typeface="Arial" charset="0"/>
              </a:rPr>
              <a:t> Изначальный ареал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FF7575"/>
                </a:solidFill>
                <a:effectLst/>
                <a:latin typeface="Arial" charset="0"/>
                <a:cs typeface="Arial" charset="0"/>
              </a:rPr>
              <a:t>    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252525"/>
                </a:solidFill>
                <a:effectLst/>
                <a:latin typeface="Arial" charset="0"/>
                <a:cs typeface="Arial" charset="0"/>
              </a:rPr>
              <a:t> 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FFCCCC"/>
                </a:solidFill>
                <a:effectLst/>
                <a:latin typeface="Arial" charset="0"/>
                <a:cs typeface="Arial" charset="0"/>
              </a:rPr>
              <a:t>Расширенный</a:t>
            </a:r>
            <a:r>
              <a:rPr kumimoji="0" lang="ru-RU" sz="1600" b="0" i="0" u="none" strike="noStrike" cap="none" normalizeH="0" dirty="0" smtClean="0">
                <a:ln>
                  <a:noFill/>
                </a:ln>
                <a:solidFill>
                  <a:srgbClr val="FFCCCC"/>
                </a:solidFill>
                <a:effectLst/>
                <a:latin typeface="Arial" charset="0"/>
                <a:cs typeface="Arial" charset="0"/>
              </a:rPr>
              <a:t> 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FFCCCC"/>
                </a:solidFill>
                <a:effectLst/>
                <a:latin typeface="Arial" charset="0"/>
                <a:cs typeface="Arial" charset="0"/>
              </a:rPr>
              <a:t>ареал 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птица синица FullHD Фото Картинки Обои 1920x1080 2023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1435215"/>
            <a:ext cx="8676456" cy="5422785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0" y="332656"/>
            <a:ext cx="889248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Продолжительность жизни: </a:t>
            </a:r>
            <a:r>
              <a:rPr lang="ru-RU" dirty="0"/>
              <a:t>15 лет</a:t>
            </a:r>
            <a:endParaRPr lang="ru-RU" dirty="0" smtClean="0"/>
          </a:p>
          <a:p>
            <a:r>
              <a:rPr lang="ru-RU" dirty="0" smtClean="0"/>
              <a:t>размеры: </a:t>
            </a:r>
            <a:r>
              <a:rPr lang="ru-RU" dirty="0"/>
              <a:t> Длина 13—17 см, </a:t>
            </a:r>
            <a:r>
              <a:rPr lang="ru-RU" dirty="0" smtClean="0"/>
              <a:t>размах </a:t>
            </a:r>
            <a:r>
              <a:rPr lang="ru-RU" dirty="0"/>
              <a:t>крыльев 22—26 см</a:t>
            </a:r>
            <a:endParaRPr lang="ru-RU" dirty="0" smtClean="0"/>
          </a:p>
          <a:p>
            <a:r>
              <a:rPr lang="ru-RU" dirty="0" smtClean="0"/>
              <a:t> питается: Многочисленные насекомые и их личинки и гусеницы, семена шишек, ягоды</a:t>
            </a:r>
            <a:endParaRPr lang="ru-RU" dirty="0"/>
          </a:p>
        </p:txBody>
      </p:sp>
      <p:pic>
        <p:nvPicPr>
          <p:cNvPr id="3074" name="Picture 2" descr="изображение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5457825"/>
            <a:ext cx="2381250" cy="1400175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0" y="5085184"/>
            <a:ext cx="1763624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ru-RU" dirty="0" smtClean="0"/>
              <a:t>Ареал обитания</a:t>
            </a:r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3059832" y="0"/>
            <a:ext cx="22371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Синица (</a:t>
            </a:r>
            <a:r>
              <a:rPr lang="la-Latn" i="1" dirty="0"/>
              <a:t>Parus </a:t>
            </a:r>
            <a:r>
              <a:rPr lang="la-Latn" i="1" dirty="0" smtClean="0"/>
              <a:t>major</a:t>
            </a:r>
            <a:r>
              <a:rPr lang="ru-RU" i="1" dirty="0" smtClean="0"/>
              <a:t>)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4" name="Picture 6" descr="Птицы в городе. Воробьи. Обсуждение на LiveInternet - Российский Сервис Онлайн-Дневников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5576" y="1538790"/>
            <a:ext cx="7092280" cy="5319210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0" y="548680"/>
            <a:ext cx="882047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Продолжительность жизни: </a:t>
            </a:r>
            <a:r>
              <a:rPr lang="ru-RU" dirty="0"/>
              <a:t>до 4 </a:t>
            </a:r>
            <a:r>
              <a:rPr lang="ru-RU" dirty="0" smtClean="0"/>
              <a:t>лет (обычно) 11-15 (реже)</a:t>
            </a:r>
          </a:p>
          <a:p>
            <a:r>
              <a:rPr lang="ru-RU" dirty="0" smtClean="0"/>
              <a:t> размеры: </a:t>
            </a:r>
            <a:r>
              <a:rPr lang="ru-RU" dirty="0" smtClean="0"/>
              <a:t>длина </a:t>
            </a:r>
            <a:r>
              <a:rPr lang="ru-RU" dirty="0"/>
              <a:t>тела до 16 см, масса 23—35 г</a:t>
            </a:r>
            <a:endParaRPr lang="ru-RU" dirty="0" smtClean="0"/>
          </a:p>
          <a:p>
            <a:r>
              <a:rPr lang="ru-RU" dirty="0" smtClean="0"/>
              <a:t> питается: </a:t>
            </a:r>
            <a:r>
              <a:rPr lang="ru-RU" dirty="0" smtClean="0"/>
              <a:t>злаки</a:t>
            </a:r>
            <a:r>
              <a:rPr lang="ru-RU" dirty="0" smtClean="0"/>
              <a:t>, ягоды, почки растений, семена дикорастущих трав и растений</a:t>
            </a:r>
            <a:endParaRPr lang="ru-RU" dirty="0"/>
          </a:p>
        </p:txBody>
      </p:sp>
      <p:pic>
        <p:nvPicPr>
          <p:cNvPr id="2050" name="Picture 2" descr="изображение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5676899"/>
            <a:ext cx="2381250" cy="1181101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2267744" y="188640"/>
            <a:ext cx="39603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Воробей домовый (</a:t>
            </a:r>
            <a:r>
              <a:rPr lang="en-US" i="1" dirty="0" smtClean="0"/>
              <a:t>Passer domesticus</a:t>
            </a:r>
            <a:r>
              <a:rPr lang="ru-RU" i="1" dirty="0" smtClean="0"/>
              <a:t>)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0" y="5013176"/>
            <a:ext cx="2425087" cy="646331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ru-RU" dirty="0">
                <a:solidFill>
                  <a:srgbClr val="006600"/>
                </a:solidFill>
              </a:rPr>
              <a:t>Естественный ареал </a:t>
            </a:r>
            <a:r>
              <a:rPr lang="ru-RU" dirty="0"/>
              <a:t>    </a:t>
            </a:r>
            <a:endParaRPr lang="ru-RU" dirty="0" smtClean="0"/>
          </a:p>
          <a:p>
            <a:r>
              <a:rPr lang="ru-RU" dirty="0" smtClean="0">
                <a:solidFill>
                  <a:srgbClr val="33CC33"/>
                </a:solidFill>
              </a:rPr>
              <a:t>Расширенный </a:t>
            </a:r>
            <a:r>
              <a:rPr lang="ru-RU" dirty="0">
                <a:solidFill>
                  <a:srgbClr val="33CC33"/>
                </a:solidFill>
              </a:rPr>
              <a:t>ареал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627784" y="116632"/>
            <a:ext cx="29147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Серая ворона(</a:t>
            </a:r>
            <a:r>
              <a:rPr lang="la-Latn" i="1" dirty="0" smtClean="0"/>
              <a:t>Corvus cornix</a:t>
            </a:r>
            <a:r>
              <a:rPr lang="ru-RU" i="1" dirty="0" smtClean="0"/>
              <a:t>)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0" y="476672"/>
            <a:ext cx="91440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Продолжительность жизни: до 20 лет</a:t>
            </a:r>
          </a:p>
          <a:p>
            <a:r>
              <a:rPr lang="ru-RU" dirty="0" smtClean="0"/>
              <a:t> размеры: </a:t>
            </a:r>
            <a:r>
              <a:rPr lang="ru-RU" dirty="0" smtClean="0"/>
              <a:t>длина </a:t>
            </a:r>
            <a:r>
              <a:rPr lang="ru-RU" dirty="0" smtClean="0"/>
              <a:t>около 50 см, масса тела 460—690 г.</a:t>
            </a:r>
          </a:p>
          <a:p>
            <a:r>
              <a:rPr lang="ru-RU" dirty="0" smtClean="0"/>
              <a:t> питается: насекомыми, птенцами и яйцами, грызунами и ящерицами, лягушками, рыбой; семенами различных растений и самими растениями, а также пищевыми отбросами.</a:t>
            </a:r>
            <a:endParaRPr lang="ru-RU" dirty="0"/>
          </a:p>
        </p:txBody>
      </p:sp>
      <p:pic>
        <p:nvPicPr>
          <p:cNvPr id="5122" name="Picture 2" descr="А вы кормите ворон?.......... - клуб друзей &quot;Эра Водолея&quot;- я.ру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1620361"/>
            <a:ext cx="6588224" cy="5237639"/>
          </a:xfrm>
          <a:prstGeom prst="rect">
            <a:avLst/>
          </a:prstGeom>
          <a:noFill/>
        </p:spPr>
      </p:pic>
      <p:pic>
        <p:nvPicPr>
          <p:cNvPr id="5124" name="Picture 4" descr="изображение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562599"/>
            <a:ext cx="2381250" cy="1295401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0" y="5157192"/>
            <a:ext cx="1763624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Ареал обитания</a:t>
            </a:r>
            <a:endParaRPr lang="ru-RU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0" y="476672"/>
            <a:ext cx="91440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Продолжительность жизни: до 14 лет</a:t>
            </a:r>
          </a:p>
          <a:p>
            <a:r>
              <a:rPr lang="ru-RU" dirty="0" smtClean="0"/>
              <a:t> размеры: </a:t>
            </a:r>
            <a:r>
              <a:rPr lang="ru-RU" dirty="0" smtClean="0"/>
              <a:t>длина </a:t>
            </a:r>
            <a:r>
              <a:rPr lang="ru-RU" dirty="0" smtClean="0"/>
              <a:t>34—39 см, масса тела 175—280 г.</a:t>
            </a:r>
          </a:p>
          <a:p>
            <a:r>
              <a:rPr lang="ru-RU" dirty="0" smtClean="0"/>
              <a:t> питается: червями, фруктами и ягодами, </a:t>
            </a:r>
            <a:r>
              <a:rPr lang="ru-RU" dirty="0" smtClean="0"/>
              <a:t>яйцами </a:t>
            </a:r>
            <a:r>
              <a:rPr lang="ru-RU" dirty="0" smtClean="0"/>
              <a:t>мелких птиц.</a:t>
            </a: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3923928" y="116632"/>
            <a:ext cx="7276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Галки</a:t>
            </a:r>
            <a:endParaRPr lang="ru-RU" dirty="0"/>
          </a:p>
        </p:txBody>
      </p:sp>
      <p:pic>
        <p:nvPicPr>
          <p:cNvPr id="4098" name="Picture 2" descr="Птицы зимой Фото галка - Прогулки по городу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340768"/>
            <a:ext cx="8437342" cy="5517232"/>
          </a:xfrm>
          <a:prstGeom prst="rect">
            <a:avLst/>
          </a:prstGeom>
          <a:noFill/>
        </p:spPr>
      </p:pic>
      <p:pic>
        <p:nvPicPr>
          <p:cNvPr id="4100" name="Picture 4" descr="изображение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810249"/>
            <a:ext cx="2381250" cy="1047751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0" y="4941168"/>
            <a:ext cx="2339752" cy="92333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006600"/>
                </a:solidFill>
              </a:rPr>
              <a:t>Основной ареал  </a:t>
            </a:r>
            <a:r>
              <a:rPr lang="ru-RU" dirty="0" smtClean="0"/>
              <a:t>  </a:t>
            </a:r>
          </a:p>
          <a:p>
            <a:r>
              <a:rPr lang="ru-RU" dirty="0" smtClean="0">
                <a:solidFill>
                  <a:srgbClr val="33CC33"/>
                </a:solidFill>
              </a:rPr>
              <a:t>Только летний ареал</a:t>
            </a:r>
          </a:p>
          <a:p>
            <a:r>
              <a:rPr lang="ru-RU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Зимний ареал</a:t>
            </a:r>
            <a:endParaRPr lang="ru-RU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0" y="476672"/>
            <a:ext cx="91440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Продолжительность жизни: 13 лет</a:t>
            </a:r>
          </a:p>
          <a:p>
            <a:r>
              <a:rPr lang="ru-RU" dirty="0" smtClean="0"/>
              <a:t> размеры: </a:t>
            </a:r>
            <a:r>
              <a:rPr lang="ru-RU" dirty="0" smtClean="0"/>
              <a:t>длина </a:t>
            </a:r>
            <a:r>
              <a:rPr lang="ru-RU" dirty="0" smtClean="0"/>
              <a:t>18—23 см, масса — до 60—67 граммов.</a:t>
            </a:r>
          </a:p>
          <a:p>
            <a:r>
              <a:rPr lang="ru-RU" dirty="0" smtClean="0"/>
              <a:t> питается: </a:t>
            </a:r>
            <a:r>
              <a:rPr lang="ru-RU" dirty="0" smtClean="0"/>
              <a:t>в </a:t>
            </a:r>
            <a:r>
              <a:rPr lang="ru-RU" dirty="0" smtClean="0"/>
              <a:t>основном ягодами</a:t>
            </a: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1835696" y="116632"/>
            <a:ext cx="48948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Свиристель </a:t>
            </a:r>
            <a:r>
              <a:rPr lang="ru-RU" dirty="0" smtClean="0"/>
              <a:t>обыкновенный(</a:t>
            </a:r>
            <a:r>
              <a:rPr lang="la-Latn" i="1" dirty="0" smtClean="0"/>
              <a:t>Bombycilla garrulus</a:t>
            </a:r>
            <a:r>
              <a:rPr lang="ru-RU" i="1" dirty="0" smtClean="0"/>
              <a:t>)</a:t>
            </a:r>
            <a:endParaRPr lang="ru-RU" dirty="0"/>
          </a:p>
        </p:txBody>
      </p:sp>
      <p:pic>
        <p:nvPicPr>
          <p:cNvPr id="3078" name="Picture 6" descr="Галерея :: Клуб Foto.ru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412776"/>
            <a:ext cx="8203727" cy="5445224"/>
          </a:xfrm>
          <a:prstGeom prst="rect">
            <a:avLst/>
          </a:prstGeom>
          <a:noFill/>
        </p:spPr>
      </p:pic>
      <p:pic>
        <p:nvPicPr>
          <p:cNvPr id="3080" name="Picture 8" descr="изображение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619750"/>
            <a:ext cx="2381250" cy="1238250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0" y="5229200"/>
            <a:ext cx="1763624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ru-RU" dirty="0" smtClean="0"/>
              <a:t>Ареал обитания</a:t>
            </a:r>
            <a:endParaRPr lang="ru-RU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476672"/>
            <a:ext cx="91440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Продолжительность жизни: до 20 лет</a:t>
            </a:r>
          </a:p>
          <a:p>
            <a:r>
              <a:rPr lang="ru-RU" dirty="0" smtClean="0"/>
              <a:t> размеры: </a:t>
            </a:r>
            <a:r>
              <a:rPr lang="ru-RU" dirty="0" smtClean="0"/>
              <a:t>длина </a:t>
            </a:r>
            <a:r>
              <a:rPr lang="ru-RU" dirty="0" smtClean="0"/>
              <a:t>13—17 см, размах крыльев 22—26 см</a:t>
            </a:r>
          </a:p>
          <a:p>
            <a:r>
              <a:rPr lang="ru-RU" dirty="0" smtClean="0"/>
              <a:t> питается:  семенами, почками, некоторыми паукообразными и ягодами.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2699792" y="116632"/>
            <a:ext cx="27449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i="1" dirty="0" smtClean="0"/>
              <a:t>Снегирь(</a:t>
            </a:r>
            <a:r>
              <a:rPr lang="la-Latn" i="1" dirty="0" smtClean="0"/>
              <a:t>Pyrrhula pyrrhula</a:t>
            </a:r>
            <a:r>
              <a:rPr lang="ru-RU" i="1" dirty="0" smtClean="0"/>
              <a:t>)</a:t>
            </a:r>
            <a:endParaRPr lang="ru-RU" dirty="0"/>
          </a:p>
        </p:txBody>
      </p:sp>
      <p:pic>
        <p:nvPicPr>
          <p:cNvPr id="2050" name="Picture 2" descr="HD картинка Снегирь 480x640 IPhone. HD картинки на рабочий стол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412776"/>
            <a:ext cx="8712358" cy="544522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4" name="Picture 4" descr="Борисов. Новости города Борисова. Борисовские новости Адзiнства. Единство. Борисовская газета - Как помочь зимой птицам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29000" y="1268760"/>
            <a:ext cx="5715000" cy="428625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0" y="0"/>
            <a:ext cx="9144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Хоть и продолжительность жизни этих птиц составляет более 3х лет большинство не доживают до весны.</a:t>
            </a:r>
          </a:p>
          <a:p>
            <a:r>
              <a:rPr lang="ru-RU" dirty="0" smtClean="0"/>
              <a:t> Спасти их можно построив кормушку. Возможно именно вы спасете жизнь какой – </a:t>
            </a:r>
            <a:r>
              <a:rPr lang="ru-RU" dirty="0" err="1" smtClean="0"/>
              <a:t>нибудь</a:t>
            </a:r>
            <a:r>
              <a:rPr lang="ru-RU" dirty="0" smtClean="0"/>
              <a:t> птице</a:t>
            </a:r>
            <a:endParaRPr lang="ru-RU" dirty="0"/>
          </a:p>
        </p:txBody>
      </p:sp>
      <p:pic>
        <p:nvPicPr>
          <p:cNvPr id="20482" name="Picture 2" descr="НП &quot;Югыд Ва&quot;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362200"/>
            <a:ext cx="4762500" cy="44958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195</TotalTime>
  <Words>180</Words>
  <Application>Microsoft Office PowerPoint</Application>
  <PresentationFormat>Экран (4:3)</PresentationFormat>
  <Paragraphs>61</Paragraphs>
  <Slides>9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ДОМ</cp:lastModifiedBy>
  <cp:revision>25</cp:revision>
  <dcterms:created xsi:type="dcterms:W3CDTF">2014-11-13T16:02:53Z</dcterms:created>
  <dcterms:modified xsi:type="dcterms:W3CDTF">2015-01-18T18:29:48Z</dcterms:modified>
</cp:coreProperties>
</file>