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notesMasterIdLst>
    <p:notesMasterId r:id="rId30"/>
  </p:notesMasterIdLst>
  <p:sldIdLst>
    <p:sldId id="256" r:id="rId2"/>
    <p:sldId id="273" r:id="rId3"/>
    <p:sldId id="257" r:id="rId4"/>
    <p:sldId id="258" r:id="rId5"/>
    <p:sldId id="260" r:id="rId6"/>
    <p:sldId id="282" r:id="rId7"/>
    <p:sldId id="261" r:id="rId8"/>
    <p:sldId id="259" r:id="rId9"/>
    <p:sldId id="263" r:id="rId10"/>
    <p:sldId id="264" r:id="rId11"/>
    <p:sldId id="265" r:id="rId12"/>
    <p:sldId id="266" r:id="rId13"/>
    <p:sldId id="275" r:id="rId14"/>
    <p:sldId id="270" r:id="rId15"/>
    <p:sldId id="283" r:id="rId16"/>
    <p:sldId id="276" r:id="rId17"/>
    <p:sldId id="277" r:id="rId18"/>
    <p:sldId id="278" r:id="rId19"/>
    <p:sldId id="284" r:id="rId20"/>
    <p:sldId id="281" r:id="rId21"/>
    <p:sldId id="285" r:id="rId22"/>
    <p:sldId id="280" r:id="rId23"/>
    <p:sldId id="271" r:id="rId24"/>
    <p:sldId id="272" r:id="rId25"/>
    <p:sldId id="286" r:id="rId26"/>
    <p:sldId id="268" r:id="rId27"/>
    <p:sldId id="269" r:id="rId28"/>
    <p:sldId id="287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C5E33A3-2E3D-4B7B-A753-596EE06235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BCAACDE-252B-4CFA-A575-C41F748343C2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4DEE424-1FA8-4428-B77F-6322E262C63A}" type="slidenum">
              <a:rPr lang="ru-RU" sz="1200"/>
              <a:pPr algn="r"/>
              <a:t>5</a:t>
            </a:fld>
            <a:endParaRPr lang="ru-RU" sz="1200"/>
          </a:p>
        </p:txBody>
      </p:sp>
      <p:sp>
        <p:nvSpPr>
          <p:cNvPr id="3174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BDB0643-8AD6-47EB-911C-097DE0016AB5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CAB9C93-6F83-4841-AFE1-113C36F794E8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D29381C-92BD-471B-9F6A-4F34DD8ECAC9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A8CCD-FE75-4764-BA8B-ECD842DA4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20789-A989-446F-B9F9-6A50F52C5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D4865-FB53-4A2A-A9F4-241C94ACA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4796C-1BED-40A1-99D4-3F5D02BCB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B222E-E2CD-4CF7-8CB6-CCD313648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D495D-B13C-46FD-929F-249A64EE51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38336-60D9-4B03-8C25-6AF8F00B2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A2CB3-2938-40C0-ADF2-1FC5D8FA7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4533D-7CD9-47D8-8415-212D50B0E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1B8BB-3967-47F4-9DE2-1867D8791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D4894-7663-48DC-8ABD-8F552324D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BB6D5D-FDBF-46BE-A982-DB007EBA4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jpe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12" Type="http://schemas.openxmlformats.org/officeDocument/2006/relationships/image" Target="../media/image26.png"/><Relationship Id="rId17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png"/><Relationship Id="rId19" Type="http://schemas.openxmlformats.org/officeDocument/2006/relationships/image" Target="../media/image33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Relationship Id="rId1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helny-city.ru/uploads/posts/2009-09/1253914793_5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611188" y="1700213"/>
            <a:ext cx="799306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ВИДЫ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АНТИВИРУСНЫХ ПРОГРАММ</a:t>
            </a: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4859338" y="5157788"/>
            <a:ext cx="3714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Свидетель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защиты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7920037" cy="72072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ПРОГРАММЫ-РЕВИЗОРЫ (</a:t>
            </a:r>
            <a:r>
              <a:rPr lang="ru-RU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СRC-сканеры</a:t>
            </a:r>
            <a:r>
              <a:rPr lang="ru-RU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endParaRPr lang="ru-RU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267" name="Picture 6" descr="j0405938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804025" y="4832350"/>
            <a:ext cx="2339975" cy="2025650"/>
          </a:xfrm>
          <a:noFill/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323850" y="981075"/>
            <a:ext cx="8286750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Принцип их работы состоит  в подсчете контрольных сумм для присутствующих на диске файлов/системных секторов. </a:t>
            </a:r>
          </a:p>
          <a:p>
            <a:pPr algn="just">
              <a:spcAft>
                <a:spcPts val="1200"/>
              </a:spcAft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     При последующем запуске CRC-сканеры сверяют данные, содержащиеся в базе данных, с реально подсчитанными значениями. </a:t>
            </a:r>
          </a:p>
          <a:p>
            <a:pPr algn="just">
              <a:spcAft>
                <a:spcPts val="1200"/>
              </a:spcAft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      Если информация о файле, записанная в базе данных, не совпадает с реальными значениями, то CRC-сканеры сигнализируют о том, что файл был изменен или заражен вирусом.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title"/>
          </p:nvPr>
        </p:nvSpPr>
        <p:spPr>
          <a:xfrm>
            <a:off x="2051050" y="268288"/>
            <a:ext cx="5184775" cy="71278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ПРОГРАММЫ-ФИЛЬТРЫ</a:t>
            </a:r>
          </a:p>
        </p:txBody>
      </p:sp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827088" y="981075"/>
            <a:ext cx="79994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ru-RU" sz="2000">
                <a:latin typeface="Times New Roman" pitchFamily="18" charset="0"/>
              </a:rPr>
              <a:t>  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Антивирусные блокировщики - это резидентные программы, перехватывающие «вирусоопасные» ситуации и сообщающие об этом пользователю. </a:t>
            </a:r>
          </a:p>
          <a:p>
            <a:pPr algn="just">
              <a:spcAft>
                <a:spcPts val="1200"/>
              </a:spcAft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     К «вирусоопасным» относятся вызовы на открытие для записи в выполняемые файлы, запись в boot-сектора дисков или  винчестера, попытки программ остаться резидентно и т.д., то есть вызовы, которые характерны для вирусов в моменты из размножения.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1042988" y="260350"/>
            <a:ext cx="70056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+mj-cs"/>
              </a:rPr>
              <a:t>ПРОГРАММЫ-ВАКЦИНЫ</a:t>
            </a: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611188" y="1504950"/>
            <a:ext cx="8208962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FF0000"/>
              </a:buClr>
              <a:buSzPct val="110000"/>
              <a:defRPr/>
            </a:pPr>
            <a:r>
              <a:rPr lang="ru-RU" sz="2800" dirty="0"/>
              <a:t>    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Иммунизаторы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делятся на два типа: </a:t>
            </a:r>
          </a:p>
          <a:p>
            <a:pPr indent="361950">
              <a:spcBef>
                <a:spcPct val="20000"/>
              </a:spcBef>
              <a:buClr>
                <a:srgbClr val="FF0000"/>
              </a:buClr>
              <a:buSzPct val="110000"/>
              <a:buFont typeface="Wingdings" pitchFamily="2" charset="2"/>
              <a:buChar char="Ø"/>
              <a:defRPr/>
            </a:pP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иммунизаторы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сообщающие о заражении;</a:t>
            </a:r>
          </a:p>
          <a:p>
            <a:pPr>
              <a:spcBef>
                <a:spcPct val="20000"/>
              </a:spcBef>
              <a:buClr>
                <a:srgbClr val="FF0000"/>
              </a:buClr>
              <a:buSzPct val="110000"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indent="361950">
              <a:spcBef>
                <a:spcPct val="20000"/>
              </a:spcBef>
              <a:buClr>
                <a:srgbClr val="FF0000"/>
              </a:buClr>
              <a:buSzPct val="110000"/>
              <a:buFont typeface="Wingdings" pitchFamily="2" charset="2"/>
              <a:buChar char="Ø"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иммунизаторы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блокирующие заражение каким-либо типом вируса</a:t>
            </a:r>
            <a:r>
              <a:rPr lang="ru-RU" sz="2800" dirty="0">
                <a:latin typeface="Times New Roman" pitchFamily="18" charset="0"/>
              </a:rPr>
              <a:t>.</a:t>
            </a:r>
            <a:r>
              <a:rPr lang="ru-RU" sz="2800" b="1" dirty="0">
                <a:latin typeface="Times New Roman" pitchFamily="18" charset="0"/>
              </a:rPr>
              <a:t> </a:t>
            </a:r>
          </a:p>
        </p:txBody>
      </p:sp>
      <p:pic>
        <p:nvPicPr>
          <p:cNvPr id="12294" name="Picture 6" descr="j040954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2808" y="3717032"/>
            <a:ext cx="4254572" cy="2838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395288" y="1131888"/>
            <a:ext cx="8424862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latin typeface="Times New Roman" pitchFamily="18" charset="0"/>
                <a:cs typeface="Times New Roman" pitchFamily="18" charset="0"/>
              </a:rPr>
              <a:t>           Первый резидентный антивирус появился в начале 1985 года. Ги Вонг написал программу DPROTECT - резидентную программу, перехватывающую попытки записи на дискеты и винчестер. </a:t>
            </a:r>
          </a:p>
          <a:p>
            <a:pPr algn="just"/>
            <a:r>
              <a:rPr lang="ru-RU" sz="2800" b="1">
                <a:latin typeface="Times New Roman" pitchFamily="18" charset="0"/>
                <a:cs typeface="Times New Roman" pitchFamily="18" charset="0"/>
              </a:rPr>
              <a:t>         Она блокировала все операции, выполняемые через BIOS. В случае выявления такой операции программа требовала рестарта системы.</a:t>
            </a:r>
          </a:p>
          <a:p>
            <a:pPr algn="just"/>
            <a:r>
              <a:rPr lang="ru-RU" sz="28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>
                <a:latin typeface="Times New Roman" pitchFamily="18" charset="0"/>
                <a:cs typeface="Times New Roman" pitchFamily="18" charset="0"/>
              </a:rPr>
            </a:b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2" descr="http://imageupload.torrentinvites.org/images/540Snap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653136"/>
            <a:ext cx="5262562" cy="2085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42988" y="260350"/>
            <a:ext cx="700563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+mj-cs"/>
              </a:rPr>
              <a:t>НЕМНОГО ИСТОРИИ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Picture 10" descr="3_YAZNRTANTVR100-500x500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/>
        </p:blipFill>
        <p:spPr bwMode="auto">
          <a:xfrm>
            <a:off x="6329470" y="3501008"/>
            <a:ext cx="2608007" cy="3251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843213" y="404813"/>
            <a:ext cx="2665412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+mj-cs"/>
              </a:rPr>
              <a:t>ESET NOD32</a:t>
            </a:r>
            <a:endParaRPr lang="ru-RU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650" y="974725"/>
            <a:ext cx="7920038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NOD32 - антивирусная программа фирмы ESET. Выпускается в Словакии, причем первая версия этого антивируса была выпущена в 1987 году.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850" y="3573463"/>
            <a:ext cx="5761038" cy="2246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Антивирус NOD32 представляет собой комплексное антивирусное решение для защиты вашего компьютера в режиме реального времени.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958850"/>
            <a:ext cx="8593138" cy="56943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На данный момент антивирус NOD32 представляет собой комплексное антивирусное решение для защиты вашего компьютера в режиме реального времени. </a:t>
            </a:r>
          </a:p>
          <a:p>
            <a:pPr algn="just">
              <a:defRPr/>
            </a:pP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Eset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NOD32 стабильно обеспечивает защиту от вирусов, а также от других угроз, в том числе троянские программы, черви,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spyware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adware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фишинг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-атаки.. </a:t>
            </a:r>
          </a:p>
          <a:p>
            <a:pPr algn="just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В 1992 году вышла так называемая NOD для MS-DOS. В конце 2012 года вышла же шестая (6.0.304.6) версия NOD 32. Поддерживаемые платформы такие как: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Linux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Android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Mac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OS X и другие.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43213" y="404813"/>
            <a:ext cx="2665412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+mj-cs"/>
              </a:rPr>
              <a:t>ESET NOD32</a:t>
            </a:r>
            <a:endParaRPr lang="ru-RU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detai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8125" y="3827463"/>
            <a:ext cx="2232025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39750" y="654050"/>
            <a:ext cx="8496300" cy="3109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Антивирусная программа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Panda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выпущенная в 2009 году, позволяет производить сканирование всего жесткого диска или отдельных его участков. В меню настроек представлены расширения файлов, подвергающихся сканированию, в случае надобности можно добавить собственные расширения. 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3373438" y="279400"/>
            <a:ext cx="1582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PANDA</a:t>
            </a:r>
            <a:endParaRPr lang="ru-RU" sz="320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3238" y="3933825"/>
            <a:ext cx="6084887" cy="2522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Статистика обнаруженных угроз представляется в виде круговой диаграммы. Отчет обнаруженных объектов можно формировать по выбранному промежутку времени.</a:t>
            </a:r>
          </a:p>
          <a:p>
            <a:pPr algn="just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179388" y="260350"/>
            <a:ext cx="6913562" cy="55403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+mj-cs"/>
              </a:rPr>
              <a:t>DR.WEB</a:t>
            </a:r>
            <a:endParaRPr lang="ru-RU" sz="2800" dirty="0" smtClean="0"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39975" y="4508500"/>
            <a:ext cx="604837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Популярный отечественный антивирус.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own.myweb.ge/uploads/posts/1182764540_famaly_ru_ipod_phot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20689"/>
            <a:ext cx="2328242" cy="32884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5" descr="antivirus_dr_web_for_windows_2pk_12_mes_aktsiya_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4075743"/>
            <a:ext cx="2016223" cy="2782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063" y="992188"/>
            <a:ext cx="6324600" cy="2884487"/>
          </a:xfrm>
        </p:spPr>
        <p:txBody>
          <a:bodyPr>
            <a:noAutofit/>
          </a:bodyPr>
          <a:lstStyle/>
          <a:p>
            <a:pPr algn="just" eaLnBrk="1" hangingPunct="1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Антивирусная программа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Dr.Web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выпущена в 1991 году.</a:t>
            </a:r>
          </a:p>
          <a:p>
            <a:pPr algn="just" eaLnBrk="1" hangingPunct="1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Антивирус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Dr.Web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нетребователен к ресурсам, работает, не перегружая систему, что позволяет ему уверенно защищать даже самые маломощные компьютеры прежних поколений.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adin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013176"/>
            <a:ext cx="2418291" cy="1729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250825" y="1038225"/>
            <a:ext cx="8497888" cy="1385888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Aft>
                <a:spcPts val="0"/>
              </a:spcAft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ADinf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относится к классу программ-ревизоров.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Эта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программа была создана Д. Ю. Мостовым в 1991 г.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0825" y="2441575"/>
            <a:ext cx="7993063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Ревизор диска ADinf32 - современное средство для защиты от вирусов и для контроля целостности и сохранности информации на вашем диске. Эта антивирусная программа фиксирует любые изменения в файловой системе компьютера и обладает удобным пользовательским интерфейсом.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3213" y="260350"/>
            <a:ext cx="295275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ADINF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din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4496"/>
            <a:ext cx="4202314" cy="3006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49300" y="1196975"/>
            <a:ext cx="7351713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Программа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ADinf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на протяжении многих лет заслуженно являются самыми популярными в России ревизорами файловых систем и успешно используются на сотнях тысяч персональных компьютеров.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43213" y="260350"/>
            <a:ext cx="295275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ADINF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015287" cy="5762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АНТИВИРУСНЫЕ ПРОГРАММЫ</a:t>
            </a:r>
          </a:p>
        </p:txBody>
      </p:sp>
      <p:pic>
        <p:nvPicPr>
          <p:cNvPr id="4100" name="Picture 11" descr="74927555_4152860_215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716016" y="3519010"/>
            <a:ext cx="4146848" cy="3110136"/>
          </a:xfrm>
          <a:effectLst>
            <a:softEdge rad="112500"/>
          </a:effectLst>
        </p:spPr>
      </p:pic>
      <p:sp>
        <p:nvSpPr>
          <p:cNvPr id="1843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84213" y="981075"/>
            <a:ext cx="8135937" cy="2952750"/>
          </a:xfrm>
        </p:spPr>
        <p:txBody>
          <a:bodyPr rtlCol="0">
            <a:no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ru-RU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Антивирусная программа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– это компьютерная программа, которая выявляет, предотвращает и выполняет определенные действия, чтобы блокировать или удалять вредоносные программы, такие как вирусы и черви.</a:t>
            </a:r>
            <a:r>
              <a:rPr lang="ru-RU" sz="3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6" descr="AVG-Anti-Virus-Free-Edition-20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89040"/>
            <a:ext cx="5688285" cy="29330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2925" y="1125538"/>
            <a:ext cx="8345488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AVG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Anti-Virus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Free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2013 обеспечивает защиту, конкурируя с типовыми коммерческими продуктами. </a:t>
            </a:r>
          </a:p>
          <a:p>
            <a:pPr algn="just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Если вам нужна бесплатная антивирусная защита – это отличный выбор.</a:t>
            </a:r>
          </a:p>
          <a:p>
            <a:pPr algn="just"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Антивирусная программа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AVG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была выпущена в 1969 году.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79613" y="404813"/>
            <a:ext cx="53292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AVG ANTI-VIRUS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1052513"/>
            <a:ext cx="8497888" cy="3554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500" b="1" kern="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Антивирус Касперского (англ. </a:t>
            </a:r>
            <a:r>
              <a:rPr lang="ru-RU" sz="2500" b="1" kern="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Kaspersky</a:t>
            </a:r>
            <a:r>
              <a:rPr lang="ru-RU" sz="2500" b="1" kern="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kern="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Antivirus</a:t>
            </a:r>
            <a:r>
              <a:rPr lang="ru-RU" sz="2500" b="1" kern="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KAV) - антивирусное программное обеспечение, разрабатываемое Лабораторией Касперского. Предоставляет пользователю защиту от вирусов, троянских программ, шпионских программ, </a:t>
            </a:r>
            <a:r>
              <a:rPr lang="ru-RU" sz="2500" b="1" kern="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руткитов</a:t>
            </a:r>
            <a:r>
              <a:rPr lang="ru-RU" sz="2500" b="1" kern="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b="1" kern="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adware</a:t>
            </a:r>
            <a:r>
              <a:rPr lang="ru-RU" sz="2500" b="1" kern="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а также неизвестных угроз с помощью </a:t>
            </a:r>
            <a:r>
              <a:rPr lang="ru-RU" sz="2500" b="1" kern="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проактивной</a:t>
            </a:r>
            <a:r>
              <a:rPr lang="ru-RU" sz="2500" b="1" kern="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защиты, включающей компонент HIPS. Первоначально, в начале 1990-х, именовался -V, затем — </a:t>
            </a:r>
            <a:r>
              <a:rPr lang="ru-RU" sz="2500" b="1" kern="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AntiViral</a:t>
            </a:r>
            <a:r>
              <a:rPr lang="ru-RU" sz="2500" b="1" kern="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kern="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Toolkit</a:t>
            </a:r>
            <a:r>
              <a:rPr lang="ru-RU" sz="2500" b="1" kern="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kern="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</a:t>
            </a:r>
            <a:r>
              <a:rPr lang="ru-RU" sz="2500" b="1" kern="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876256" y="4149080"/>
            <a:ext cx="2217438" cy="2502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79663" y="333375"/>
            <a:ext cx="506253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KASPERSKY ANTIVIRUS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41325" y="4868863"/>
            <a:ext cx="5930900" cy="86201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sz="2500" b="1" kern="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Антивирусная программа Касперский была выпущена в 1989 году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mc029ff80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09038"/>
            <a:ext cx="2736528" cy="2660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850" y="1125538"/>
            <a:ext cx="8064500" cy="32924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500" b="1" kern="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600" b="1" kern="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Лаборатория Касперского — это международная группа компаний, которая осуществляет свою деятельность более чем в 200 странах и территориях мира. Центральный офис «Лаборатории Касперского» находится в Москве, откуда осуществляется управление деятельностью компании и развитием ее бизнеса на глобальном уровне.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95513" y="360363"/>
            <a:ext cx="506253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KASPERSKY ANTIVIRUS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96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92500" y="1341438"/>
            <a:ext cx="5472113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4" descr="1"/>
          <p:cNvSpPr>
            <a:spLocks noChangeArrowheads="1"/>
          </p:cNvSpPr>
          <p:nvPr/>
        </p:nvSpPr>
        <p:spPr bwMode="auto">
          <a:xfrm>
            <a:off x="179388" y="1773238"/>
            <a:ext cx="3168650" cy="647700"/>
          </a:xfrm>
          <a:prstGeom prst="rect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92500" y="1341438"/>
            <a:ext cx="557847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Rectangle 6" descr="2"/>
          <p:cNvSpPr>
            <a:spLocks noChangeArrowheads="1"/>
          </p:cNvSpPr>
          <p:nvPr/>
        </p:nvSpPr>
        <p:spPr bwMode="auto">
          <a:xfrm>
            <a:off x="179388" y="1916113"/>
            <a:ext cx="3097212" cy="649287"/>
          </a:xfrm>
          <a:prstGeom prst="rect">
            <a:avLst/>
          </a:prstGeom>
          <a:blipFill dpi="0" rotWithShape="1">
            <a:blip r:embed="rId7" cstate="email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492500" y="1341438"/>
            <a:ext cx="554355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Rectangle 8" descr="3"/>
          <p:cNvSpPr>
            <a:spLocks noChangeArrowheads="1"/>
          </p:cNvSpPr>
          <p:nvPr/>
        </p:nvSpPr>
        <p:spPr bwMode="auto">
          <a:xfrm>
            <a:off x="179388" y="2133600"/>
            <a:ext cx="3024187" cy="576263"/>
          </a:xfrm>
          <a:prstGeom prst="rect">
            <a:avLst/>
          </a:prstGeom>
          <a:blipFill dpi="0" rotWithShape="1">
            <a:blip r:embed="rId9" cstate="email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492500" y="1341438"/>
            <a:ext cx="554355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Rectangle 10" descr="4"/>
          <p:cNvSpPr>
            <a:spLocks noChangeArrowheads="1"/>
          </p:cNvSpPr>
          <p:nvPr/>
        </p:nvSpPr>
        <p:spPr bwMode="auto">
          <a:xfrm>
            <a:off x="250825" y="2205038"/>
            <a:ext cx="2987675" cy="649287"/>
          </a:xfrm>
          <a:prstGeom prst="rect">
            <a:avLst/>
          </a:prstGeom>
          <a:blipFill dpi="0" rotWithShape="1">
            <a:blip r:embed="rId11" cstate="email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492500" y="1341438"/>
            <a:ext cx="554355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6" name="Rectangle 12" descr="5"/>
          <p:cNvSpPr>
            <a:spLocks noChangeArrowheads="1"/>
          </p:cNvSpPr>
          <p:nvPr/>
        </p:nvSpPr>
        <p:spPr bwMode="auto">
          <a:xfrm>
            <a:off x="250825" y="2493963"/>
            <a:ext cx="3025775" cy="647700"/>
          </a:xfrm>
          <a:prstGeom prst="rect">
            <a:avLst/>
          </a:prstGeom>
          <a:blipFill dpi="0" rotWithShape="1">
            <a:blip r:embed="rId13" cstate="email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1757" name="Picture 13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492500" y="1341438"/>
            <a:ext cx="554355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8" name="Rectangle 14" descr="6"/>
          <p:cNvSpPr>
            <a:spLocks noChangeArrowheads="1"/>
          </p:cNvSpPr>
          <p:nvPr/>
        </p:nvSpPr>
        <p:spPr bwMode="auto">
          <a:xfrm>
            <a:off x="250825" y="2636838"/>
            <a:ext cx="3025775" cy="720725"/>
          </a:xfrm>
          <a:prstGeom prst="rect">
            <a:avLst/>
          </a:prstGeom>
          <a:blipFill dpi="0" rotWithShape="1">
            <a:blip r:embed="rId15" cstate="email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1759" name="Picture 15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3492500" y="1341438"/>
            <a:ext cx="554355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0" name="Rectangle 16" descr="7"/>
          <p:cNvSpPr>
            <a:spLocks noChangeArrowheads="1"/>
          </p:cNvSpPr>
          <p:nvPr/>
        </p:nvSpPr>
        <p:spPr bwMode="auto">
          <a:xfrm>
            <a:off x="250825" y="2924175"/>
            <a:ext cx="3025775" cy="720725"/>
          </a:xfrm>
          <a:prstGeom prst="rect">
            <a:avLst/>
          </a:prstGeom>
          <a:blipFill dpi="0" rotWithShape="1">
            <a:blip r:embed="rId17" cstate="email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1761" name="Picture 17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3492500" y="1341438"/>
            <a:ext cx="554355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2" name="Rectangle 18" descr="8"/>
          <p:cNvSpPr>
            <a:spLocks noChangeArrowheads="1"/>
          </p:cNvSpPr>
          <p:nvPr/>
        </p:nvSpPr>
        <p:spPr bwMode="auto">
          <a:xfrm>
            <a:off x="144463" y="3789363"/>
            <a:ext cx="3348037" cy="1944687"/>
          </a:xfrm>
          <a:prstGeom prst="rect">
            <a:avLst/>
          </a:prstGeom>
          <a:blipFill dpi="0" rotWithShape="1">
            <a:blip r:embed="rId19" cstate="email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1763" name="Picture 19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3600450" y="1341438"/>
            <a:ext cx="554355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31748" grpId="1" animBg="1"/>
      <p:bldP spid="31750" grpId="0" animBg="1"/>
      <p:bldP spid="31750" grpId="1" animBg="1"/>
      <p:bldP spid="31752" grpId="0" animBg="1"/>
      <p:bldP spid="31752" grpId="1" animBg="1"/>
      <p:bldP spid="31754" grpId="0" animBg="1"/>
      <p:bldP spid="31754" grpId="1" animBg="1"/>
      <p:bldP spid="31756" grpId="0" animBg="1"/>
      <p:bldP spid="31756" grpId="1" animBg="1"/>
      <p:bldP spid="31758" grpId="0" animBg="1"/>
      <p:bldP spid="31758" grpId="1" animBg="1"/>
      <p:bldP spid="31760" grpId="0" animBg="1"/>
      <p:bldP spid="31760" grpId="1" animBg="1"/>
      <p:bldP spid="3176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01638" y="115888"/>
            <a:ext cx="83534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ЗАЩИТА ОТ ХАКЕРСКИХ АТАК </a:t>
            </a:r>
          </a:p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 СЕТЕВЫХ ЧЕРВЕЙ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68300" y="1628775"/>
            <a:ext cx="5140325" cy="35401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Защита компьютерных сетей или отдельных компьютеров от несанкционированного доступа может осуществляться с помощью межсетевого экрана, или брандмауэра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(от англ. </a:t>
            </a:r>
            <a:r>
              <a:rPr lang="en-U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firewall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401638" y="5516563"/>
            <a:ext cx="8353425" cy="954087"/>
          </a:xfrm>
          <a:prstGeom prst="rect">
            <a:avLst/>
          </a:prstGeom>
          <a:solidFill>
            <a:srgbClr val="FFE2C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Межсетевой экран может быть реализован как </a:t>
            </a: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аппаратно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так и </a:t>
            </a: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программно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2536" name="Picture 10" descr="Безымянный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4803" y="1647478"/>
            <a:ext cx="2640012" cy="3006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01638" y="115888"/>
            <a:ext cx="83534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ЗАЩИТА ОТ ХАКЕРСКИХ АТАК </a:t>
            </a:r>
          </a:p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 СЕТЕВЫХ ЧЕРВЕЙ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323850" y="1412875"/>
            <a:ext cx="8431213" cy="3416300"/>
          </a:xfrm>
          <a:prstGeom prst="rect">
            <a:avLst/>
          </a:prstGeom>
          <a:solidFill>
            <a:srgbClr val="E3FDE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Межсетевой экран позволяет:</a:t>
            </a:r>
          </a:p>
          <a:p>
            <a:pPr>
              <a:buFontTx/>
              <a:buChar char="•"/>
              <a:defRPr/>
            </a:pP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блокировать хакерские </a:t>
            </a: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DoS</a:t>
            </a: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-атаки, не пропуская на защищаемый компьютер сетевые пакеты с определенных серверов (определенных 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IP</a:t>
            </a:r>
            <a:r>
              <a:rPr lang="ru-RU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-адресов или доменных имен);</a:t>
            </a:r>
          </a:p>
          <a:p>
            <a:pPr>
              <a:buFontTx/>
              <a:buChar char="•"/>
              <a:defRPr/>
            </a:pPr>
            <a:r>
              <a:rPr lang="ru-RU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 допускать проникновение на защищаемый компьютер сетевых червей (почтовых, </a:t>
            </a:r>
            <a:r>
              <a:rPr lang="en-US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Web </a:t>
            </a:r>
            <a:r>
              <a:rPr lang="ru-RU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др.);</a:t>
            </a:r>
          </a:p>
          <a:p>
            <a:pPr>
              <a:buFontTx/>
              <a:buChar char="•"/>
              <a:defRPr/>
            </a:pPr>
            <a:r>
              <a:rPr lang="ru-RU" sz="24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препятствовать троянским программам отправлять конфиденциальную информацию о пользователе и компьютере.</a:t>
            </a:r>
          </a:p>
        </p:txBody>
      </p:sp>
      <p:pic>
        <p:nvPicPr>
          <p:cNvPr id="22535" name="Picture 8" descr="Безымянный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5350" y="4941168"/>
            <a:ext cx="3168650" cy="1777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3" cstate="email"/>
          <a:srcRect/>
          <a:stretch/>
        </p:blipFill>
        <p:spPr bwMode="auto">
          <a:xfrm>
            <a:off x="323528" y="4941168"/>
            <a:ext cx="2876550" cy="1895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468313" y="1889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ПАМЯТКА</a:t>
            </a:r>
            <a:b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БЕЗОПАСНОСТИ ДЛЯ ПОЛЬЗОВАТЕЛЯ</a:t>
            </a: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250825" y="1341438"/>
            <a:ext cx="8229600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361950" algn="just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10000"/>
              <a:buFont typeface="Wingdings" pitchFamily="2" charset="2"/>
              <a:buChar char="ü"/>
              <a:defRPr/>
            </a:pPr>
            <a:r>
              <a:rPr lang="ru-RU" sz="2600" b="1" kern="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ограничить физический доступ к компьютеру, установить пароль на вход в систему и отключать доступ в Интернет;</a:t>
            </a:r>
          </a:p>
          <a:p>
            <a:pPr indent="447675" algn="just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10000"/>
              <a:buFont typeface="Wingdings" pitchFamily="2" charset="2"/>
              <a:buChar char="ü"/>
              <a:defRPr/>
            </a:pPr>
            <a:r>
              <a:rPr lang="ru-RU" sz="2600" b="1" kern="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регулярно обновлять операционную систему;</a:t>
            </a:r>
          </a:p>
          <a:p>
            <a:pPr indent="447675" algn="just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10000"/>
              <a:buFont typeface="Wingdings" pitchFamily="2" charset="2"/>
              <a:buChar char="ü"/>
              <a:defRPr/>
            </a:pPr>
            <a:r>
              <a:rPr lang="ru-RU" sz="2600" b="1" kern="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отключить все неиспользуемые службы и закрыть порты, через которые могут осуществляться атаки;</a:t>
            </a:r>
          </a:p>
          <a:p>
            <a:pPr indent="447675" algn="just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10000"/>
              <a:buFont typeface="Wingdings" pitchFamily="2" charset="2"/>
              <a:buChar char="ü"/>
              <a:defRPr/>
            </a:pPr>
            <a:r>
              <a:rPr lang="ru-RU" sz="2600" b="1" kern="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тщательно настроить все программы, работающие с Интернет, начиная с браузера — например, запретить использование </a:t>
            </a:r>
            <a:r>
              <a:rPr lang="ru-RU" sz="2600" b="1" kern="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Java</a:t>
            </a:r>
            <a:r>
              <a:rPr lang="ru-RU" sz="2600" b="1" kern="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600" b="1" kern="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ActiveX</a:t>
            </a:r>
            <a:r>
              <a:rPr lang="ru-RU" sz="2600" b="1" kern="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447675" algn="just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10000"/>
              <a:buFont typeface="Wingdings" pitchFamily="2" charset="2"/>
              <a:buChar char="ü"/>
              <a:defRPr/>
            </a:pPr>
            <a:r>
              <a:rPr lang="ru-RU" sz="2600" b="1" kern="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установить и обновлять антивирусную программу;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361950" algn="just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10000"/>
              <a:buFont typeface="Wingdings" pitchFamily="2" charset="2"/>
              <a:buChar char="ü"/>
              <a:defRPr/>
            </a:pPr>
            <a:r>
              <a:rPr lang="ru-RU" sz="2600" b="1" kern="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крайне аккуратно работать с почтой, а также программами для обмена сообщениями и работы с </a:t>
            </a:r>
            <a:r>
              <a:rPr lang="ru-RU" sz="2600" b="1" kern="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файлообменными</a:t>
            </a:r>
            <a:r>
              <a:rPr lang="ru-RU" sz="2600" b="1" kern="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сетями, </a:t>
            </a:r>
          </a:p>
          <a:p>
            <a:pPr indent="361950" algn="just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10000"/>
              <a:buFont typeface="Wingdings" pitchFamily="2" charset="2"/>
              <a:buChar char="ü"/>
              <a:defRPr/>
            </a:pPr>
            <a:r>
              <a:rPr lang="ru-RU" sz="2600" b="1" kern="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никогда не запускать программы сомнительного происхождения, даже полученные из заслуживающих доверия источников, например, из присланного другом письма;</a:t>
            </a:r>
          </a:p>
          <a:p>
            <a:pPr indent="361950" algn="just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10000"/>
              <a:buFont typeface="Wingdings" pitchFamily="2" charset="2"/>
              <a:buChar char="ü"/>
              <a:defRPr/>
            </a:pPr>
            <a:r>
              <a:rPr lang="ru-RU" sz="2600" b="1" kern="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 при каких условиях не передавать по телефону или по почте свои персональные данные, особенно пароли;</a:t>
            </a:r>
          </a:p>
          <a:p>
            <a:pPr indent="361950" algn="just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10000"/>
              <a:buFont typeface="Wingdings" pitchFamily="2" charset="2"/>
              <a:buChar char="ü"/>
              <a:defRPr/>
            </a:pPr>
            <a:r>
              <a:rPr lang="ru-RU" sz="2600" b="1" kern="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регулярно создавать резервные копии критических данных.</a:t>
            </a: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  <a:defRPr/>
            </a:pPr>
            <a:endParaRPr lang="ru-RU" sz="2800" i="1" dirty="0"/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  <a:defRPr/>
            </a:pPr>
            <a:endParaRPr lang="ru-RU" sz="14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ru-RU" sz="14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8313" y="1889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ПАМЯТКА</a:t>
            </a:r>
            <a:b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БЕЗОПАСНОСТИ ДЛЯ ПОЛЬЗОВАТЕЛЯ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906" y="1496962"/>
            <a:ext cx="8555707" cy="5172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850" y="188913"/>
            <a:ext cx="8280400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ОБЩАЯ СТРУКТУРА АНТИВИРУСНОЙ ЗАЩИТЫ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Подзаголовок 3"/>
          <p:cNvSpPr>
            <a:spLocks/>
          </p:cNvSpPr>
          <p:nvPr/>
        </p:nvSpPr>
        <p:spPr bwMode="auto">
          <a:xfrm>
            <a:off x="468313" y="1268413"/>
            <a:ext cx="78549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18288"/>
          <a:lstStyle/>
          <a:p>
            <a:pPr algn="just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  Современные антивирусные программы обеспечивают комплексную защиту программ и данных на компьютере от всех типов вредоносных программ и методов их проникновения на компьютер:   </a:t>
            </a:r>
          </a:p>
          <a:p>
            <a:pPr indent="360363" algn="just"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  <a:buSzPct val="110000"/>
              <a:buFont typeface="Wingdings" pitchFamily="2" charset="2"/>
              <a:buChar char="v"/>
              <a:defRPr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 интернет;</a:t>
            </a:r>
          </a:p>
          <a:p>
            <a:pPr indent="360363" algn="just"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  <a:buSzPct val="110000"/>
              <a:buFont typeface="Wingdings" pitchFamily="2" charset="2"/>
              <a:buChar char="v"/>
              <a:defRPr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 локальная сеть;</a:t>
            </a:r>
          </a:p>
          <a:p>
            <a:pPr indent="360363" algn="just"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  <a:buSzPct val="110000"/>
              <a:buFont typeface="Wingdings" pitchFamily="2" charset="2"/>
              <a:buChar char="v"/>
              <a:defRPr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 электронная почта;</a:t>
            </a:r>
          </a:p>
          <a:p>
            <a:pPr indent="360363" algn="just"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  <a:buSzPct val="110000"/>
              <a:buFont typeface="Wingdings" pitchFamily="2" charset="2"/>
              <a:buChar char="v"/>
              <a:defRPr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 съемные носители информации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827088" y="260350"/>
            <a:ext cx="763428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+mj-cs"/>
              </a:rPr>
              <a:t>ЗАЩИТА ОТ ВИРУСОВ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50825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360363" algn="just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ru-RU" sz="3000" b="1">
                <a:latin typeface="Times New Roman" pitchFamily="18" charset="0"/>
                <a:cs typeface="Times New Roman" pitchFamily="18" charset="0"/>
              </a:rPr>
              <a:t>Защита локальных сетей</a:t>
            </a:r>
          </a:p>
          <a:p>
            <a:pPr marL="342900" indent="360363" algn="just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ru-RU" sz="3000" b="1">
                <a:latin typeface="Times New Roman" pitchFamily="18" charset="0"/>
                <a:cs typeface="Times New Roman" pitchFamily="18" charset="0"/>
              </a:rPr>
              <a:t>Использование дистрибутивного ПО</a:t>
            </a:r>
          </a:p>
          <a:p>
            <a:pPr marL="342900" indent="360363" algn="just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ru-RU" sz="3000" b="1">
                <a:latin typeface="Times New Roman" pitchFamily="18" charset="0"/>
                <a:cs typeface="Times New Roman" pitchFamily="18" charset="0"/>
              </a:rPr>
              <a:t>Резервное копирование информации</a:t>
            </a:r>
          </a:p>
          <a:p>
            <a:pPr marL="342900" indent="360363" algn="just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ru-RU" sz="3000" b="1">
                <a:latin typeface="Times New Roman" pitchFamily="18" charset="0"/>
                <a:cs typeface="Times New Roman" pitchFamily="18" charset="0"/>
              </a:rPr>
              <a:t>Использование антивирусных программ</a:t>
            </a:r>
          </a:p>
          <a:p>
            <a:pPr marL="342900" indent="360363" algn="just">
              <a:lnSpc>
                <a:spcPct val="150000"/>
              </a:lnSpc>
              <a:spcBef>
                <a:spcPct val="20000"/>
              </a:spcBef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ru-RU" sz="3000" b="1">
                <a:latin typeface="Times New Roman" pitchFamily="18" charset="0"/>
                <a:cs typeface="Times New Roman" pitchFamily="18" charset="0"/>
              </a:rPr>
              <a:t>Не запускать непроверенные файлы</a:t>
            </a: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1619250" y="476250"/>
            <a:ext cx="59769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+mj-cs"/>
              </a:rPr>
              <a:t>МЕТОДЫ ЗАЩИТЫ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385175" cy="10810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КРИТЕРИИ ВЫБОРА </a:t>
            </a:r>
            <a:br>
              <a:rPr lang="ru-RU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АНТИВИРУСНЫХ ПРОГРАММ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8313" y="1412875"/>
            <a:ext cx="8135937" cy="4525963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ru-RU" sz="3000" b="1" smtClean="0">
                <a:latin typeface="Times New Roman" pitchFamily="18" charset="0"/>
                <a:cs typeface="Times New Roman" pitchFamily="18" charset="0"/>
              </a:rPr>
              <a:t>надежность и удобство в работе</a:t>
            </a:r>
          </a:p>
          <a:p>
            <a:pPr algn="just" eaLnBrk="1" hangingPunct="1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ru-RU" sz="3000" b="1" smtClean="0">
                <a:latin typeface="Times New Roman" pitchFamily="18" charset="0"/>
                <a:cs typeface="Times New Roman" pitchFamily="18" charset="0"/>
              </a:rPr>
              <a:t>качество обнаружения вирусов</a:t>
            </a:r>
          </a:p>
          <a:p>
            <a:pPr algn="just" eaLnBrk="1" hangingPunct="1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ru-RU" sz="3000" b="1" smtClean="0">
                <a:latin typeface="Times New Roman" pitchFamily="18" charset="0"/>
                <a:cs typeface="Times New Roman" pitchFamily="18" charset="0"/>
              </a:rPr>
              <a:t>существование версий под все популярные платформы</a:t>
            </a:r>
          </a:p>
          <a:p>
            <a:pPr algn="just" eaLnBrk="1" hangingPunct="1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ru-RU" sz="3000" b="1" smtClean="0">
                <a:latin typeface="Times New Roman" pitchFamily="18" charset="0"/>
                <a:cs typeface="Times New Roman" pitchFamily="18" charset="0"/>
              </a:rPr>
              <a:t>скорость работы</a:t>
            </a:r>
          </a:p>
          <a:p>
            <a:pPr algn="just" eaLnBrk="1" hangingPunct="1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ru-RU" sz="3000" b="1" smtClean="0">
                <a:latin typeface="Times New Roman" pitchFamily="18" charset="0"/>
                <a:cs typeface="Times New Roman" pitchFamily="18" charset="0"/>
              </a:rPr>
              <a:t>наличие дополнительных </a:t>
            </a:r>
          </a:p>
          <a:p>
            <a:pPr algn="just" eaLnBrk="1" hangingPunct="1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Pct val="110000"/>
            </a:pPr>
            <a:r>
              <a:rPr lang="ru-RU" sz="3000" b="1" smtClean="0">
                <a:latin typeface="Times New Roman" pitchFamily="18" charset="0"/>
                <a:cs typeface="Times New Roman" pitchFamily="18" charset="0"/>
              </a:rPr>
              <a:t>функций и возможностей</a:t>
            </a:r>
          </a:p>
        </p:txBody>
      </p:sp>
      <p:pic>
        <p:nvPicPr>
          <p:cNvPr id="6148" name="Picture 5" descr="Картинка 36 из 1651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19450"/>
            <a:ext cx="3067050" cy="3638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68313" y="188913"/>
            <a:ext cx="82296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+mj-cs"/>
              </a:rPr>
              <a:t>ВОЗМОЖНОСТИ АНТИВИРУСНЫХ ПРОГРАММ</a:t>
            </a:r>
            <a:r>
              <a:rPr lang="ru-RU" sz="3600" i="1" dirty="0">
                <a:solidFill>
                  <a:schemeClr val="accent1"/>
                </a:solidFill>
                <a:latin typeface="Times New Roman" pitchFamily="18" charset="0"/>
              </a:rPr>
              <a:t/>
            </a:r>
            <a:br>
              <a:rPr lang="ru-RU" sz="3600" i="1" dirty="0">
                <a:solidFill>
                  <a:schemeClr val="accent1"/>
                </a:solidFill>
                <a:latin typeface="Times New Roman" pitchFamily="18" charset="0"/>
              </a:rPr>
            </a:br>
            <a:endParaRPr lang="ru-RU" sz="3600" i="1" dirty="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395288" y="1312863"/>
            <a:ext cx="8424862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90000"/>
              </a:lnSpc>
              <a:spcAft>
                <a:spcPts val="1200"/>
              </a:spcAft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ru-RU" sz="3000" b="1">
                <a:latin typeface="Times New Roman" pitchFamily="18" charset="0"/>
                <a:cs typeface="Times New Roman" pitchFamily="18" charset="0"/>
              </a:rPr>
              <a:t>защита от вирусов, троянских программ и червей;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ru-RU" sz="3000" b="1">
                <a:latin typeface="Times New Roman" pitchFamily="18" charset="0"/>
                <a:cs typeface="Times New Roman" pitchFamily="18" charset="0"/>
              </a:rPr>
              <a:t>защита от шпионских, рекламных  и других потенциально опасных программ;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ru-RU" sz="3000" b="1">
                <a:latin typeface="Times New Roman" pitchFamily="18" charset="0"/>
                <a:cs typeface="Times New Roman" pitchFamily="18" charset="0"/>
              </a:rPr>
              <a:t>проверка файлов, почты и интернет-трафика в реальном времени;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ru-RU" sz="3000" b="1">
                <a:latin typeface="Times New Roman" pitchFamily="18" charset="0"/>
                <a:cs typeface="Times New Roman" pitchFamily="18" charset="0"/>
              </a:rPr>
              <a:t>проактивная защита от новых и неизвестных угроз; </a:t>
            </a:r>
            <a:endParaRPr lang="ru-RU" sz="260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68313" y="188913"/>
            <a:ext cx="82296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+mj-cs"/>
              </a:rPr>
              <a:t>ВОЗМОЖНОСТИ АНТИВИРУСНЫХ ПРОГРАММ</a:t>
            </a:r>
            <a:r>
              <a:rPr lang="ru-RU" sz="3600" i="1" dirty="0">
                <a:solidFill>
                  <a:schemeClr val="accent1"/>
                </a:solidFill>
                <a:latin typeface="Times New Roman" pitchFamily="18" charset="0"/>
              </a:rPr>
              <a:t/>
            </a:r>
            <a:br>
              <a:rPr lang="ru-RU" sz="3600" i="1" dirty="0">
                <a:solidFill>
                  <a:schemeClr val="accent1"/>
                </a:solidFill>
                <a:latin typeface="Times New Roman" pitchFamily="18" charset="0"/>
              </a:rPr>
            </a:br>
            <a:endParaRPr lang="ru-RU" sz="3600" i="1" dirty="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95288" y="1312863"/>
            <a:ext cx="8424862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10000"/>
              <a:buFont typeface="Wingdings" pitchFamily="2" charset="2"/>
              <a:buChar char="v"/>
              <a:defRPr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антивирусная проверка данных на любых типах съемных носителей; 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10000"/>
              <a:buFont typeface="Wingdings" pitchFamily="2" charset="2"/>
              <a:buChar char="v"/>
              <a:defRPr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проверка и лечение архивированных файлов;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SzPct val="110000"/>
              <a:buFont typeface="Wingdings" pitchFamily="2" charset="2"/>
              <a:buChar char="v"/>
              <a:defRPr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средства создания диска аварийного восстановления системы.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ru-RU" sz="2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4"/>
          <p:cNvGrpSpPr>
            <a:grpSpLocks/>
          </p:cNvGrpSpPr>
          <p:nvPr/>
        </p:nvGrpSpPr>
        <p:grpSpPr bwMode="auto">
          <a:xfrm>
            <a:off x="323850" y="549275"/>
            <a:ext cx="8424863" cy="5903913"/>
            <a:chOff x="295" y="391"/>
            <a:chExt cx="5307" cy="3719"/>
          </a:xfrm>
        </p:grpSpPr>
        <p:sp>
          <p:nvSpPr>
            <p:cNvPr id="9219" name="AutoShape 5"/>
            <p:cNvSpPr>
              <a:spLocks noChangeArrowheads="1"/>
            </p:cNvSpPr>
            <p:nvPr/>
          </p:nvSpPr>
          <p:spPr bwMode="auto">
            <a:xfrm>
              <a:off x="295" y="391"/>
              <a:ext cx="5307" cy="57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76200" cmpd="tri">
              <a:solidFill>
                <a:schemeClr val="bg1"/>
              </a:solidFill>
              <a:round/>
              <a:headEnd/>
              <a:tailEnd/>
            </a:ln>
            <a:effectLst>
              <a:prstShdw prst="shdw13" dist="107763" dir="13500000">
                <a:srgbClr val="0066FF"/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3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ea typeface="+mj-ea"/>
                  <a:cs typeface="+mj-cs"/>
                </a:rPr>
                <a:t>АНТИВИРУСНЫЕ ПРОГРАММЫ</a:t>
              </a:r>
            </a:p>
          </p:txBody>
        </p:sp>
        <p:sp>
          <p:nvSpPr>
            <p:cNvPr id="9220" name="Rectangle 6"/>
            <p:cNvSpPr>
              <a:spLocks noChangeArrowheads="1"/>
            </p:cNvSpPr>
            <p:nvPr/>
          </p:nvSpPr>
          <p:spPr bwMode="auto">
            <a:xfrm>
              <a:off x="295" y="1298"/>
              <a:ext cx="2268" cy="52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0066FF"/>
              </a:outerShdw>
            </a:effectLst>
          </p:spPr>
          <p:txBody>
            <a:bodyPr wrap="none" anchor="ctr"/>
            <a:lstStyle/>
            <a:p>
              <a:pPr algn="ctr"/>
              <a:r>
                <a:rPr lang="ru-RU" sz="30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СКАНЕРЫ</a:t>
              </a:r>
            </a:p>
            <a:p>
              <a:pPr algn="ctr"/>
              <a:r>
                <a:rPr lang="ru-RU" sz="20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(фаги, полифаги)</a:t>
              </a:r>
            </a:p>
          </p:txBody>
        </p:sp>
        <p:sp>
          <p:nvSpPr>
            <p:cNvPr id="9221" name="Rectangle 7"/>
            <p:cNvSpPr>
              <a:spLocks noChangeArrowheads="1"/>
            </p:cNvSpPr>
            <p:nvPr/>
          </p:nvSpPr>
          <p:spPr bwMode="auto">
            <a:xfrm>
              <a:off x="3288" y="1253"/>
              <a:ext cx="2223" cy="635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0066FF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30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CRC</a:t>
              </a:r>
              <a:r>
                <a:rPr lang="ru-RU" sz="30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-СКАНЕРЫ</a:t>
              </a:r>
            </a:p>
            <a:p>
              <a:pPr algn="ctr"/>
              <a:r>
                <a:rPr lang="ru-RU" sz="32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(ревизоры)</a:t>
              </a:r>
            </a:p>
          </p:txBody>
        </p:sp>
        <p:sp>
          <p:nvSpPr>
            <p:cNvPr id="9222" name="Rectangle 8"/>
            <p:cNvSpPr>
              <a:spLocks noChangeArrowheads="1"/>
            </p:cNvSpPr>
            <p:nvPr/>
          </p:nvSpPr>
          <p:spPr bwMode="auto">
            <a:xfrm>
              <a:off x="2064" y="2885"/>
              <a:ext cx="2359" cy="544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0066FF"/>
              </a:outerShdw>
            </a:effectLst>
          </p:spPr>
          <p:txBody>
            <a:bodyPr wrap="none" anchor="ctr"/>
            <a:lstStyle/>
            <a:p>
              <a:pPr algn="ctr"/>
              <a:r>
                <a:rPr lang="ru-RU" sz="30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Иммунизаторы</a:t>
              </a:r>
            </a:p>
          </p:txBody>
        </p:sp>
        <p:sp>
          <p:nvSpPr>
            <p:cNvPr id="9223" name="Rectangle 9"/>
            <p:cNvSpPr>
              <a:spLocks noChangeArrowheads="1"/>
            </p:cNvSpPr>
            <p:nvPr/>
          </p:nvSpPr>
          <p:spPr bwMode="auto">
            <a:xfrm>
              <a:off x="2835" y="2069"/>
              <a:ext cx="2268" cy="544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0066FF"/>
              </a:outerShdw>
            </a:effectLst>
          </p:spPr>
          <p:txBody>
            <a:bodyPr wrap="none" anchor="ctr"/>
            <a:lstStyle/>
            <a:p>
              <a:pPr algn="ctr"/>
              <a:r>
                <a:rPr lang="ru-RU" sz="30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Блокировщики</a:t>
              </a:r>
            </a:p>
          </p:txBody>
        </p:sp>
        <p:sp>
          <p:nvSpPr>
            <p:cNvPr id="9224" name="Text Box 10"/>
            <p:cNvSpPr txBox="1">
              <a:spLocks noChangeArrowheads="1"/>
            </p:cNvSpPr>
            <p:nvPr/>
          </p:nvSpPr>
          <p:spPr bwMode="auto">
            <a:xfrm rot="-5400000">
              <a:off x="-310" y="2781"/>
              <a:ext cx="1587" cy="25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Универсальные</a:t>
              </a:r>
            </a:p>
          </p:txBody>
        </p:sp>
        <p:sp>
          <p:nvSpPr>
            <p:cNvPr id="9225" name="Text Box 11"/>
            <p:cNvSpPr txBox="1">
              <a:spLocks noChangeArrowheads="1"/>
            </p:cNvSpPr>
            <p:nvPr/>
          </p:nvSpPr>
          <p:spPr bwMode="auto">
            <a:xfrm rot="-5400000">
              <a:off x="-76" y="2984"/>
              <a:ext cx="1996" cy="25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Специализированные</a:t>
              </a:r>
            </a:p>
          </p:txBody>
        </p:sp>
        <p:sp>
          <p:nvSpPr>
            <p:cNvPr id="9226" name="Text Box 12"/>
            <p:cNvSpPr txBox="1">
              <a:spLocks noChangeArrowheads="1"/>
            </p:cNvSpPr>
            <p:nvPr/>
          </p:nvSpPr>
          <p:spPr bwMode="auto">
            <a:xfrm rot="-5400000">
              <a:off x="695" y="2621"/>
              <a:ext cx="1360" cy="25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Резидентные</a:t>
              </a:r>
            </a:p>
          </p:txBody>
        </p:sp>
        <p:sp>
          <p:nvSpPr>
            <p:cNvPr id="9227" name="Text Box 13"/>
            <p:cNvSpPr txBox="1">
              <a:spLocks noChangeArrowheads="1"/>
            </p:cNvSpPr>
            <p:nvPr/>
          </p:nvSpPr>
          <p:spPr bwMode="auto">
            <a:xfrm rot="-5400000">
              <a:off x="1050" y="2735"/>
              <a:ext cx="1498" cy="25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Нерезидентные</a:t>
              </a:r>
            </a:p>
          </p:txBody>
        </p:sp>
        <p:sp>
          <p:nvSpPr>
            <p:cNvPr id="9228" name="Line 14"/>
            <p:cNvSpPr>
              <a:spLocks noChangeShapeType="1"/>
            </p:cNvSpPr>
            <p:nvPr/>
          </p:nvSpPr>
          <p:spPr bwMode="auto">
            <a:xfrm flipH="1">
              <a:off x="1383" y="980"/>
              <a:ext cx="318" cy="227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9" name="Line 15"/>
            <p:cNvSpPr>
              <a:spLocks noChangeShapeType="1"/>
            </p:cNvSpPr>
            <p:nvPr/>
          </p:nvSpPr>
          <p:spPr bwMode="auto">
            <a:xfrm>
              <a:off x="3924" y="980"/>
              <a:ext cx="408" cy="182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0" name="Line 16"/>
            <p:cNvSpPr>
              <a:spLocks noChangeShapeType="1"/>
            </p:cNvSpPr>
            <p:nvPr/>
          </p:nvSpPr>
          <p:spPr bwMode="auto">
            <a:xfrm>
              <a:off x="3016" y="980"/>
              <a:ext cx="363" cy="108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1" name="Line 17"/>
            <p:cNvSpPr>
              <a:spLocks noChangeShapeType="1"/>
            </p:cNvSpPr>
            <p:nvPr/>
          </p:nvSpPr>
          <p:spPr bwMode="auto">
            <a:xfrm>
              <a:off x="2653" y="980"/>
              <a:ext cx="91" cy="1905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2" name="Line 18"/>
            <p:cNvSpPr>
              <a:spLocks noChangeShapeType="1"/>
            </p:cNvSpPr>
            <p:nvPr/>
          </p:nvSpPr>
          <p:spPr bwMode="auto">
            <a:xfrm flipH="1">
              <a:off x="521" y="1842"/>
              <a:ext cx="91" cy="22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3" name="Line 19"/>
            <p:cNvSpPr>
              <a:spLocks noChangeShapeType="1"/>
            </p:cNvSpPr>
            <p:nvPr/>
          </p:nvSpPr>
          <p:spPr bwMode="auto">
            <a:xfrm>
              <a:off x="930" y="1842"/>
              <a:ext cx="0" cy="22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4" name="Line 20"/>
            <p:cNvSpPr>
              <a:spLocks noChangeShapeType="1"/>
            </p:cNvSpPr>
            <p:nvPr/>
          </p:nvSpPr>
          <p:spPr bwMode="auto">
            <a:xfrm flipH="1">
              <a:off x="1338" y="1842"/>
              <a:ext cx="0" cy="22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5" name="Line 21"/>
            <p:cNvSpPr>
              <a:spLocks noChangeShapeType="1"/>
            </p:cNvSpPr>
            <p:nvPr/>
          </p:nvSpPr>
          <p:spPr bwMode="auto">
            <a:xfrm>
              <a:off x="1610" y="1842"/>
              <a:ext cx="181" cy="22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1619250" y="188913"/>
            <a:ext cx="5113338" cy="7921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ПРОГРАММЫ-ДОКТОРА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681038" y="1268413"/>
            <a:ext cx="7994650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ru-RU" sz="2800"/>
              <a:t>   </a:t>
            </a:r>
            <a:r>
              <a:rPr lang="ru-RU" sz="3000" b="1">
                <a:latin typeface="Times New Roman" pitchFamily="18" charset="0"/>
                <a:cs typeface="Times New Roman" pitchFamily="18" charset="0"/>
              </a:rPr>
              <a:t>Принцип работы антивирусных сканеров основан на проверке файлов, секторов и системной памяти и поиске в них  вирусов </a:t>
            </a: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5600" y="3062288"/>
            <a:ext cx="36195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</TotalTime>
  <Words>1152</Words>
  <Application>Microsoft Office PowerPoint</Application>
  <PresentationFormat>Экран (4:3)</PresentationFormat>
  <Paragraphs>118</Paragraphs>
  <Slides>28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Тема Office</vt:lpstr>
      <vt:lpstr>Слайд 1</vt:lpstr>
      <vt:lpstr>АНТИВИРУСНЫЕ ПРОГРАММЫ</vt:lpstr>
      <vt:lpstr>Слайд 3</vt:lpstr>
      <vt:lpstr>Слайд 4</vt:lpstr>
      <vt:lpstr>КРИТЕРИИ ВЫБОРА  АНТИВИРУСНЫХ ПРОГРАММ</vt:lpstr>
      <vt:lpstr>Слайд 6</vt:lpstr>
      <vt:lpstr>Слайд 7</vt:lpstr>
      <vt:lpstr>Слайд 8</vt:lpstr>
      <vt:lpstr>ПРОГРАММЫ-ДОКТОРА</vt:lpstr>
      <vt:lpstr>ПРОГРАММЫ-РЕВИЗОРЫ (СRC-сканеры)</vt:lpstr>
      <vt:lpstr>ПРОГРАММЫ-ФИЛЬТРЫ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</dc:creator>
  <cp:lastModifiedBy>re</cp:lastModifiedBy>
  <cp:revision>34</cp:revision>
  <dcterms:created xsi:type="dcterms:W3CDTF">2014-01-31T15:38:37Z</dcterms:created>
  <dcterms:modified xsi:type="dcterms:W3CDTF">2015-03-06T16:47:56Z</dcterms:modified>
</cp:coreProperties>
</file>