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9"/>
  </p:notesMasterIdLst>
  <p:sldIdLst>
    <p:sldId id="270" r:id="rId2"/>
    <p:sldId id="266" r:id="rId3"/>
    <p:sldId id="258" r:id="rId4"/>
    <p:sldId id="292" r:id="rId5"/>
    <p:sldId id="293" r:id="rId6"/>
    <p:sldId id="265" r:id="rId7"/>
    <p:sldId id="264" r:id="rId8"/>
    <p:sldId id="275" r:id="rId9"/>
    <p:sldId id="278" r:id="rId10"/>
    <p:sldId id="277" r:id="rId11"/>
    <p:sldId id="294" r:id="rId12"/>
    <p:sldId id="276" r:id="rId13"/>
    <p:sldId id="287" r:id="rId14"/>
    <p:sldId id="295" r:id="rId15"/>
    <p:sldId id="274" r:id="rId16"/>
    <p:sldId id="296" r:id="rId17"/>
    <p:sldId id="256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srgbClr val="FF0000"/>
    </p:penClr>
  </p:showPr>
  <p:clrMru>
    <a:srgbClr val="CC00CC"/>
    <a:srgbClr val="3333CC"/>
    <a:srgbClr val="000099"/>
    <a:srgbClr val="FFCCFF"/>
    <a:srgbClr val="FFCC99"/>
    <a:srgbClr val="FF0066"/>
    <a:srgbClr val="CCCC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9" autoAdjust="0"/>
    <p:restoredTop sz="94670" autoAdjust="0"/>
  </p:normalViewPr>
  <p:slideViewPr>
    <p:cSldViewPr>
      <p:cViewPr varScale="1">
        <p:scale>
          <a:sx n="68" d="100"/>
          <a:sy n="68" d="100"/>
        </p:scale>
        <p:origin x="-145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6ACBB77-31E7-4745-A091-A32E073492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08A0DE-8683-443E-BC84-FACE2C75C8D9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934B2-1F54-4DAD-A338-D027D8024C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66679-A410-46A1-8370-46D5C2E227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5F01F-25C8-4A86-A9CE-14416D136F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CF0EB-8111-48F8-AADF-B87F105173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EBD63-17A0-4298-8D70-F3FED5370E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36DAC-0791-4A1A-B774-5C2316605D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96407-7844-4E9B-8FA2-DD2D2CF5B1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4CBAE-3819-490C-9D4E-6D22616529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43570-627A-4703-A47B-86D3C730D3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0EF57-8A74-47DF-A143-FA97A84D53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D0F62-8BB6-430D-ACCF-0504E34A6D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B953004-BC29-40CE-B38A-9AC63B38C3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PHP-%D0%B8%D0%BD%D1%8A%D0%B5%D0%BA%D1%86%D0%B8%D1%8F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PHP-%D0%B8%D0%BD%D1%8A%D0%B5%D0%BA%D1%86%D0%B8%D1%8F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DoS-%D0%B0%D1%82%D0%B0%D0%BA%D0%B0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DoS-%D0%B0%D1%82%D0%B0%D0%BA%D0%B0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hyperlink" Target="http://crazybox.com.ua/uploads/posts/2009-12/1260614487_v_internete_poyavilas_nevidimaya_reklama_7dd7_0.jp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1215718004_426C7565204261636B67726F756E6420313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324975" cy="68580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</p:spPr>
      </p:pic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928688"/>
            <a:ext cx="9144000" cy="2592387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ВИДЫ </a:t>
            </a:r>
            <a:b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И ПРИЕМЫ ХАКЕРСКИХ АТАК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103688" y="5572125"/>
            <a:ext cx="5040312" cy="6477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Свидетель 3</a:t>
            </a:r>
            <a:endParaRPr lang="ru-RU" sz="2400" b="1" dirty="0"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1284071918_C0E1F1F2F0E0EAF6E8FF203136203136"/>
          <p:cNvPicPr>
            <a:picLocks noChangeAspect="1" noChangeArrowheads="1"/>
          </p:cNvPicPr>
          <p:nvPr/>
        </p:nvPicPr>
        <p:blipFill>
          <a:blip r:embed="rId2" cstate="email">
            <a:lum bright="18000" contrast="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714375"/>
            <a:ext cx="8229600" cy="5143500"/>
          </a:xfrm>
        </p:spPr>
        <p:txBody>
          <a:bodyPr rtlCol="0">
            <a:noAutofit/>
          </a:bodyPr>
          <a:lstStyle/>
          <a:p>
            <a:pPr marL="0" indent="534988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ru-RU" sz="2600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Сниффинг</a:t>
            </a:r>
            <a:r>
              <a:rPr lang="ru-RU" sz="26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пакетов - </a:t>
            </a: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также довольно распространённый вид атаки, основанный на работе сетевой карты в режиме </a:t>
            </a:r>
            <a:r>
              <a:rPr lang="ru-RU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promiscuous</a:t>
            </a: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u-RU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mode</a:t>
            </a: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а также </a:t>
            </a:r>
            <a:r>
              <a:rPr lang="ru-RU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monitor</a:t>
            </a: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u-RU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mode</a:t>
            </a: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для сетей </a:t>
            </a:r>
            <a:r>
              <a:rPr lang="ru-RU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Wi-Fi</a:t>
            </a: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В таком режиме все пакеты, полученные сетевой картой, пересылаются на обработку специальному приложению, называемому </a:t>
            </a:r>
            <a:r>
              <a:rPr lang="ru-RU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сниффером</a:t>
            </a: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  <a:p>
            <a:pPr marL="0" indent="534988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 результате злоумышленник может получить большое количество служебной информации: кто, откуда и куда передавал пакеты, через какие адреса эти пакеты проходили. </a:t>
            </a:r>
          </a:p>
        </p:txBody>
      </p:sp>
      <p:pic>
        <p:nvPicPr>
          <p:cNvPr id="5122" name="Picture 2" descr="C:\Users\School101\Desktop\вирусы\00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000892" y="5157787"/>
            <a:ext cx="1689100" cy="17002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571625" y="214313"/>
            <a:ext cx="6624638" cy="485775"/>
          </a:xfrm>
          <a:prstGeom prst="rect">
            <a:avLst/>
          </a:prstGeom>
          <a:solidFill>
            <a:srgbClr val="FFCCFF"/>
          </a:solidFill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3200" b="1" cap="all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Сниффинг</a:t>
            </a:r>
            <a:r>
              <a:rPr lang="ru-RU" sz="3200" b="1" cap="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пакетов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1284071918_C0E1F1F2F0E0EAF6E8FF203136203136"/>
          <p:cNvPicPr>
            <a:picLocks noChangeAspect="1" noChangeArrowheads="1"/>
          </p:cNvPicPr>
          <p:nvPr/>
        </p:nvPicPr>
        <p:blipFill>
          <a:blip r:embed="rId2" cstate="email">
            <a:lum bright="18000" contrast="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714500"/>
            <a:ext cx="8229600" cy="2738438"/>
          </a:xfrm>
        </p:spPr>
        <p:txBody>
          <a:bodyPr rtlCol="0">
            <a:noAutofit/>
          </a:bodyPr>
          <a:lstStyle/>
          <a:p>
            <a:pPr marL="0" indent="534988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Самой большой опасностью такой атаки является получение самой информации, например логинов и паролей сотрудников, которые можно использовать для незаконного проникновения в систему под видом обычного сотрудника компании.</a:t>
            </a:r>
          </a:p>
        </p:txBody>
      </p:sp>
      <p:pic>
        <p:nvPicPr>
          <p:cNvPr id="5122" name="Picture 2" descr="C:\Users\School101\Desktop\вирусы\00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18094" y="4214819"/>
            <a:ext cx="2625906" cy="26431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643063" y="428625"/>
            <a:ext cx="6624637" cy="485775"/>
          </a:xfrm>
          <a:prstGeom prst="rect">
            <a:avLst/>
          </a:prstGeom>
          <a:solidFill>
            <a:srgbClr val="FFCCFF"/>
          </a:solidFill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3200" b="1" cap="all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Сниффинг</a:t>
            </a:r>
            <a:r>
              <a:rPr lang="ru-RU" sz="3200" b="1" cap="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пакетов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1215718004_426C7565204261636B67726F756E64203131"/>
          <p:cNvPicPr>
            <a:picLocks noChangeAspect="1" noChangeArrowheads="1"/>
          </p:cNvPicPr>
          <p:nvPr/>
        </p:nvPicPr>
        <p:blipFill>
          <a:blip r:embed="rId2" cstate="email">
            <a:lum bright="24000" contrast="1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428625"/>
            <a:ext cx="8229600" cy="48244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ru-RU" sz="2800" b="1" dirty="0" smtClean="0">
              <a:solidFill>
                <a:srgbClr val="000099"/>
              </a:solidFill>
              <a:latin typeface="Times New Roman" pitchFamily="18" charset="0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ru-RU" sz="2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   Инъекция 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</a:rPr>
              <a:t>- </a:t>
            </a: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атака, связанная с различного рода инъекциями, подразумевает внедрение сторонних команд или данных в работающую систему с целью изменения хода работы системы, а в результате — получение доступа к закрытым функциям и информации, либо дестабилизации работы системы в целом. 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  Наиболее популярна такая атака в сети Интернет, но также может быть проведена через командную строку системы</a:t>
            </a:r>
          </a:p>
        </p:txBody>
      </p:sp>
      <p:pic>
        <p:nvPicPr>
          <p:cNvPr id="13316" name="Picture 5" descr="&amp;Acy;&amp;ncy;&amp;icy;&amp;mcy;&amp;acy;&amp;shcy;&amp;kcy;&amp;icy; &amp;Kcy;&amp;ocy;&amp;mcy;&amp;pcy;&amp;softcy;&amp;yucy;&amp;tcy;&amp;iecy;&amp;rcy;&amp;ycy;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143625" y="4714875"/>
            <a:ext cx="2768600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357313" y="142875"/>
            <a:ext cx="6624637" cy="584200"/>
          </a:xfrm>
          <a:prstGeom prst="rect">
            <a:avLst/>
          </a:prstGeom>
          <a:solidFill>
            <a:srgbClr val="FFCCFF"/>
          </a:solidFill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cap="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Инъекция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1215718004_426C7565204261636B67726F756E64203234"/>
          <p:cNvPicPr>
            <a:picLocks noChangeAspect="1" noChangeArrowheads="1"/>
          </p:cNvPicPr>
          <p:nvPr/>
        </p:nvPicPr>
        <p:blipFill>
          <a:blip r:embed="rId2" cstate="email">
            <a:lum bright="48000" contrast="1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1143000"/>
            <a:ext cx="8229600" cy="4357688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sz="2400" b="1" dirty="0" smtClean="0">
              <a:latin typeface="Times New Roman" pitchFamily="18" charset="0"/>
              <a:hlinkClick r:id="rId3" tooltip="PHP-инъекция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sz="2400" b="1" dirty="0" smtClean="0">
              <a:latin typeface="Times New Roman" pitchFamily="18" charset="0"/>
              <a:hlinkClick r:id="rId3" tooltip="PHP-инъекция"/>
            </a:endParaRPr>
          </a:p>
          <a:p>
            <a:pPr marL="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ru-RU" sz="4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Одним из способов взлома </a:t>
            </a:r>
            <a:r>
              <a:rPr lang="ru-RU" sz="4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веб-сайтов</a:t>
            </a:r>
            <a:r>
              <a:rPr lang="ru-RU" sz="4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работающих на PHP является PHP-инъекция.</a:t>
            </a:r>
          </a:p>
          <a:p>
            <a:pPr marL="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ru-RU" sz="4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Он заключается в том, чтобы внедрить специально сформированный злонамеренный сценарий в код </a:t>
            </a:r>
            <a:r>
              <a:rPr lang="ru-RU" sz="4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веб-приложения</a:t>
            </a:r>
            <a:r>
              <a:rPr lang="ru-RU" sz="4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на серверной стороне сайта, что приводит к выполнению произвольных команд</a:t>
            </a:r>
          </a:p>
          <a:p>
            <a:pPr marL="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ru-RU" sz="4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</a:t>
            </a:r>
            <a:endParaRPr lang="ru-RU" sz="2000" dirty="0" smtClean="0"/>
          </a:p>
        </p:txBody>
      </p:sp>
      <p:pic>
        <p:nvPicPr>
          <p:cNvPr id="14340" name="Picture 9" descr="HACKR11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500813" y="4143375"/>
            <a:ext cx="23050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357313" y="142875"/>
            <a:ext cx="6624637" cy="584200"/>
          </a:xfrm>
          <a:prstGeom prst="rect">
            <a:avLst/>
          </a:prstGeom>
          <a:solidFill>
            <a:srgbClr val="FFCCFF"/>
          </a:solidFill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cap="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РНР - Инъекция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1215718004_426C7565204261636B67726F756E64203234"/>
          <p:cNvPicPr>
            <a:picLocks noChangeAspect="1" noChangeArrowheads="1"/>
          </p:cNvPicPr>
          <p:nvPr/>
        </p:nvPicPr>
        <p:blipFill>
          <a:blip r:embed="rId2" cstate="email">
            <a:lum bright="48000" contrast="1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857250"/>
            <a:ext cx="8229600" cy="5214938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sz="2400" b="1" dirty="0" smtClean="0">
              <a:latin typeface="Times New Roman" pitchFamily="18" charset="0"/>
              <a:hlinkClick r:id="rId3" tooltip="PHP-инъекция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sz="2400" b="1" dirty="0" smtClean="0">
              <a:latin typeface="Times New Roman" pitchFamily="18" charset="0"/>
              <a:hlinkClick r:id="rId3" tooltip="PHP-инъекция"/>
            </a:endParaRPr>
          </a:p>
          <a:p>
            <a:pPr marL="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ru-RU" sz="4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Известно, что во многих распространённых в интернете бесплатных движках и форумах, работающих на PHP (чаще всего это устаревшие версии) есть непродуманные модули или отдельные конструкции с уязвимостями. </a:t>
            </a:r>
          </a:p>
          <a:p>
            <a:pPr marL="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ru-RU" sz="4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Хакеры анализируют такие уязвимости, как неэкранированные переменные, получающие внешние значения, например старая уязвимость.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sz="2000" dirty="0" smtClean="0"/>
          </a:p>
        </p:txBody>
      </p:sp>
      <p:pic>
        <p:nvPicPr>
          <p:cNvPr id="15364" name="Picture 8" descr="&amp;Scy;&amp;mcy;&amp;acy;&amp;jcy;&amp;lcy;&amp;icy;&amp;kcy;&amp;icy; &amp;Kcy;&amp;ocy;&amp;mcy;&amp;pcy;&amp;softcy;&amp;yucy;&amp;tcy;&amp;iecy;&amp;rcy;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572250" y="5214938"/>
            <a:ext cx="2014538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357313" y="142875"/>
            <a:ext cx="6624637" cy="584200"/>
          </a:xfrm>
          <a:prstGeom prst="rect">
            <a:avLst/>
          </a:prstGeom>
          <a:solidFill>
            <a:srgbClr val="FFCCFF"/>
          </a:solidFill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cap="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РНР - Инъекция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6" descr="1215718004_426C7565204261636B67726F756E64203234"/>
          <p:cNvPicPr>
            <a:picLocks noChangeAspect="1" noChangeArrowheads="1"/>
          </p:cNvPicPr>
          <p:nvPr/>
        </p:nvPicPr>
        <p:blipFill>
          <a:blip r:embed="rId2" cstate="email">
            <a:lum bright="60000" contrast="1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1071563"/>
            <a:ext cx="8229600" cy="5000625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sz="2000" b="1" dirty="0" smtClean="0">
              <a:latin typeface="Times New Roman" pitchFamily="18" charset="0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51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  DoS-атака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(от англ. </a:t>
            </a: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Denial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of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Service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- отказ в обслуживании) - атака, имеющая своей целью заставить сервер не отвечать на запросы. Такой вид атаки не подразумевает получение некоторой секретной информации, но иногда бывает подспорьем в инициализации других атак. Например, некоторые программы из-за ошибок в своём коде могут вызывать исключительные ситуации, и при отключении сервисов способны исполнять код, предоставленный злоумышленником или атаки лавинного типа, когда сервер не может обработать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огромное количество входящих пакетов.</a:t>
            </a:r>
            <a:r>
              <a:rPr lang="ru-RU" sz="51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</a:t>
            </a:r>
            <a:endParaRPr lang="ru-RU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28750" y="285750"/>
            <a:ext cx="6624638" cy="485775"/>
          </a:xfrm>
          <a:prstGeom prst="rect">
            <a:avLst/>
          </a:prstGeom>
          <a:solidFill>
            <a:srgbClr val="FFCCFF"/>
          </a:solidFill>
        </p:spPr>
        <p:txBody>
          <a:bodyPr>
            <a:spAutoFit/>
          </a:bodyPr>
          <a:lstStyle/>
          <a:p>
            <a:pPr algn="ctr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3200" b="1" cap="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DoS-атака</a:t>
            </a:r>
            <a:r>
              <a:rPr lang="ru-RU" sz="3200" b="1" dirty="0">
                <a:hlinkClick r:id="rId3" tooltip="DoS-атака"/>
              </a:rPr>
              <a:t>                </a:t>
            </a:r>
          </a:p>
        </p:txBody>
      </p:sp>
      <p:pic>
        <p:nvPicPr>
          <p:cNvPr id="14341" name="Picture 5" descr="http://img.tintuc.vietgiaitri.com/2012/2/0/su-that-ve-nhung-con-nguoi-mang-danh-hacker-e2568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286644" y="5000636"/>
            <a:ext cx="1647803" cy="16543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6" descr="1215718004_426C7565204261636B67726F756E64203234"/>
          <p:cNvPicPr>
            <a:picLocks noChangeAspect="1" noChangeArrowheads="1"/>
          </p:cNvPicPr>
          <p:nvPr/>
        </p:nvPicPr>
        <p:blipFill>
          <a:blip r:embed="rId2" cstate="email">
            <a:lum bright="60000" contrast="1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1071563"/>
            <a:ext cx="8229600" cy="5143500"/>
          </a:xfrm>
        </p:spPr>
        <p:txBody>
          <a:bodyPr rtlCol="0">
            <a:normAutofit fontScale="55000" lnSpcReduction="2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sz="2000" b="1" dirty="0" smtClean="0">
              <a:latin typeface="Times New Roman" pitchFamily="18" charset="0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ru-RU" sz="51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</a:t>
            </a:r>
            <a:r>
              <a:rPr lang="ru-RU" sz="51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DDoS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(от англ. </a:t>
            </a: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Distributed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Denial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of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Service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- распределенная </a:t>
            </a: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DoS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 - подтип </a:t>
            </a: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DoS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атаки, имеющий ту же цель что и </a:t>
            </a: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DoS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но производимой не с одного компьютера, а с нескольких компьютеров в сети. В данных типах атак используется либо возникновение ошибок, приводящих к отказу сервиса, либо срабатывание защиты, приводящей к блокированию работы сервиса, а в результате также к отказу в обслуживании. </a:t>
            </a:r>
            <a:endParaRPr lang="en-US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 </a:t>
            </a: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DDoS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используется там, где обычный </a:t>
            </a: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DoS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неэффективен. Для этого несколько компьютеров объединяются, и каждый производит </a:t>
            </a: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DoS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атаку на систему.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28750" y="285750"/>
            <a:ext cx="6624638" cy="485775"/>
          </a:xfrm>
          <a:prstGeom prst="rect">
            <a:avLst/>
          </a:prstGeom>
          <a:solidFill>
            <a:srgbClr val="FFCCFF"/>
          </a:solidFill>
        </p:spPr>
        <p:txBody>
          <a:bodyPr>
            <a:spAutoFit/>
          </a:bodyPr>
          <a:lstStyle/>
          <a:p>
            <a:pPr algn="ctr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3200" b="1" cap="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ru-RU" sz="3200" b="1" cap="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DoS-атака</a:t>
            </a:r>
            <a:r>
              <a:rPr lang="ru-RU" sz="3200" b="1" dirty="0">
                <a:hlinkClick r:id="rId3" tooltip="DoS-атака"/>
              </a:rPr>
              <a:t>                </a:t>
            </a:r>
          </a:p>
        </p:txBody>
      </p:sp>
      <p:pic>
        <p:nvPicPr>
          <p:cNvPr id="7" name="Picture 2" descr="http://im3-tub-ru.yandex.net/i?id=375917319-47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858016" y="4572016"/>
            <a:ext cx="2285984" cy="22859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1215718004_426C7565204261636B67726F756E64203234"/>
          <p:cNvPicPr>
            <a:picLocks noChangeAspect="1" noChangeArrowheads="1"/>
          </p:cNvPicPr>
          <p:nvPr/>
        </p:nvPicPr>
        <p:blipFill>
          <a:blip r:embed="rId2" cstate="email">
            <a:lum bright="60000" contrast="1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42938" y="1773238"/>
            <a:ext cx="8072437" cy="19716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СПАСИБО ЗА ВНИМАНИЕ!</a:t>
            </a:r>
          </a:p>
        </p:txBody>
      </p:sp>
      <p:pic>
        <p:nvPicPr>
          <p:cNvPr id="5" name="Picture 8" descr="&amp;Acy;&amp;ncy;&amp;icy;&amp;mcy;&amp;acy;&amp;shcy;&amp;kcy;&amp;icy; &amp;Kcy;&amp;ocy;&amp;mcy;&amp;pcy;&amp;softcy;&amp;yucy;&amp;tcy;&amp;iecy;&amp;rcy;&amp;ycy;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21922" y="3857628"/>
            <a:ext cx="3307192" cy="27227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1284071918_C0E1F1F2F0E0EAF6E8FF203136203136"/>
          <p:cNvPicPr>
            <a:picLocks noChangeAspect="1" noChangeArrowheads="1"/>
          </p:cNvPicPr>
          <p:nvPr/>
        </p:nvPicPr>
        <p:blipFill>
          <a:blip r:embed="rId2" cstate="email">
            <a:lum bright="18000" contrast="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1357313"/>
            <a:ext cx="8135938" cy="230346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   </a:t>
            </a:r>
            <a:r>
              <a:rPr lang="ru-RU" sz="2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Хакерская атака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– это покушение на систему безопасности, для захвата контроля над удаленной или локальной вычислительной системой, либо для ее дестабилизации, либо отказа в обслуживании</a:t>
            </a:r>
          </a:p>
        </p:txBody>
      </p:sp>
      <p:pic>
        <p:nvPicPr>
          <p:cNvPr id="3076" name="Picture 5" descr="&amp;Acy;&amp;ncy;&amp;icy;&amp;mcy;&amp;acy;&amp;shcy;&amp;kcy;&amp;icy; &amp;Kcy;&amp;ocy;&amp;mcy;&amp;pcy;&amp;softcy;&amp;yucy;&amp;tcy;&amp;iecy;&amp;rcy;&amp;ycy;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750" y="3933825"/>
            <a:ext cx="2087563" cy="246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Электронная-почта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4000"/>
          </a:blip>
          <a:srcRect/>
          <a:stretch>
            <a:fillRect/>
          </a:stretch>
        </p:blipFill>
        <p:spPr bwMode="auto">
          <a:xfrm>
            <a:off x="5292080" y="3501008"/>
            <a:ext cx="4229100" cy="3111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1187450" y="260350"/>
            <a:ext cx="6624638" cy="585788"/>
          </a:xfrm>
          <a:prstGeom prst="rect">
            <a:avLst/>
          </a:prstGeom>
          <a:solidFill>
            <a:srgbClr val="FFCCFF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cap="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ХАКЕРСКАЯ АТАКА</a:t>
            </a:r>
            <a:endParaRPr lang="ru-RU" sz="3200" cap="all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 descr="1215718004_426C7565204261636B67726F756E64203131"/>
          <p:cNvPicPr>
            <a:picLocks noChangeAspect="1" noChangeArrowheads="1"/>
          </p:cNvPicPr>
          <p:nvPr/>
        </p:nvPicPr>
        <p:blipFill>
          <a:blip r:embed="rId2" cstate="email">
            <a:lum bright="36000" contrast="1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178" name="Rectangle 10"/>
          <p:cNvSpPr>
            <a:spLocks noGrp="1" noChangeArrowheads="1"/>
          </p:cNvSpPr>
          <p:nvPr>
            <p:ph type="title"/>
          </p:nvPr>
        </p:nvSpPr>
        <p:spPr>
          <a:xfrm>
            <a:off x="857250" y="928688"/>
            <a:ext cx="7786688" cy="5072062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1800"/>
              </a:spcAft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    </a:t>
            </a: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Для осуществления хакерской атаки,  хакеры часто используют уязвимости в программном обеспечении для внедрения</a:t>
            </a:r>
            <a:b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 компьютерную систему.</a:t>
            </a:r>
            <a:b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  Целью таких атак являются кража конфиденциальной информации или установка вредоносных программ.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/>
            </a:r>
            <a:b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b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</a:rPr>
            </a:br>
            <a:endParaRPr lang="ru-RU" sz="2400" b="1" dirty="0" smtClean="0">
              <a:latin typeface="Times New Roman" pitchFamily="18" charset="0"/>
            </a:endParaRPr>
          </a:p>
        </p:txBody>
      </p:sp>
      <p:pic>
        <p:nvPicPr>
          <p:cNvPr id="4100" name="Picture 13" descr="&amp;Acy;&amp;ncy;&amp;icy;&amp;mcy;&amp;acy;&amp;shcy;&amp;kcy;&amp;icy; &amp;Kcy;&amp;ocy;&amp;mcy;&amp;pcy;&amp;softcy;&amp;yucy;&amp;tcy;&amp;iecy;&amp;rcy;&amp;ycy;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662613" y="4643438"/>
            <a:ext cx="3159125" cy="186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258888" y="260350"/>
            <a:ext cx="6626225" cy="585788"/>
          </a:xfrm>
          <a:prstGeom prst="rect">
            <a:avLst/>
          </a:prstGeom>
          <a:solidFill>
            <a:srgbClr val="FFCCFF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cap="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 ХАКЕРСКОЙ АТАКИ</a:t>
            </a:r>
            <a:endParaRPr lang="ru-RU" sz="3200" cap="all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 descr="1215718004_426C7565204261636B67726F756E64203131"/>
          <p:cNvPicPr>
            <a:picLocks noChangeAspect="1" noChangeArrowheads="1"/>
          </p:cNvPicPr>
          <p:nvPr/>
        </p:nvPicPr>
        <p:blipFill>
          <a:blip r:embed="rId2" cstate="email">
            <a:lum bright="36000" contrast="18000"/>
          </a:blip>
          <a:srcRect/>
          <a:stretch>
            <a:fillRect/>
          </a:stretch>
        </p:blipFill>
        <p:spPr bwMode="auto">
          <a:xfrm>
            <a:off x="0" y="-2432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178" name="Rectangle 10"/>
          <p:cNvSpPr>
            <a:spLocks noGrp="1" noChangeArrowheads="1"/>
          </p:cNvSpPr>
          <p:nvPr>
            <p:ph type="title"/>
          </p:nvPr>
        </p:nvSpPr>
        <p:spPr>
          <a:xfrm>
            <a:off x="395288" y="1125538"/>
            <a:ext cx="8569325" cy="1582737"/>
          </a:xfrm>
        </p:spPr>
        <p:txBody>
          <a:bodyPr rtlCol="0">
            <a:normAutofit/>
          </a:bodyPr>
          <a:lstStyle/>
          <a:p>
            <a:pPr marL="450850" indent="80963" algn="l"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Наиболее распространенными хакерскими атаками являются:</a:t>
            </a:r>
            <a:b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5124" name="Picture 13" descr="&amp;Acy;&amp;ncy;&amp;icy;&amp;mcy;&amp;acy;&amp;shcy;&amp;kcy;&amp;icy; &amp;Kcy;&amp;ocy;&amp;mcy;&amp;pcy;&amp;softcy;&amp;yucy;&amp;tcy;&amp;iecy;&amp;rcy;&amp;ycy;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0" y="4005263"/>
            <a:ext cx="4127500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331913" y="333375"/>
            <a:ext cx="6624637" cy="584200"/>
          </a:xfrm>
          <a:prstGeom prst="rect">
            <a:avLst/>
          </a:prstGeom>
          <a:solidFill>
            <a:srgbClr val="FFCCFF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cap="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ХАКЕРСКИХ АТАК</a:t>
            </a:r>
            <a:endParaRPr lang="ru-RU" sz="3200" cap="all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10"/>
          <p:cNvSpPr txBox="1">
            <a:spLocks noChangeArrowheads="1"/>
          </p:cNvSpPr>
          <p:nvPr/>
        </p:nvSpPr>
        <p:spPr>
          <a:xfrm>
            <a:off x="1476375" y="2205038"/>
            <a:ext cx="5472113" cy="2447925"/>
          </a:xfrm>
          <a:prstGeom prst="rect">
            <a:avLst/>
          </a:prstGeom>
          <a:noFill/>
        </p:spPr>
        <p:txBody>
          <a:bodyPr anchor="ctr">
            <a:normAutofit fontScale="97500"/>
          </a:bodyPr>
          <a:lstStyle/>
          <a:p>
            <a:pPr indent="531813" fontAlgn="auto">
              <a:spcAft>
                <a:spcPts val="0"/>
              </a:spcAft>
              <a:buClr>
                <a:srgbClr val="CC00CC"/>
              </a:buClr>
              <a:buSzPct val="110000"/>
              <a:buFont typeface="Wingdings" pitchFamily="2" charset="2"/>
              <a:buChar char="Ø"/>
              <a:tabLst>
                <a:tab pos="804863" algn="l"/>
                <a:tab pos="900113" algn="l"/>
              </a:tabLst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m</a:t>
            </a: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ailbombing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,</a:t>
            </a:r>
          </a:p>
          <a:p>
            <a:pPr indent="531813" fontAlgn="auto">
              <a:spcAft>
                <a:spcPts val="0"/>
              </a:spcAft>
              <a:buClr>
                <a:srgbClr val="CC00CC"/>
              </a:buClr>
              <a:buSzPct val="110000"/>
              <a:buFont typeface="Wingdings" pitchFamily="2" charset="2"/>
              <a:buChar char="Ø"/>
              <a:tabLst>
                <a:tab pos="804863" algn="l"/>
                <a:tab pos="900113" algn="l"/>
              </a:tabLst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переполнение буфера, </a:t>
            </a:r>
          </a:p>
          <a:p>
            <a:pPr indent="531813" fontAlgn="auto">
              <a:spcAft>
                <a:spcPts val="0"/>
              </a:spcAft>
              <a:buClr>
                <a:srgbClr val="CC00CC"/>
              </a:buClr>
              <a:buSzPct val="110000"/>
              <a:buFont typeface="Wingdings" pitchFamily="2" charset="2"/>
              <a:buChar char="Ø"/>
              <a:tabLst>
                <a:tab pos="804863" algn="l"/>
                <a:tab pos="900113" algn="l"/>
              </a:tabLst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внедрение вирусов, </a:t>
            </a:r>
          </a:p>
          <a:p>
            <a:pPr indent="531813" fontAlgn="auto">
              <a:spcAft>
                <a:spcPts val="0"/>
              </a:spcAft>
              <a:buClr>
                <a:srgbClr val="CC00CC"/>
              </a:buClr>
              <a:buSzPct val="110000"/>
              <a:buFont typeface="Wingdings" pitchFamily="2" charset="2"/>
              <a:buChar char="Ø"/>
              <a:tabLst>
                <a:tab pos="804863" algn="l"/>
                <a:tab pos="900113" algn="l"/>
              </a:tabLst>
              <a:defRPr/>
            </a:pP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троянов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, </a:t>
            </a:r>
          </a:p>
          <a:p>
            <a:pPr indent="531813" fontAlgn="auto">
              <a:spcAft>
                <a:spcPts val="0"/>
              </a:spcAft>
              <a:buClr>
                <a:srgbClr val="CC00CC"/>
              </a:buClr>
              <a:buSzPct val="110000"/>
              <a:buFont typeface="Wingdings" pitchFamily="2" charset="2"/>
              <a:buChar char="Ø"/>
              <a:tabLst>
                <a:tab pos="804863" algn="l"/>
                <a:tab pos="900113" algn="l"/>
              </a:tabLst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атаки на отказ в обслуживании</a:t>
            </a:r>
          </a:p>
          <a:p>
            <a:pPr indent="531813" fontAlgn="auto">
              <a:spcAft>
                <a:spcPts val="0"/>
              </a:spcAft>
              <a:buClr>
                <a:srgbClr val="CC00CC"/>
              </a:buClr>
              <a:buSzPct val="110000"/>
              <a:buFont typeface="Wingdings" pitchFamily="2" charset="2"/>
              <a:buChar char="Ø"/>
              <a:tabLst>
                <a:tab pos="804863" algn="l"/>
                <a:tab pos="900113" algn="l"/>
              </a:tabLst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и пр.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1" descr="1215718004_426C7565204261636B67726F756E64203234"/>
          <p:cNvPicPr>
            <a:picLocks noChangeAspect="1" noChangeArrowheads="1"/>
          </p:cNvPicPr>
          <p:nvPr/>
        </p:nvPicPr>
        <p:blipFill>
          <a:blip r:embed="rId2" cstate="email">
            <a:lum bright="30000" contrast="1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954088"/>
            <a:ext cx="8229600" cy="4832350"/>
          </a:xfrm>
        </p:spPr>
        <p:txBody>
          <a:bodyPr rtlCol="0">
            <a:noAutofit/>
          </a:bodyPr>
          <a:lstStyle/>
          <a:p>
            <a:pPr marL="0" indent="36000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b="1" u="sng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Mailbombing</a:t>
            </a:r>
            <a:r>
              <a:rPr lang="ru-RU" sz="2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–</a:t>
            </a:r>
            <a:r>
              <a:rPr lang="ru-RU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суть работы данной атаки проста и примитивна: большое количество почтовых сообщений делают невозможными работу с почтовыми ящиками, а иногда и с целыми почтовыми серверами</a:t>
            </a:r>
          </a:p>
          <a:p>
            <a:pPr marL="0" indent="36000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       Для этой цели было разработано множество программ, и даже неопытный пользователь штурма мог совершить атаку, указав всего лишь e-mail жертвы, текст сообщения, и количество необходимых сообщений                                                              </a:t>
            </a:r>
          </a:p>
        </p:txBody>
      </p:sp>
      <p:pic>
        <p:nvPicPr>
          <p:cNvPr id="10242" name="Picture 2" descr="C:\Users\School101\Desktop\вирусы\computer_virus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072330" y="5229225"/>
            <a:ext cx="2071670" cy="16287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476375" y="404813"/>
            <a:ext cx="6624638" cy="485775"/>
          </a:xfrm>
          <a:prstGeom prst="rect">
            <a:avLst/>
          </a:prstGeom>
          <a:solidFill>
            <a:srgbClr val="FFCCFF"/>
          </a:solidFill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3200" b="1" cap="all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Mailbombing</a:t>
            </a:r>
            <a:endParaRPr lang="ru-RU" sz="3200" b="1" cap="all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1" descr="1215718004_426C7565204261636B67726F756E64203234"/>
          <p:cNvPicPr>
            <a:picLocks noChangeAspect="1" noChangeArrowheads="1"/>
          </p:cNvPicPr>
          <p:nvPr/>
        </p:nvPicPr>
        <p:blipFill>
          <a:blip r:embed="rId2" cstate="email">
            <a:lum bright="30000" contrast="1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954088"/>
            <a:ext cx="8229600" cy="4851400"/>
          </a:xfrm>
        </p:spPr>
        <p:txBody>
          <a:bodyPr rtlCol="0">
            <a:noAutofit/>
          </a:bodyPr>
          <a:lstStyle/>
          <a:p>
            <a:pPr marL="0" indent="36000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Многие такие программы позволяли прятать реальный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IP-адрес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отправителя, используя для рассылки анонимный почтовый сервер       </a:t>
            </a:r>
          </a:p>
          <a:p>
            <a:pPr marL="0" indent="36000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36000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Э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ту атаку сложно предотвратить, так как даже почтовые фильтры провайдеров не могут определить реального отправителя спама. Провайдер может ограничить количество писем от одного отправителя, но адрес </a:t>
            </a:r>
          </a:p>
          <a:p>
            <a:pPr marL="0" indent="36000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отправителя и тема зачастую </a:t>
            </a:r>
          </a:p>
          <a:p>
            <a:pPr marL="0" indent="36000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генерируются случайным образом</a:t>
            </a:r>
          </a:p>
        </p:txBody>
      </p:sp>
      <p:pic>
        <p:nvPicPr>
          <p:cNvPr id="10242" name="Picture 2" descr="C:\Users\School101\Desktop\вирусы\computer_virus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16216" y="4214758"/>
            <a:ext cx="2627784" cy="26432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331913" y="333375"/>
            <a:ext cx="6624637" cy="485775"/>
          </a:xfrm>
          <a:prstGeom prst="rect">
            <a:avLst/>
          </a:prstGeom>
          <a:solidFill>
            <a:srgbClr val="FFCCFF"/>
          </a:solidFill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3200" b="1" cap="all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Mailbombing</a:t>
            </a:r>
            <a:endParaRPr lang="ru-RU" sz="3200" b="1" cap="all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1215718004_426C7565204261636B67726F756E64203234"/>
          <p:cNvPicPr>
            <a:picLocks noChangeAspect="1" noChangeArrowheads="1"/>
          </p:cNvPicPr>
          <p:nvPr/>
        </p:nvPicPr>
        <p:blipFill>
          <a:blip r:embed="rId3" cstate="email">
            <a:lum bright="42000" contrast="1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857250"/>
            <a:ext cx="8229600" cy="5735638"/>
          </a:xfrm>
        </p:spPr>
        <p:txBody>
          <a:bodyPr rtlCol="0">
            <a:noAutofit/>
          </a:bodyPr>
          <a:lstStyle/>
          <a:p>
            <a:pPr marL="0" indent="361950" algn="just" eaLnBrk="1" fontAlgn="auto" hangingPunct="1">
              <a:spcBef>
                <a:spcPts val="0"/>
              </a:spcBef>
              <a:spcAft>
                <a:spcPts val="1800"/>
              </a:spcAft>
              <a:buFontTx/>
              <a:buNone/>
              <a:defRPr/>
            </a:pPr>
            <a:r>
              <a:rPr lang="ru-RU" sz="28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Переполнение буфера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- один из самых распространенных типов атак в Интернете.</a:t>
            </a:r>
          </a:p>
          <a:p>
            <a:pPr marL="0" indent="361950" algn="just" eaLnBrk="1" fontAlgn="auto" hangingPunct="1">
              <a:spcBef>
                <a:spcPts val="0"/>
              </a:spcBef>
              <a:spcAft>
                <a:spcPts val="1800"/>
              </a:spcAft>
              <a:buFontTx/>
              <a:buNone/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Принцип данной атаки построен на использовании программных ошибок, позволяющих вызвать нарушение границ памяти и аварийно завершить приложение или выполнить произвольный бинарный код от имени пользователя, под которым работала уязвимая программа. </a:t>
            </a:r>
          </a:p>
          <a:p>
            <a:pPr marL="0" indent="36195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Данная атака может позволить</a:t>
            </a:r>
          </a:p>
          <a:p>
            <a:pPr marL="0" indent="36195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получить полный контроль над </a:t>
            </a:r>
          </a:p>
          <a:p>
            <a:pPr marL="0" indent="36195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компьютером пользователя</a:t>
            </a:r>
          </a:p>
        </p:txBody>
      </p:sp>
      <p:pic>
        <p:nvPicPr>
          <p:cNvPr id="8196" name="Picture 7" descr="&amp;Acy;&amp;ncy;&amp;icy;&amp;mcy;&amp;acy;&amp;shcy;&amp;kcy;&amp;icy; &amp;Kcy;&amp;ocy;&amp;mcy;&amp;pcy;&amp;softcy;&amp;yucy;&amp;tcy;&amp;iecy;&amp;rcy;&amp;ycy;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286625" y="4852988"/>
            <a:ext cx="1724025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187450" y="188913"/>
            <a:ext cx="6624638" cy="485775"/>
          </a:xfrm>
          <a:prstGeom prst="rect">
            <a:avLst/>
          </a:prstGeom>
          <a:solidFill>
            <a:srgbClr val="FFCCFF"/>
          </a:solidFill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3200" b="1" cap="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Переполнение буфера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1215717995_426C7565204261636B67726F756E64203032"/>
          <p:cNvPicPr>
            <a:picLocks noChangeAspect="1" noChangeArrowheads="1"/>
          </p:cNvPicPr>
          <p:nvPr/>
        </p:nvPicPr>
        <p:blipFill>
          <a:blip r:embed="rId2" cstate="email">
            <a:lum bright="24000" contrast="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1285875"/>
            <a:ext cx="8208962" cy="4429125"/>
          </a:xfrm>
        </p:spPr>
        <p:txBody>
          <a:bodyPr rtlCol="0">
            <a:normAutofit/>
          </a:bodyPr>
          <a:lstStyle/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tabLst>
                <a:tab pos="534988" algn="l"/>
              </a:tabLst>
              <a:defRPr/>
            </a:pPr>
            <a:r>
              <a:rPr lang="ru-RU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 </a:t>
            </a:r>
            <a:r>
              <a:rPr 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Следующий вид атаки представляет собой более изощрённый метод получения доступа к закрытой информации — это использование специальных программ для ведения работы на компьютере жертвы, а также дальнейшего распространения (это вирусы и черви)</a:t>
            </a: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tabLst>
                <a:tab pos="534988" algn="l"/>
              </a:tabLst>
              <a:defRPr/>
            </a:pPr>
            <a:r>
              <a:rPr 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   Такие программы предназначены для поиска и передачи своему владельцу секретной информации, либо просто для нанесения вреда системе безопасности и работоспособности компьютера жертвы </a:t>
            </a:r>
          </a:p>
        </p:txBody>
      </p:sp>
      <p:pic>
        <p:nvPicPr>
          <p:cNvPr id="9220" name="Picture 8" descr="&amp;Acy;&amp;ncy;&amp;icy;&amp;mcy;&amp;acy;&amp;shcy;&amp;kcy;&amp;icy; &amp;Scy;&amp;tcy;&amp;rcy;&amp;acy;&amp;shcy;&amp;icy;&amp;lcy;&amp;kcy;&amp;icy;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715250" y="5072063"/>
            <a:ext cx="1192213" cy="158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9" name="Picture 9" descr="Картинка 10 из 16518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71472" y="5286388"/>
            <a:ext cx="1476375" cy="12922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1571625" y="285750"/>
            <a:ext cx="6624638" cy="879475"/>
          </a:xfrm>
          <a:prstGeom prst="rect">
            <a:avLst/>
          </a:prstGeom>
          <a:solidFill>
            <a:srgbClr val="FFCCFF"/>
          </a:solidFill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3200" b="1" cap="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Вирусы и другие специальные программы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1189265384_576F77203038"/>
          <p:cNvPicPr>
            <a:picLocks noChangeAspect="1" noChangeArrowheads="1"/>
          </p:cNvPicPr>
          <p:nvPr/>
        </p:nvPicPr>
        <p:blipFill>
          <a:blip r:embed="rId2" cstate="email">
            <a:lum bright="18000" contrast="6000"/>
          </a:blip>
          <a:srcRect/>
          <a:stretch>
            <a:fillRect/>
          </a:stretch>
        </p:blipFill>
        <p:spPr bwMode="auto">
          <a:xfrm>
            <a:off x="0" y="-100013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714375" y="714375"/>
            <a:ext cx="8001000" cy="5214938"/>
          </a:xfrm>
        </p:spPr>
        <p:txBody>
          <a:bodyPr rtlCol="0">
            <a:noAutofit/>
          </a:bodyPr>
          <a:lstStyle/>
          <a:p>
            <a:pPr marL="0" indent="534988" algn="just" eaLnBrk="1" fontAlgn="auto" hangingPunct="1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ru-RU" sz="2600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Man-in-the-Middle</a:t>
            </a: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– вид атаки, когда злоумышленник перехватывает канал связи между двумя системами, и получает доступ ко всей передаваемой информации.</a:t>
            </a:r>
          </a:p>
          <a:p>
            <a:pPr marL="0" indent="534988" algn="just" eaLnBrk="1" fontAlgn="auto" hangingPunct="1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При получении доступа на таком уровне злоумышленник может модифицировать информацию нужным ему образом, чтобы достичь своих целей.               </a:t>
            </a:r>
          </a:p>
          <a:p>
            <a:pPr marL="0" indent="534988" algn="just" eaLnBrk="1" fontAlgn="auto" hangingPunct="1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Цель такой атаки - кража или фальсифицирование передаваемой информации, или же получение доступа к ресурсам сети. Такие атаки крайне сложно отследить</a:t>
            </a:r>
          </a:p>
        </p:txBody>
      </p:sp>
      <p:pic>
        <p:nvPicPr>
          <p:cNvPr id="10244" name="Picture 6" descr="&amp;Acy;&amp;ncy;&amp;icy;&amp;mcy;&amp;acy;&amp;shcy;&amp;kcy;&amp;icy; &amp;Kcy;&amp;ocy;&amp;mcy;&amp;pcy;&amp;softcy;&amp;yucy;&amp;tcy;&amp;iecy;&amp;rcy;&amp;ycy;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643688" y="5362575"/>
            <a:ext cx="2127250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571625" y="0"/>
            <a:ext cx="6624638" cy="485775"/>
          </a:xfrm>
          <a:prstGeom prst="rect">
            <a:avLst/>
          </a:prstGeom>
          <a:solidFill>
            <a:srgbClr val="FFCCFF"/>
          </a:solidFill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3200" b="1" cap="all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Man-in-the-Middle</a:t>
            </a:r>
            <a:endParaRPr lang="ru-RU" sz="3200" b="1" cap="all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846</TotalTime>
  <Words>705</Words>
  <Application>Microsoft Office PowerPoint</Application>
  <PresentationFormat>Экран (4:3)</PresentationFormat>
  <Paragraphs>66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Times New Roman</vt:lpstr>
      <vt:lpstr>Arial</vt:lpstr>
      <vt:lpstr>Calibri</vt:lpstr>
      <vt:lpstr>Wingdings</vt:lpstr>
      <vt:lpstr>Bookman Old Style</vt:lpstr>
      <vt:lpstr>Тема Office</vt:lpstr>
      <vt:lpstr>ОСНОВНЫЕ ВИДЫ  И ПРИЕМЫ ХАКЕРСКИХ АТАК</vt:lpstr>
      <vt:lpstr>Слайд 2</vt:lpstr>
      <vt:lpstr>         Для осуществления хакерской атаки,  хакеры часто используют уязвимости в программном обеспечении для внедрения в компьютерную систему.        Целью таких атак являются кража конфиденциальной информации или установка вредоносных программ.    </vt:lpstr>
      <vt:lpstr>Наиболее распространенными хакерскими атаками являются: 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СПАСИБО ЗА ВНИМАНИЕ!</vt:lpstr>
    </vt:vector>
  </TitlesOfParts>
  <Company>ВИЩИЙ РОЗУМ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7Я</dc:creator>
  <cp:lastModifiedBy>re</cp:lastModifiedBy>
  <cp:revision>48</cp:revision>
  <dcterms:created xsi:type="dcterms:W3CDTF">2012-12-07T16:39:40Z</dcterms:created>
  <dcterms:modified xsi:type="dcterms:W3CDTF">2015-03-06T16:45:58Z</dcterms:modified>
</cp:coreProperties>
</file>