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0" r:id="rId3"/>
    <p:sldId id="327" r:id="rId4"/>
    <p:sldId id="328" r:id="rId5"/>
    <p:sldId id="329" r:id="rId6"/>
    <p:sldId id="332" r:id="rId7"/>
    <p:sldId id="333" r:id="rId8"/>
    <p:sldId id="336" r:id="rId9"/>
    <p:sldId id="334" r:id="rId10"/>
    <p:sldId id="337" r:id="rId11"/>
    <p:sldId id="335" r:id="rId12"/>
    <p:sldId id="338" r:id="rId13"/>
    <p:sldId id="33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FFE2C5"/>
    <a:srgbClr val="FFFFCC"/>
    <a:srgbClr val="FF0000"/>
    <a:srgbClr val="FFFF00"/>
    <a:srgbClr val="003300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407" autoAdjust="0"/>
  </p:normalViewPr>
  <p:slideViewPr>
    <p:cSldViewPr>
      <p:cViewPr varScale="1">
        <p:scale>
          <a:sx n="68" d="100"/>
          <a:sy n="68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FF7B09-8BC2-4D26-94C9-630BD25C4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3485425-9042-46C5-83B8-EC24F1768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D325-9C3B-4650-83BA-753CE635D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5F33-B881-40DC-BD3A-AC85938B2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C02D-E0CC-41C9-8CEC-F55824D0C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39C8-AF1E-4308-ABCD-207A979F6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D870-AF93-4DFE-8D87-01E609E97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332-30F4-4957-9FEF-26243655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F263-AB32-4109-9C47-F021FCADF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EFD4-63D2-421C-9030-A5C33531A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1FDB-748D-4D61-8C38-50EDAB01F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F9F7-B82C-49D8-BCD3-1A02C3E40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82BA-0C09-45D3-8450-41E0CF0C8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DF60-809A-4E33-A1CE-5180DCCDE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D328194-74EE-4CE5-B8B7-8009EDE45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133600"/>
            <a:ext cx="7127875" cy="1150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СЕТЕВЫЕ ЧЕРВИ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375" y="5229225"/>
            <a:ext cx="4824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49263"/>
            <a:ext cx="9144000" cy="6408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95288" y="0"/>
            <a:ext cx="8353425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СЕТЕВЫЕ АТАКИ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787900" y="981075"/>
            <a:ext cx="3889375" cy="2308225"/>
          </a:xfrm>
          <a:prstGeom prst="rect">
            <a:avLst/>
          </a:prstGeom>
          <a:solidFill>
            <a:srgbClr val="FFE2C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DDoS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-программы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англ.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распределенный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реализуют распределенные атаки с разных компьютеров, причем без ведома пользователей зараженных компьютеров. </a:t>
            </a:r>
          </a:p>
        </p:txBody>
      </p:sp>
      <p:pic>
        <p:nvPicPr>
          <p:cNvPr id="11269" name="Picture 8" descr="Безымянный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765175"/>
            <a:ext cx="424338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250825" y="3933825"/>
            <a:ext cx="4465638" cy="64611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Чаще всего при проведении DDoS-атак злоумышленники используют трехуровневую архитектуру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0" y="4941888"/>
            <a:ext cx="7848600" cy="1200150"/>
          </a:xfrm>
          <a:prstGeom prst="rect">
            <a:avLst/>
          </a:prstGeom>
          <a:solidFill>
            <a:srgbClr val="FFE1E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Для этого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DDoS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-программа засылается на компьютеры «жертв-посредников» и после запуска в зависимости от текущей даты или по команде от </a:t>
            </a: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хакера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начинает сетевую атаку на указанный сервер в сети.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49263"/>
            <a:ext cx="9144000" cy="6408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95288" y="0"/>
            <a:ext cx="8353425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УТИЛИТЫ «ВЗЛОМА» УДАЛЁНЫХ КОМПЬЮТЕРОВ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4572000" y="3644900"/>
            <a:ext cx="3887788" cy="2246313"/>
          </a:xfrm>
          <a:prstGeom prst="rect">
            <a:avLst/>
          </a:prstGeom>
          <a:solidFill>
            <a:srgbClr val="E3FDE5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Утилиты «взлома» удаленных компьютеров обычно используют уязвимости в операционных системах или приложениях, установленных на атакуемом компьютере. 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80975" y="1039813"/>
            <a:ext cx="8785225" cy="16303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Утилиты «взлома» удаленных компьютеров</a:t>
            </a:r>
            <a:r>
              <a:rPr lang="ru-RU" sz="2000" b="1"/>
              <a:t> </a:t>
            </a:r>
            <a:r>
              <a:rPr lang="ru-RU" sz="2000"/>
              <a:t>предназначены для проникновения в удаленные компьютеры с целью дальнейшего управления ими (используя методы троянских программ типа утилит удаленного администрирования) или для внедрения во «взломанную» систему других вредоносных программ</a:t>
            </a:r>
          </a:p>
        </p:txBody>
      </p:sp>
      <p:pic>
        <p:nvPicPr>
          <p:cNvPr id="12294" name="Picture 15" descr="Безымянный13"/>
          <p:cNvPicPr>
            <a:picLocks noChangeAspect="1" noChangeArrowheads="1"/>
          </p:cNvPicPr>
          <p:nvPr/>
        </p:nvPicPr>
        <p:blipFill>
          <a:blip r:embed="rId2" cstate="email"/>
          <a:srcRect r="8398" b="16911"/>
          <a:stretch>
            <a:fillRect/>
          </a:stretch>
        </p:blipFill>
        <p:spPr bwMode="auto">
          <a:xfrm>
            <a:off x="395288" y="2917825"/>
            <a:ext cx="3744912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49263"/>
            <a:ext cx="9144000" cy="6408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611188" y="1484313"/>
            <a:ext cx="8064500" cy="4862512"/>
          </a:xfrm>
          <a:prstGeom prst="rect">
            <a:avLst/>
          </a:prstGeom>
          <a:solidFill>
            <a:srgbClr val="E3FDE5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ts val="18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273050" algn="l"/>
                <a:tab pos="531813" algn="l"/>
              </a:tabLs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загрузки операционной системы</a:t>
            </a:r>
          </a:p>
          <a:p>
            <a:pPr algn="just">
              <a:spcAft>
                <a:spcPts val="18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273050" algn="l"/>
                <a:tab pos="531813" algn="l"/>
              </a:tabLs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Частые зависания и сбои в работе компьютера</a:t>
            </a:r>
          </a:p>
          <a:p>
            <a:pPr algn="just">
              <a:spcAft>
                <a:spcPts val="18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273050" algn="l"/>
                <a:tab pos="531813" algn="l"/>
              </a:tabLs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Прекращение работы или неправильная работа ранее успешно функционировавших программ</a:t>
            </a:r>
          </a:p>
          <a:p>
            <a:pPr algn="just">
              <a:spcAft>
                <a:spcPts val="18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273050" algn="l"/>
                <a:tab pos="531813" algn="l"/>
              </a:tabLs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Прекращение работы или неправильная работа ранее успешно функционировавших программ</a:t>
            </a:r>
          </a:p>
          <a:p>
            <a:pPr algn="just">
              <a:spcAft>
                <a:spcPts val="18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273050" algn="l"/>
                <a:tab pos="531813" algn="l"/>
              </a:tabLs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в реестре автозапуска новых приложений</a:t>
            </a:r>
          </a:p>
          <a:p>
            <a:pPr algn="just">
              <a:spcAft>
                <a:spcPts val="18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273050" algn="l"/>
                <a:tab pos="531813" algn="l"/>
              </a:tabLs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 фальшивой закачки видеопрограмм, игр, роликов которые вы не закачивали и </a:t>
            </a:r>
            <a:r>
              <a:rPr lang="ru-RU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посещали </a:t>
            </a:r>
          </a:p>
          <a:p>
            <a:pPr algn="just">
              <a:spcAft>
                <a:spcPts val="1800"/>
              </a:spcAft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273050" algn="l"/>
                <a:tab pos="531813" algn="l"/>
              </a:tabLst>
              <a:defRPr/>
            </a:pPr>
            <a:r>
              <a:rPr lang="ru-RU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др.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288" y="0"/>
            <a:ext cx="8353425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ПРИЗНАКИ ПРОЯВЛЕНИЯ ВИРУСОВ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03350" y="2565400"/>
            <a:ext cx="6553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49263"/>
            <a:ext cx="9144000" cy="6408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0"/>
            <a:ext cx="83534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СЕТЕВЫЕ ЧЕРВИ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323850" y="765175"/>
            <a:ext cx="8640763" cy="1311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Сетевые черви</a:t>
            </a:r>
            <a:r>
              <a:rPr lang="ru-RU" sz="2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это вредоносные программы, которые проникают на компьютер, используя сервисы компьютерных сетей: Всемирную паутину, электронную почту, интерактивное общение,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файлообменные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сети и т.д. </a:t>
            </a:r>
          </a:p>
        </p:txBody>
      </p:sp>
      <p:sp>
        <p:nvSpPr>
          <p:cNvPr id="3077" name="Rectangle 76"/>
          <p:cNvSpPr>
            <a:spLocks noChangeArrowheads="1"/>
          </p:cNvSpPr>
          <p:nvPr/>
        </p:nvSpPr>
        <p:spPr bwMode="auto">
          <a:xfrm>
            <a:off x="3924300" y="2276475"/>
            <a:ext cx="4968875" cy="1631950"/>
          </a:xfrm>
          <a:prstGeom prst="rect">
            <a:avLst/>
          </a:prstGeom>
          <a:solidFill>
            <a:srgbClr val="E3FDE5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Многие сетевые черви используют более одного способа распространения своих копий по компьютерам локальных и глобальных сетей.</a:t>
            </a:r>
          </a:p>
        </p:txBody>
      </p:sp>
      <p:sp>
        <p:nvSpPr>
          <p:cNvPr id="3078" name="Rectangle 83"/>
          <p:cNvSpPr>
            <a:spLocks noChangeArrowheads="1"/>
          </p:cNvSpPr>
          <p:nvPr/>
        </p:nvSpPr>
        <p:spPr bwMode="auto">
          <a:xfrm>
            <a:off x="5651500" y="4149725"/>
            <a:ext cx="3313113" cy="2246313"/>
          </a:xfrm>
          <a:prstGeom prst="rect">
            <a:avLst/>
          </a:prstGeom>
          <a:solidFill>
            <a:srgbClr val="FFE1E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Активация сетевого червя может вызывать уничтожение программ и данных, а также похищение персональных данных пользователя.</a:t>
            </a:r>
          </a:p>
        </p:txBody>
      </p:sp>
      <p:pic>
        <p:nvPicPr>
          <p:cNvPr id="3079" name="Picture 90" descr="Безымянный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133600"/>
            <a:ext cx="259238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1" descr="Безымянный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4005263"/>
            <a:ext cx="33845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49263"/>
            <a:ext cx="9144000" cy="6408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288" y="0"/>
            <a:ext cx="83534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ПОЧТОВЫЕ ЧЕРВИ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640763" cy="830262"/>
          </a:xfrm>
          <a:prstGeom prst="rect">
            <a:avLst/>
          </a:prstGeom>
          <a:solidFill>
            <a:srgbClr val="FFE2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Почтовые черви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своего распространения используют электронную почту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292725" y="2205038"/>
            <a:ext cx="3671888" cy="2246312"/>
          </a:xfrm>
          <a:prstGeom prst="rect">
            <a:avLst/>
          </a:prstGeom>
          <a:solidFill>
            <a:srgbClr val="FFE1E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Червь отсылает либо свою копию в виде вложения в электронное письмо, либо ссылку на свой файл, расположенный на каком-либо сетевом ресурсе. </a:t>
            </a:r>
          </a:p>
        </p:txBody>
      </p:sp>
      <p:pic>
        <p:nvPicPr>
          <p:cNvPr id="4102" name="Picture 12" descr="Безымянный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700213"/>
            <a:ext cx="48609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750" y="5516563"/>
            <a:ext cx="8099425" cy="1016000"/>
          </a:xfrm>
          <a:prstGeom prst="rect">
            <a:avLst/>
          </a:prstGeom>
          <a:solidFill>
            <a:srgbClr val="FFE1E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червя активируется при открытии (запуске) зараженного вложения или при открытии ссылки на зараженный файл.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92150"/>
            <a:ext cx="9144000" cy="6165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0"/>
            <a:ext cx="8353425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ЧЕРВИ, ИСПОЛЬЗУЮЩИЕ «УЯЗВИМОСТИ» ПРОГРАММНОГО ОБЕСПЕЧЕНИЯ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8785225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Червь ищет в сети компьютеры, на которых используются операционная система и приложения, содержащие уязвимости.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00563" y="2492375"/>
            <a:ext cx="4427537" cy="1939925"/>
          </a:xfrm>
          <a:prstGeom prst="rect">
            <a:avLst/>
          </a:prstGeom>
          <a:solidFill>
            <a:srgbClr val="FFE1E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Червь посылает на компьютер специально оформленный сетевой пакет или запрос, в результате чего код (или часть кода) червя проникает на компьютер-жертву   </a:t>
            </a:r>
          </a:p>
        </p:txBody>
      </p:sp>
      <p:pic>
        <p:nvPicPr>
          <p:cNvPr id="5126" name="Picture 8" descr="Безымянный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276475"/>
            <a:ext cx="39703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1188" y="5013325"/>
            <a:ext cx="8281987" cy="1016000"/>
          </a:xfrm>
          <a:prstGeom prst="rect">
            <a:avLst/>
          </a:prstGeom>
          <a:solidFill>
            <a:srgbClr val="FFE1E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Если сетевой пакет содержит только часть кода червя, он затем скачивает основной файл и запускает его на исполнение на зараженном компьютере.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92150"/>
            <a:ext cx="9144000" cy="6165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0"/>
            <a:ext cx="8497887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ЧЕРВИ, ИСПОЛЬЗУЮЩИЕ ФАЙЛООБМЕННЫЕ СЕТИ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8775" y="1196975"/>
            <a:ext cx="8534400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внедрения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файлообменную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сеть червь копирует себя в папку обмена файлами на одном из компьютеров.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51275" y="2708275"/>
            <a:ext cx="5075238" cy="3170238"/>
          </a:xfrm>
          <a:prstGeom prst="rect">
            <a:avLst/>
          </a:prstGeom>
          <a:solidFill>
            <a:srgbClr val="FFE1E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2001 году стал стремительно распространяться сетевой червь «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Nimda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который атаковал компьютеры сразу несколькими способами: через сообщения электронной почты, через открытые ресурсы локальных сетей, а также используя уязвимости в системе безопасности операционной системы серверов Интернета.</a:t>
            </a:r>
          </a:p>
        </p:txBody>
      </p:sp>
      <p:pic>
        <p:nvPicPr>
          <p:cNvPr id="6150" name="Picture 7" descr="Безымянный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08275"/>
            <a:ext cx="36957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49263"/>
            <a:ext cx="9144000" cy="6408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95288" y="0"/>
            <a:ext cx="8353425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СЕТЕВЫЕ АТАКИ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8964612" cy="7699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Сетевые атаки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направленные действия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удаленные сервера для создания затруднений в работе или утери данных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179388" y="1844675"/>
            <a:ext cx="8496300" cy="1939925"/>
          </a:xfrm>
          <a:prstGeom prst="rect">
            <a:avLst/>
          </a:prstGeom>
          <a:solidFill>
            <a:srgbClr val="E3FDE5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Сетевые атаки на удаленные серверы реализуются с помощью </a:t>
            </a: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специальных программ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посылают на них специфические запросы. </a:t>
            </a: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Это приводит к отказу в обслуживании (</a:t>
            </a: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«зависанию»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сервера), если ресурсы атакуемого сервера недостаточны для обработки всех поступающих запросов. </a:t>
            </a:r>
          </a:p>
        </p:txBody>
      </p:sp>
      <p:pic>
        <p:nvPicPr>
          <p:cNvPr id="7174" name="Picture 8" descr="Безымянный9"/>
          <p:cNvPicPr>
            <a:picLocks noChangeAspect="1" noChangeArrowheads="1"/>
          </p:cNvPicPr>
          <p:nvPr/>
        </p:nvPicPr>
        <p:blipFill>
          <a:blip r:embed="rId2" cstate="email"/>
          <a:srcRect l="1195" t="2043" r="1195" b="9908"/>
          <a:stretch>
            <a:fillRect/>
          </a:stretch>
        </p:blipFill>
        <p:spPr bwMode="auto">
          <a:xfrm>
            <a:off x="2195513" y="4076700"/>
            <a:ext cx="55467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49263"/>
            <a:ext cx="9144000" cy="6408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95288" y="0"/>
            <a:ext cx="8353425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СЕТЕВЫЕ АТАКИ</a:t>
            </a:r>
          </a:p>
        </p:txBody>
      </p:sp>
      <p:sp>
        <p:nvSpPr>
          <p:cNvPr id="108620" name="Rectangle 76"/>
          <p:cNvSpPr>
            <a:spLocks noChangeArrowheads="1"/>
          </p:cNvSpPr>
          <p:nvPr/>
        </p:nvSpPr>
        <p:spPr bwMode="auto">
          <a:xfrm>
            <a:off x="5508625" y="1125538"/>
            <a:ext cx="3382963" cy="2462212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-программы (от англ.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Denial of Service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отказ в обслуживании) реализуют атаку с одного компьютера с ведома пользователя. </a:t>
            </a:r>
          </a:p>
        </p:txBody>
      </p:sp>
      <p:pic>
        <p:nvPicPr>
          <p:cNvPr id="108650" name="Picture 106" descr="Безымянный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480218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684213" y="4724400"/>
            <a:ext cx="7704137" cy="1108075"/>
          </a:xfrm>
          <a:prstGeom prst="rect">
            <a:avLst/>
          </a:prstGeom>
          <a:solidFill>
            <a:srgbClr val="E3FDE5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-программы обычно наносят ущерб удаленным компьютерам и сетям, не нарушая работоспособность зараженного компьютера.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49263"/>
            <a:ext cx="9144000" cy="6408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95288" y="0"/>
            <a:ext cx="8353425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СЕТЕВЫЕ АТАКИ</a:t>
            </a:r>
          </a:p>
        </p:txBody>
      </p:sp>
      <p:sp>
        <p:nvSpPr>
          <p:cNvPr id="108643" name="Text Box 99"/>
          <p:cNvSpPr txBox="1">
            <a:spLocks noChangeArrowheads="1"/>
          </p:cNvSpPr>
          <p:nvPr/>
        </p:nvSpPr>
        <p:spPr bwMode="auto">
          <a:xfrm>
            <a:off x="468313" y="1125538"/>
            <a:ext cx="8351837" cy="2122487"/>
          </a:xfrm>
          <a:prstGeom prst="rect">
            <a:avLst/>
          </a:prstGeom>
          <a:solidFill>
            <a:srgbClr val="FFE1E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сетевые черви содержат в себе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-процедуры, атакующие конкретные сайты. 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червь «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Codered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20 августа 2001 года организовал успешную атаку на официальный сайт президента США, а червь «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Mydoom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1 февраля 2004 года «выключил» сайт компании – производителя дистрибутивов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UNIX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1" name="Picture 106" descr="Безымянный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3" y="3500438"/>
            <a:ext cx="424497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49263"/>
            <a:ext cx="9144000" cy="64087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95288" y="0"/>
            <a:ext cx="8353425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СЕТЕВЫЕ АТАКИ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250825" y="836613"/>
            <a:ext cx="8569325" cy="2246312"/>
          </a:xfrm>
          <a:prstGeom prst="rect">
            <a:avLst/>
          </a:prstGeom>
          <a:solidFill>
            <a:srgbClr val="FFE1E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Некоторые хакерские утилиты реализуют </a:t>
            </a: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фатальные сетевые атаки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Такие утилиты используют уязвимости в операционных системах и приложениях и отправляют специально оформленные запросы на атакуемые компьютеры в сети. В результате сетевой запрос специального вида вызывает </a:t>
            </a: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критическую ошибку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атакуемом приложении, и система прекращает работу. </a:t>
            </a:r>
          </a:p>
        </p:txBody>
      </p:sp>
      <p:pic>
        <p:nvPicPr>
          <p:cNvPr id="10245" name="Picture 8" descr="Безымянный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3141663"/>
            <a:ext cx="3613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250825" y="6092825"/>
            <a:ext cx="864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Чаще всего при проведении DDoS-атак злоумышленники используют трехуровневую архитектуру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681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Wingdings</vt:lpstr>
      <vt:lpstr>Оформление по умолчанию</vt:lpstr>
      <vt:lpstr>СЕТЕВЫЕ ЧЕРВИ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Razumov</dc:creator>
  <cp:lastModifiedBy>re</cp:lastModifiedBy>
  <cp:revision>77</cp:revision>
  <dcterms:created xsi:type="dcterms:W3CDTF">2008-09-02T12:07:56Z</dcterms:created>
  <dcterms:modified xsi:type="dcterms:W3CDTF">2015-03-06T16:43:30Z</dcterms:modified>
</cp:coreProperties>
</file>