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5" r:id="rId1"/>
  </p:sldMasterIdLst>
  <p:notesMasterIdLst>
    <p:notesMasterId r:id="rId19"/>
  </p:notesMasterIdLst>
  <p:sldIdLst>
    <p:sldId id="256" r:id="rId2"/>
    <p:sldId id="269" r:id="rId3"/>
    <p:sldId id="270" r:id="rId4"/>
    <p:sldId id="279" r:id="rId5"/>
    <p:sldId id="273" r:id="rId6"/>
    <p:sldId id="280" r:id="rId7"/>
    <p:sldId id="281" r:id="rId8"/>
    <p:sldId id="271" r:id="rId9"/>
    <p:sldId id="274" r:id="rId10"/>
    <p:sldId id="275" r:id="rId11"/>
    <p:sldId id="282" r:id="rId12"/>
    <p:sldId id="276" r:id="rId13"/>
    <p:sldId id="277" r:id="rId14"/>
    <p:sldId id="284" r:id="rId15"/>
    <p:sldId id="287" r:id="rId16"/>
    <p:sldId id="285" r:id="rId17"/>
    <p:sldId id="28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660033"/>
    <a:srgbClr val="CCFFCC"/>
    <a:srgbClr val="660066"/>
    <a:srgbClr val="FFCCFF"/>
    <a:srgbClr val="FF0000"/>
    <a:srgbClr val="00FF00"/>
    <a:srgbClr val="FF3399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42" d="100"/>
          <a:sy n="42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3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326BF82-1101-4911-8218-BE8B02A81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02A72-E794-4FD4-A391-CDE84B8DD751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CDF16-979D-4D8C-BD37-47F3196B2954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9CCD3E-5BB1-41D7-B2D6-1AA313376F68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600AC-FA26-452D-8A60-F3B7D7282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CE1BC-3791-47E7-B113-511412448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6032D-A2B0-4EAD-AB58-275CD7386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ACA13-B6CD-4C98-B39B-8DC5DFD91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FF994-E268-4A06-B270-D08797E13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1E6C8-6678-4E52-8256-1D5A74016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681F5-A321-493F-9FAD-213F5BE11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AB16-7645-45AC-9205-066FD178E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DB78B-6BED-43C1-B8E4-93675A635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29FE2-7C47-4857-BDDA-0133EAFFE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3A941-A894-4273-ADA1-14CF6E6F6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95620E1-AFDE-4632-9D07-EA24AF88A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08" r:id="rId2"/>
    <p:sldLayoutId id="2147484017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8" r:id="rId9"/>
    <p:sldLayoutId id="2147484014" r:id="rId10"/>
    <p:sldLayoutId id="214748401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2071678"/>
            <a:ext cx="8497888" cy="86518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КОМПЬЮТЕРНЫЕ ВИРУСЫ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86188" y="5500688"/>
            <a:ext cx="5033962" cy="557212"/>
          </a:xfrm>
        </p:spPr>
        <p:txBody>
          <a:bodyPr/>
          <a:lstStyle/>
          <a:p>
            <a:pPr marR="0" algn="just" eaLnBrk="1" hangingPunct="1">
              <a:buClr>
                <a:srgbClr val="7CCA62"/>
              </a:buClr>
            </a:pPr>
            <a:r>
              <a:rPr lang="ru-RU" sz="24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Обвинитель</a:t>
            </a:r>
          </a:p>
        </p:txBody>
      </p:sp>
      <p:pic>
        <p:nvPicPr>
          <p:cNvPr id="5124" name="Picture 6" descr="R5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188" y="64293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F:\информ\trojan-horse-generic34-bdpq-viru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4286250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571472" y="285728"/>
            <a:ext cx="8305800" cy="11430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КЛАССИФИКАЦИЯ ВИРУСОВ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ПО СРЕДЕ ОБИТАНИЯ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357188" y="1714500"/>
            <a:ext cx="8570912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Сетевые вирусы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распространяются по различным компьютерным сетям;</a:t>
            </a:r>
          </a:p>
          <a:p>
            <a:pPr marL="457200" indent="-457200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Файловые вирусы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внедряются в файлы, имеющие расширение 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COM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EXE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://im0-tub-ru.yandex.net/i?id=151867781-46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702" y="4429132"/>
            <a:ext cx="2143130" cy="2143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50825" y="1628775"/>
            <a:ext cx="8569325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Загрузочные вирусы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внедряются в загрузочный сектор диска (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Boot-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сектор) или в сектор, содержащий программу загрузки системного диска;</a:t>
            </a:r>
          </a:p>
          <a:p>
            <a:pPr marL="457200" indent="-457200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Файлово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загрузочные вирусы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заражают файлы и загрузочные сектора дисков</a:t>
            </a:r>
          </a:p>
        </p:txBody>
      </p:sp>
      <p:pic>
        <p:nvPicPr>
          <p:cNvPr id="4" name="Picture 2" descr="http://im3-tub-ru.yandex.net/i?id=319947991-5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4929198"/>
            <a:ext cx="1785940" cy="17859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 txBox="1">
            <a:spLocks noRot="1" noChangeArrowheads="1"/>
          </p:cNvSpPr>
          <p:nvPr/>
        </p:nvSpPr>
        <p:spPr>
          <a:xfrm>
            <a:off x="571472" y="214290"/>
            <a:ext cx="8305800" cy="1143000"/>
          </a:xfrm>
          <a:prstGeom prst="rect">
            <a:avLst/>
          </a:prstGeom>
        </p:spPr>
        <p:txBody>
          <a:bodyPr l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КЛАССИФИКАЦИЯ ВИРУСОВ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ПО СРЕДЕ ОБИТАНИЯ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F:\информ\trojan-horse-viru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12" y="5013325"/>
            <a:ext cx="2857488" cy="1844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282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14282" y="142852"/>
            <a:ext cx="8604250" cy="147161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КЛАССИФИКАЦИЯ ВИРУСОВ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ПО СПОСОБУ ЗАРАЖЕНИЯ</a:t>
            </a:r>
            <a:endParaRPr lang="ru-RU" sz="3600" dirty="0" smtClean="0">
              <a:solidFill>
                <a:srgbClr val="00FF00"/>
              </a:solidFill>
              <a:ea typeface="Tunga" pitchFamily="34" charset="0"/>
              <a:cs typeface="Tunga" pitchFamily="34" charset="0"/>
            </a:endParaRP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285750" y="1714500"/>
            <a:ext cx="8208963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Резидентные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– при заражении оставляют в оперативной памяти свою резидентную часть, которая потом перехватывает обращение операционной системы к объектам заражения и внедряется в них.</a:t>
            </a:r>
          </a:p>
          <a:p>
            <a:pPr>
              <a:spcBef>
                <a:spcPct val="50000"/>
              </a:spcBef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Нерезидентные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вирусы – не заражают память компьютера и являются активными ограниченное время.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 descr="F:\информ\viru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229225"/>
            <a:ext cx="4943475" cy="1628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339" name="Picture 6" descr="F:\информ\Trojan_re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788" y="4365625"/>
            <a:ext cx="2944812" cy="2460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486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68313" y="404813"/>
            <a:ext cx="7680325" cy="10668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КЛАССИФИКАЦИЯ ВИРУСОВ ПО СТЕПЕНИ ВОЗДЕЙСТВИЯ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827088" y="1773238"/>
            <a:ext cx="7993062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ОПАСНЫЕ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– приводят к различным нарушениям в работе ПК;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ОЧЕНЬ ОПАСНЫЕ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их действие может привести к потере программ, уничтожению данных!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42875" y="571500"/>
            <a:ext cx="8715375" cy="6429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ВИДЫ ВРЕДОНОСНЫХ ПРОГРАММ</a:t>
            </a:r>
            <a:endParaRPr lang="ru-RU" sz="5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unga" pitchFamily="34" charset="0"/>
              <a:cs typeface="Times New Roman" pitchFamily="18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395288" y="2349500"/>
            <a:ext cx="2520950" cy="2601913"/>
          </a:xfrm>
          <a:custGeom>
            <a:avLst/>
            <a:gdLst>
              <a:gd name="connsiteX0" fmla="*/ 497906 w 2987377"/>
              <a:gd name="connsiteY0" fmla="*/ 0 h 3107160"/>
              <a:gd name="connsiteX1" fmla="*/ 2987377 w 2987377"/>
              <a:gd name="connsiteY1" fmla="*/ 0 h 3107160"/>
              <a:gd name="connsiteX2" fmla="*/ 2987377 w 2987377"/>
              <a:gd name="connsiteY2" fmla="*/ 0 h 3107160"/>
              <a:gd name="connsiteX3" fmla="*/ 2987377 w 2987377"/>
              <a:gd name="connsiteY3" fmla="*/ 0 h 3107160"/>
              <a:gd name="connsiteX4" fmla="*/ 2987377 w 2987377"/>
              <a:gd name="connsiteY4" fmla="*/ 2609254 h 3107160"/>
              <a:gd name="connsiteX5" fmla="*/ 2841544 w 2987377"/>
              <a:gd name="connsiteY5" fmla="*/ 2961327 h 3107160"/>
              <a:gd name="connsiteX6" fmla="*/ 2489471 w 2987377"/>
              <a:gd name="connsiteY6" fmla="*/ 3107160 h 3107160"/>
              <a:gd name="connsiteX7" fmla="*/ 0 w 2987377"/>
              <a:gd name="connsiteY7" fmla="*/ 3107160 h 3107160"/>
              <a:gd name="connsiteX8" fmla="*/ 0 w 2987377"/>
              <a:gd name="connsiteY8" fmla="*/ 3107160 h 3107160"/>
              <a:gd name="connsiteX9" fmla="*/ 0 w 2987377"/>
              <a:gd name="connsiteY9" fmla="*/ 3107160 h 3107160"/>
              <a:gd name="connsiteX10" fmla="*/ 0 w 2987377"/>
              <a:gd name="connsiteY10" fmla="*/ 497906 h 3107160"/>
              <a:gd name="connsiteX11" fmla="*/ 145834 w 2987377"/>
              <a:gd name="connsiteY11" fmla="*/ 145833 h 3107160"/>
              <a:gd name="connsiteX12" fmla="*/ 497907 w 2987377"/>
              <a:gd name="connsiteY12" fmla="*/ 0 h 3107160"/>
              <a:gd name="connsiteX13" fmla="*/ 497906 w 2987377"/>
              <a:gd name="connsiteY13" fmla="*/ 0 h 310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87377" h="3107160">
                <a:moveTo>
                  <a:pt x="497906" y="0"/>
                </a:moveTo>
                <a:lnTo>
                  <a:pt x="2987377" y="0"/>
                </a:lnTo>
                <a:lnTo>
                  <a:pt x="2987377" y="0"/>
                </a:lnTo>
                <a:lnTo>
                  <a:pt x="2987377" y="0"/>
                </a:lnTo>
                <a:lnTo>
                  <a:pt x="2987377" y="2609254"/>
                </a:lnTo>
                <a:cubicBezTo>
                  <a:pt x="2987377" y="2741307"/>
                  <a:pt x="2934919" y="2867951"/>
                  <a:pt x="2841544" y="2961327"/>
                </a:cubicBezTo>
                <a:cubicBezTo>
                  <a:pt x="2748168" y="3054702"/>
                  <a:pt x="2621524" y="3107160"/>
                  <a:pt x="2489471" y="3107160"/>
                </a:cubicBezTo>
                <a:lnTo>
                  <a:pt x="0" y="3107160"/>
                </a:lnTo>
                <a:lnTo>
                  <a:pt x="0" y="3107160"/>
                </a:lnTo>
                <a:lnTo>
                  <a:pt x="0" y="3107160"/>
                </a:lnTo>
                <a:lnTo>
                  <a:pt x="0" y="497906"/>
                </a:lnTo>
                <a:cubicBezTo>
                  <a:pt x="0" y="365853"/>
                  <a:pt x="52458" y="239209"/>
                  <a:pt x="145834" y="145833"/>
                </a:cubicBezTo>
                <a:cubicBezTo>
                  <a:pt x="239210" y="52458"/>
                  <a:pt x="365854" y="0"/>
                  <a:pt x="497907" y="0"/>
                </a:cubicBezTo>
                <a:lnTo>
                  <a:pt x="497906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5715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Вирусы, черви,  троянские и хакерские программы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latin typeface="Times New Roman" pitchFamily="18" charset="0"/>
                <a:cs typeface="Times New Roman" pitchFamily="18" charset="0"/>
              </a:rPr>
            </a:b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 rot="10800000" flipH="1" flipV="1">
            <a:off x="3059113" y="2420938"/>
            <a:ext cx="2665412" cy="2276475"/>
          </a:xfrm>
          <a:custGeom>
            <a:avLst/>
            <a:gdLst>
              <a:gd name="connsiteX0" fmla="*/ 0 w 3096344"/>
              <a:gd name="connsiteY0" fmla="*/ 0 h 2852737"/>
              <a:gd name="connsiteX1" fmla="*/ 3096344 w 3096344"/>
              <a:gd name="connsiteY1" fmla="*/ 0 h 2852737"/>
              <a:gd name="connsiteX2" fmla="*/ 3096344 w 3096344"/>
              <a:gd name="connsiteY2" fmla="*/ 0 h 2852737"/>
              <a:gd name="connsiteX3" fmla="*/ 3096344 w 3096344"/>
              <a:gd name="connsiteY3" fmla="*/ 0 h 2852737"/>
              <a:gd name="connsiteX4" fmla="*/ 3096344 w 3096344"/>
              <a:gd name="connsiteY4" fmla="*/ 2309547 h 2852737"/>
              <a:gd name="connsiteX5" fmla="*/ 2937247 w 3096344"/>
              <a:gd name="connsiteY5" fmla="*/ 2693640 h 2852737"/>
              <a:gd name="connsiteX6" fmla="*/ 2553153 w 3096344"/>
              <a:gd name="connsiteY6" fmla="*/ 2852737 h 2852737"/>
              <a:gd name="connsiteX7" fmla="*/ 543190 w 3096344"/>
              <a:gd name="connsiteY7" fmla="*/ 2852737 h 2852737"/>
              <a:gd name="connsiteX8" fmla="*/ 159097 w 3096344"/>
              <a:gd name="connsiteY8" fmla="*/ 2693640 h 2852737"/>
              <a:gd name="connsiteX9" fmla="*/ 1 w 3096344"/>
              <a:gd name="connsiteY9" fmla="*/ 2309546 h 2852737"/>
              <a:gd name="connsiteX10" fmla="*/ 0 w 3096344"/>
              <a:gd name="connsiteY10" fmla="*/ 0 h 2852737"/>
              <a:gd name="connsiteX11" fmla="*/ 0 w 3096344"/>
              <a:gd name="connsiteY11" fmla="*/ 0 h 2852737"/>
              <a:gd name="connsiteX12" fmla="*/ 0 w 3096344"/>
              <a:gd name="connsiteY12" fmla="*/ 0 h 2852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6344" h="2852737">
                <a:moveTo>
                  <a:pt x="0" y="0"/>
                </a:moveTo>
                <a:lnTo>
                  <a:pt x="3096344" y="0"/>
                </a:lnTo>
                <a:lnTo>
                  <a:pt x="3096344" y="0"/>
                </a:lnTo>
                <a:lnTo>
                  <a:pt x="3096344" y="0"/>
                </a:lnTo>
                <a:lnTo>
                  <a:pt x="3096344" y="2309547"/>
                </a:lnTo>
                <a:cubicBezTo>
                  <a:pt x="3096344" y="2453610"/>
                  <a:pt x="3039115" y="2591773"/>
                  <a:pt x="2937247" y="2693640"/>
                </a:cubicBezTo>
                <a:cubicBezTo>
                  <a:pt x="2835379" y="2795508"/>
                  <a:pt x="2697216" y="2852737"/>
                  <a:pt x="2553153" y="2852737"/>
                </a:cubicBezTo>
                <a:lnTo>
                  <a:pt x="543190" y="2852737"/>
                </a:lnTo>
                <a:cubicBezTo>
                  <a:pt x="399127" y="2852737"/>
                  <a:pt x="260964" y="2795508"/>
                  <a:pt x="159097" y="2693640"/>
                </a:cubicBezTo>
                <a:cubicBezTo>
                  <a:pt x="57229" y="2591772"/>
                  <a:pt x="1" y="2453609"/>
                  <a:pt x="1" y="2309546"/>
                </a:cubicBezTo>
                <a:cubicBezTo>
                  <a:pt x="1" y="1539697"/>
                  <a:pt x="0" y="769849"/>
                  <a:pt x="0" y="0"/>
                </a:cubicBez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5715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Шпионское,  рекламное   программное   обеспечение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 flipH="1">
            <a:off x="6084888" y="2349500"/>
            <a:ext cx="3059112" cy="2447925"/>
          </a:xfrm>
          <a:prstGeom prst="round2DiagRect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Потенциально опасное программное обеспечение</a:t>
            </a:r>
          </a:p>
        </p:txBody>
      </p:sp>
      <p:pic>
        <p:nvPicPr>
          <p:cNvPr id="18438" name="Picture 2" descr="C:\Documents and Settings\Admin\Рабочий стол\virus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488" y="4500563"/>
            <a:ext cx="179228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Выгнутая влево стрелка 11"/>
          <p:cNvSpPr/>
          <p:nvPr/>
        </p:nvSpPr>
        <p:spPr>
          <a:xfrm>
            <a:off x="1714500" y="1214438"/>
            <a:ext cx="428625" cy="1000125"/>
          </a:xfrm>
          <a:prstGeom prst="curvedRightArrow">
            <a:avLst/>
          </a:prstGeom>
          <a:solidFill>
            <a:srgbClr val="00B0F0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7072313" y="1285875"/>
            <a:ext cx="428625" cy="928688"/>
          </a:xfrm>
          <a:prstGeom prst="curvedLeftArrow">
            <a:avLst/>
          </a:prstGeom>
          <a:solidFill>
            <a:srgbClr val="00B0F0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 rot="5400000">
            <a:off x="3893344" y="1607344"/>
            <a:ext cx="857250" cy="214312"/>
          </a:xfrm>
          <a:prstGeom prst="stripedRightArrow">
            <a:avLst/>
          </a:prstGeom>
          <a:solidFill>
            <a:srgbClr val="00B0F0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50825" y="260350"/>
            <a:ext cx="8893175" cy="100806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ПРИЗНАКИ ПРОЯВЛЕНИЯ ВИРУСОВ</a:t>
            </a: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395288" y="1225550"/>
            <a:ext cx="8353425" cy="51403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Прекращение работы или неправильная работа ранее успешно функционировавших программ.</a:t>
            </a:r>
          </a:p>
          <a:p>
            <a:pPr algn="just" eaLnBrk="1" hangingPunct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Медленная работа компьютера.</a:t>
            </a:r>
          </a:p>
          <a:p>
            <a:pPr algn="just" eaLnBrk="1" hangingPunct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Невозможность загрузки операционной системы.</a:t>
            </a:r>
          </a:p>
          <a:p>
            <a:pPr algn="just" eaLnBrk="1" hangingPunct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Вывод на экран непредусмотренных сообщений или изображений</a:t>
            </a:r>
          </a:p>
          <a:p>
            <a:pPr algn="just" eaLnBrk="1" hangingPunct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Частые зависания.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2" descr="http://im1-tub-ru.yandex.net/i?id=129263103-31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38" y="5072063"/>
            <a:ext cx="2547937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285750" y="285750"/>
            <a:ext cx="8715375" cy="7143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ОСТОРОЖНО, ВИРУС!</a:t>
            </a:r>
          </a:p>
        </p:txBody>
      </p:sp>
      <p:pic>
        <p:nvPicPr>
          <p:cNvPr id="10" name="Рисунок 9" descr="Dr.Web® - Бесплатный разблокировщик Dr.Web от Trojan.Winlock. Разблокировать Windows от троянца. - Google Chrome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688456">
            <a:off x="460551" y="1645324"/>
            <a:ext cx="3048222" cy="22859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http://im1-tub-ru.yandex.net/i?id=172633538-32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359071">
            <a:off x="5214942" y="1571612"/>
            <a:ext cx="3483779" cy="250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http://im1-tub-ru.yandex.net/i?id=382608414-5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488" y="2928934"/>
            <a:ext cx="3148972" cy="2071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http://im0-tub-ru.yandex.net/i?id=459411204-69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4429132"/>
            <a:ext cx="2414593" cy="2118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6" name="Picture 8" descr="http://im1-tub-ru.yandex.net/i?id=679053770-65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034" y="4607717"/>
            <a:ext cx="2357454" cy="17680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06400" y="2420938"/>
            <a:ext cx="8715375" cy="7794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СПАСИБО ЗА ВНИМАНИЕ !</a:t>
            </a:r>
          </a:p>
        </p:txBody>
      </p:sp>
      <p:pic>
        <p:nvPicPr>
          <p:cNvPr id="1028" name="Picture 4" descr="http://im1-tub-ru.yandex.net/i?id=594671424-22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4000504"/>
            <a:ext cx="3619512" cy="2714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395288" y="1196975"/>
            <a:ext cx="8424862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Компьютерный вирус </a:t>
            </a:r>
            <a:r>
              <a:rPr lang="ru-RU" sz="4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это целенаправленно созданная программа, автоматически приписывающая себя к другим программным продуктам, изменяющая или уничтожающая их</a:t>
            </a:r>
            <a:endParaRPr lang="ru-RU" sz="36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4389" name="Picture 5" descr="Anim_pic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4554538"/>
            <a:ext cx="2303462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5" descr="F:\информ\3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00" y="400050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0825" y="333375"/>
            <a:ext cx="8497888" cy="10080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КОМПЬЮТЕРНЫЕ ВИРУСЫ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09 -0.01783 C -0.16858 -0.01482 -0.13993 -0.00926 -0.11076 -0.00671 C -0.01528 -0.01111 -0.03576 -0.01158 0.09774 -0.00671 C 0.11493 -0.00602 0.13455 0.00231 0.15191 0.0044 C 0.16892 0.01342 0.15868 0.00903 0.18316 0.01551 C 0.18872 0.0169 0.19983 0.02106 0.19983 0.02106 C 0.18663 0.02546 0.17326 0.02778 0.16007 0.03217 C 0.13507 0.03125 0.11024 0.03102 0.08524 0.0294 C 0.0684 0.02824 0.05208 0.02176 0.03507 0.02106 C -0.03715 0.01829 -0.10937 0.01759 -0.18142 0.01551 C -0.18976 0.01643 -0.19844 0.01528 -0.20642 0.01829 C -0.2099 0.01967 -0.19931 0.01944 -0.19601 0.02106 C -0.19358 0.02222 -0.19201 0.02523 -0.18976 0.02662 C -0.1809 0.03241 -0.16996 0.03171 -0.16059 0.03495 C -0.13507 0.04352 -0.10799 0.04398 -0.08142 0.04606 C 0.00243 0.05254 0.08681 0.05231 0.17066 0.0544 C 0.18576 0.05787 0.20139 0.05648 0.21632 0.05995 C 0.2191 0.06065 0.21094 0.06227 0.20816 0.06273 C 0.20035 0.06412 0.19288 0.06458 0.18507 0.06551 C 0.11476 0.06204 0.0467 0.04815 -0.02326 0.03773 C -0.06406 0.02407 -0.12569 0.03125 -0.16892 0.0294 C -0.18715 0.02639 -0.20677 0.02106 -0.22517 0.02106 C -0.22795 0.02106 -0.21962 0.02268 -0.21684 0.02384 C -0.21181 0.02569 -0.20746 0.03102 -0.20226 0.03217 C -0.18368 0.03611 -0.16476 0.03657 -0.14601 0.03773 C -0.10937 0.04004 -0.03212 0.04236 -0.00017 0.04329 C 0.06771 0.05625 0.10903 0.0544 0.18733 0.0544 " pathEditMode="relative" ptsTypes="ffffffffffffffffffffffffffA">
                                      <p:cBhvr>
                                        <p:cTn id="6" dur="50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539750" y="1989138"/>
            <a:ext cx="7993063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Первая «эпидемия» компьютерного вируса произошла в 1986 году,  когда вирус по имени 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Brain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(англ. «мозг»)  заражал дискеты персональных компьютеров</a:t>
            </a: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539750" y="404813"/>
            <a:ext cx="828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ИСТОРИЯ ВОЗНИКНОВЕНИЯ ВИРУСОВ </a:t>
            </a:r>
          </a:p>
        </p:txBody>
      </p:sp>
      <p:pic>
        <p:nvPicPr>
          <p:cNvPr id="18434" name="Picture 2" descr="http://im2-tub-ru.yandex.net/i?id=226434876-36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50" y="4750603"/>
            <a:ext cx="2619380" cy="1964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500063" y="1628775"/>
            <a:ext cx="8001000" cy="373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настоящее время известно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более  50 тысяч вирусов, заражающих компьютеры и распространяющихся по компьютерным сетям.</a:t>
            </a:r>
          </a:p>
          <a:p>
            <a:pPr algn="ctr">
              <a:spcBef>
                <a:spcPct val="50000"/>
              </a:spcBef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31800" y="260350"/>
            <a:ext cx="828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ИСТОРИЯ ВОЗНИКНОВЕНИЯ ВИРУСОВ </a:t>
            </a:r>
          </a:p>
        </p:txBody>
      </p:sp>
      <p:pic>
        <p:nvPicPr>
          <p:cNvPr id="16386" name="Picture 2" descr="http://im2-tub-ru.yandex.net/i?id=192619493-47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388" y="4281374"/>
            <a:ext cx="2458885" cy="2290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468313" y="1196975"/>
            <a:ext cx="8243887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Аналитики PC </a:t>
            </a:r>
            <a:r>
              <a:rPr lang="ru-RU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уверяют, что по масштабам распространения компьютерных вирусов, вредоносного и шпионского  программного обеспечения Россия давно опередила таких "гигантов" в  этой области, как Китай и США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750" y="404813"/>
            <a:ext cx="828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СТАТИСТИКА</a:t>
            </a:r>
          </a:p>
        </p:txBody>
      </p:sp>
      <p:pic>
        <p:nvPicPr>
          <p:cNvPr id="14338" name="Picture 2" descr="http://im1-tub-ru.yandex.net/i?id=110333552-04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8" y="4786322"/>
            <a:ext cx="2476504" cy="18573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S2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797152"/>
            <a:ext cx="1385888" cy="1385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285750" y="1428750"/>
            <a:ext cx="82438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По статистике Россия вышла в мировые лидеры по распространению компьютерных вирусов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750" y="404813"/>
            <a:ext cx="828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СТАТИСТИКА</a:t>
            </a:r>
          </a:p>
        </p:txBody>
      </p:sp>
      <p:pic>
        <p:nvPicPr>
          <p:cNvPr id="5" name="Picture 2" descr="E:\информ\ph001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088" y="3717032"/>
            <a:ext cx="3779912" cy="28349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S2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92950" y="5084763"/>
            <a:ext cx="1385888" cy="1385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323850" y="855663"/>
            <a:ext cx="846296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По оценкам аналитиков PC </a:t>
            </a:r>
            <a:r>
              <a:rPr lang="ru-RU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американского производителя   средств защиты от нежелательного ПО </a:t>
            </a: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долю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РФ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приходится -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27,89%,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долю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Китая - 26,52%,</a:t>
            </a: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долю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США - 9,98%</a:t>
            </a:r>
          </a:p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вредоносных программ в мире.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750" y="404813"/>
            <a:ext cx="828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СТАТИСТИКА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F:\информ\552752_339454472809766_872493567_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43663" y="4625975"/>
            <a:ext cx="2700337" cy="2232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369888" y="136525"/>
            <a:ext cx="84248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СТАДИИ РАЗВИТИЯ ВИРУСА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395288" y="836613"/>
            <a:ext cx="8424862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скрытый этап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действие вируса не проявляется и остается незамеченным</a:t>
            </a:r>
          </a:p>
          <a:p>
            <a:pPr algn="just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лавинообразное размножение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но его действия пока не активизированы</a:t>
            </a:r>
          </a:p>
          <a:p>
            <a:pPr algn="just"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активные действия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выполняются вредные действия, заложенные его автором.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468313" y="404813"/>
            <a:ext cx="8315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unga" pitchFamily="34" charset="0"/>
                <a:cs typeface="Times New Roman" pitchFamily="18" charset="0"/>
              </a:rPr>
              <a:t>КЛАССИФИКАЦИЯ ВИРУСОВ</a:t>
            </a: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323850" y="1557338"/>
            <a:ext cx="5903913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2800" dirty="0"/>
              <a:t>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по среде обитания;</a:t>
            </a:r>
          </a:p>
          <a:p>
            <a:pPr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по способу заражения среды обитания;</a:t>
            </a:r>
          </a:p>
          <a:p>
            <a:pPr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по степени воздействия;</a:t>
            </a:r>
          </a:p>
          <a:p>
            <a:pPr>
              <a:spcBef>
                <a:spcPts val="1800"/>
              </a:spcBef>
              <a:buClr>
                <a:srgbClr val="FF3399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по особенностям алгоритма.</a:t>
            </a:r>
          </a:p>
        </p:txBody>
      </p:sp>
      <p:pic>
        <p:nvPicPr>
          <p:cNvPr id="10244" name="Picture 5" descr="F:\информ\iCA8YRV7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25" y="1557338"/>
            <a:ext cx="2555875" cy="45450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1626</TotalTime>
  <Words>420</Words>
  <Application>Microsoft Office PowerPoint</Application>
  <PresentationFormat>Экран (4:3)</PresentationFormat>
  <Paragraphs>59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Tahoma</vt:lpstr>
      <vt:lpstr>Arial</vt:lpstr>
      <vt:lpstr>Calibri</vt:lpstr>
      <vt:lpstr>Constantia</vt:lpstr>
      <vt:lpstr>Wingdings 2</vt:lpstr>
      <vt:lpstr>Times New Roman</vt:lpstr>
      <vt:lpstr>Tunga</vt:lpstr>
      <vt:lpstr>Wingdings</vt:lpstr>
      <vt:lpstr>Поток</vt:lpstr>
      <vt:lpstr>КОМПЬЮТЕРНЫЕ ВИРУСЫ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КЛАССИФИКАЦИЯ ВИРУСОВ  ПО СРЕДЕ ОБИТАНИЯ</vt:lpstr>
      <vt:lpstr>Слайд 11</vt:lpstr>
      <vt:lpstr> КЛАССИФИКАЦИЯ ВИРУСОВ  ПО СПОСОБУ ЗАРАЖЕНИЯ</vt:lpstr>
      <vt:lpstr>КЛАССИФИКАЦИЯ ВИРУСОВ ПО СТЕПЕНИ ВОЗДЕЙСТВИЯ</vt:lpstr>
      <vt:lpstr>ВИДЫ ВРЕДОНОСНЫХ ПРОГРАММ</vt:lpstr>
      <vt:lpstr>ПРИЗНАКИ ПРОЯВЛЕНИЯ ВИРУСОВ</vt:lpstr>
      <vt:lpstr>ОСТОРОЖНО, ВИРУС!</vt:lpstr>
      <vt:lpstr>СПАСИБО ЗА ВНИМАНИЕ !</vt:lpstr>
    </vt:vector>
  </TitlesOfParts>
  <Company>Кабинет 29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Передача информации. Локальные и глобальные компьютерные сети.</dc:title>
  <dc:creator>Волостных Валерий Аркадьевич</dc:creator>
  <cp:lastModifiedBy>re</cp:lastModifiedBy>
  <cp:revision>88</cp:revision>
  <dcterms:created xsi:type="dcterms:W3CDTF">2005-10-28T12:38:49Z</dcterms:created>
  <dcterms:modified xsi:type="dcterms:W3CDTF">2015-03-06T16:42:38Z</dcterms:modified>
</cp:coreProperties>
</file>