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61" r:id="rId6"/>
    <p:sldId id="262" r:id="rId7"/>
    <p:sldId id="264" r:id="rId8"/>
    <p:sldId id="265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88" r:id="rId19"/>
    <p:sldId id="275" r:id="rId20"/>
    <p:sldId id="276" r:id="rId21"/>
    <p:sldId id="289" r:id="rId22"/>
    <p:sldId id="278" r:id="rId23"/>
    <p:sldId id="303" r:id="rId24"/>
    <p:sldId id="304" r:id="rId25"/>
    <p:sldId id="284" r:id="rId26"/>
    <p:sldId id="302" r:id="rId27"/>
    <p:sldId id="291" r:id="rId28"/>
    <p:sldId id="305" r:id="rId29"/>
    <p:sldId id="292" r:id="rId30"/>
    <p:sldId id="293" r:id="rId31"/>
    <p:sldId id="306" r:id="rId32"/>
    <p:sldId id="294" r:id="rId33"/>
    <p:sldId id="295" r:id="rId34"/>
    <p:sldId id="307" r:id="rId35"/>
    <p:sldId id="297" r:id="rId36"/>
    <p:sldId id="298" r:id="rId37"/>
    <p:sldId id="299" r:id="rId38"/>
    <p:sldId id="285" r:id="rId39"/>
    <p:sldId id="301" r:id="rId40"/>
    <p:sldId id="300" r:id="rId41"/>
    <p:sldId id="258" r:id="rId4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2B49B-29E5-4EEC-8868-634C35E6B60F}" type="datetimeFigureOut">
              <a:rPr lang="ru-RU"/>
              <a:pPr>
                <a:defRPr/>
              </a:pPr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F0F47-5866-42F9-A19F-C42E578219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9CA56-015D-4D1F-9B74-18BEA1D5E268}" type="datetimeFigureOut">
              <a:rPr lang="ru-RU"/>
              <a:pPr>
                <a:defRPr/>
              </a:pPr>
              <a:t>19.04.2015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617A6-9B72-4C0C-ABAA-B6D3F8ED0A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30D29-1C55-4717-881C-AC9B3DF3A460}" type="datetimeFigureOut">
              <a:rPr lang="ru-RU"/>
              <a:pPr>
                <a:defRPr/>
              </a:pPr>
              <a:t>19.04.2015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FE2D2-4308-4557-9DBB-B4CDD34600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29A7B-497F-4E54-84FD-4742E10CC9B5}" type="datetimeFigureOut">
              <a:rPr lang="ru-RU"/>
              <a:pPr>
                <a:defRPr/>
              </a:pPr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509EF-A6E6-46FB-B6B9-3E94C15D9C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B2720-A542-4F5E-A09A-40A71169E432}" type="datetimeFigureOut">
              <a:rPr lang="ru-RU"/>
              <a:pPr>
                <a:defRPr/>
              </a:pPr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CB671-166E-4E79-9A00-589A2069DB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34412-A093-4E24-A276-452D4BCE7EEB}" type="datetimeFigureOut">
              <a:rPr lang="ru-RU"/>
              <a:pPr>
                <a:defRPr/>
              </a:pPr>
              <a:t>19.04.2015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54F3C-9D0C-45A5-9BB4-ECC2C40F5F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9CF37-C53F-418A-8F48-B6A7CA843A2D}" type="datetimeFigureOut">
              <a:rPr lang="ru-RU"/>
              <a:pPr>
                <a:defRPr/>
              </a:pPr>
              <a:t>19.04.2015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C1DB4-DFCA-40CC-B5B9-A264611320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8595B-755B-4855-B811-1E01AB22E7EA}" type="datetimeFigureOut">
              <a:rPr lang="ru-RU"/>
              <a:pPr>
                <a:defRPr/>
              </a:pPr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C2910-9DEA-443A-84C2-B1C6CBFDBC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C6C85-DD0A-4DD4-8C38-20006FEB1155}" type="datetimeFigureOut">
              <a:rPr lang="ru-RU"/>
              <a:pPr>
                <a:defRPr/>
              </a:pPr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3DDC7-6385-43D8-89FB-DD3FCA7A14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0869C-CB71-42FE-BE3B-6D14B4A0ECD5}" type="datetimeFigureOut">
              <a:rPr lang="ru-RU"/>
              <a:pPr>
                <a:defRPr/>
              </a:pPr>
              <a:t>19.04.2015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1E5CF-E4FE-46C4-8B61-455DCEF877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98D08-20C7-4A52-996F-2840AF67BBD9}" type="datetimeFigureOut">
              <a:rPr lang="ru-RU"/>
              <a:pPr>
                <a:defRPr/>
              </a:pPr>
              <a:t>19.04.2015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6D7F3-6684-444F-8036-E0A1E5B9CF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10C84-6A2D-48A7-B647-0DF0D660B21A}" type="datetimeFigureOut">
              <a:rPr lang="ru-RU"/>
              <a:pPr>
                <a:defRPr/>
              </a:pPr>
              <a:t>19.04.2015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48FDC-EB31-490F-B304-ADC3915CD3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60C22-5687-4D30-B6F7-92740EC5ED1C}" type="datetimeFigureOut">
              <a:rPr lang="ru-RU"/>
              <a:pPr>
                <a:defRPr/>
              </a:pPr>
              <a:t>19.04.2015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A8F95-38B1-4072-9ECC-915B23A010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6C3788D-A1B5-4855-9E12-639B7CC21BAA}" type="datetimeFigureOut">
              <a:rPr lang="ru-RU"/>
              <a:pPr>
                <a:defRPr/>
              </a:pPr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D8DC6F-18B3-479E-A754-B4C40D6DE3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gramotei.cerm.ru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saharina.ru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fipi.ru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&#1082;&#1072;&#1087;&#1082;&#1072;&#1085;&#1099;-&#1077;&#1075;&#1101;.&#1088;&#1092;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fipi.ru/" TargetMode="External"/><Relationship Id="rId1" Type="http://schemas.openxmlformats.org/officeDocument/2006/relationships/slideLayout" Target="../slideLayouts/slideLayout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://elenaranko.ucoz.ru/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258888" y="1052513"/>
            <a:ext cx="7273925" cy="18002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Мастер-класс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40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«Использование интерактивного оборудование на уроках русского языка в 5-11 классах для подготовки к ЕГЭ»</a:t>
            </a:r>
            <a:endParaRPr lang="ru-RU" sz="4000" dirty="0">
              <a:solidFill>
                <a:schemeClr val="accent2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43313" y="3929063"/>
            <a:ext cx="3992562" cy="235743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2200" i="1" smtClean="0">
                <a:solidFill>
                  <a:schemeClr val="tx1"/>
                </a:solidFill>
                <a:cs typeface="Times New Roman" pitchFamily="18" charset="0"/>
              </a:rPr>
              <a:t>Крупская Светлана Анатольевна</a:t>
            </a:r>
          </a:p>
          <a:p>
            <a:pPr>
              <a:spcBef>
                <a:spcPct val="0"/>
              </a:spcBef>
            </a:pPr>
            <a:r>
              <a:rPr lang="ru-RU" sz="2200" i="1" smtClean="0">
                <a:solidFill>
                  <a:schemeClr val="tx1"/>
                </a:solidFill>
                <a:cs typeface="Times New Roman" pitchFamily="18" charset="0"/>
              </a:rPr>
              <a:t>Учитель русского языка и литературы МКОУ Шелеховская СОШ</a:t>
            </a:r>
          </a:p>
          <a:p>
            <a:pPr>
              <a:spcBef>
                <a:spcPct val="0"/>
              </a:spcBef>
            </a:pPr>
            <a:r>
              <a:rPr lang="ru-RU" sz="2200" i="1" smtClean="0">
                <a:solidFill>
                  <a:schemeClr val="tx1"/>
                </a:solidFill>
                <a:cs typeface="Times New Roman" pitchFamily="18" charset="0"/>
              </a:rPr>
              <a:t>Декабрь 2014 </a:t>
            </a:r>
          </a:p>
          <a:p>
            <a:pPr>
              <a:spcBef>
                <a:spcPct val="0"/>
              </a:spcBef>
            </a:pPr>
            <a:endParaRPr lang="ru-RU" sz="2200" i="1" smtClean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endParaRPr lang="ru-RU" sz="2200" i="1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2" descr="C:\Documents and Settings\Admin\Local Settings\Temporary Internet Files\Content.Word\SSA4713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25" y="785813"/>
            <a:ext cx="5572125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2" descr="C:\Documents and Settings\Admin\Local Settings\Temporary Internet Files\Content.Word\SSA4714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6000" y="500063"/>
            <a:ext cx="4643438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571500" y="785813"/>
            <a:ext cx="8229600" cy="5286375"/>
          </a:xfrm>
        </p:spPr>
        <p:txBody>
          <a:bodyPr/>
          <a:lstStyle/>
          <a:p>
            <a:r>
              <a:rPr lang="ru-RU" b="1" smtClean="0"/>
              <a:t>Веб-Грамотей — тренажёр орфографии русского языка.</a:t>
            </a:r>
            <a:br>
              <a:rPr lang="ru-RU" b="1" smtClean="0"/>
            </a:br>
            <a:r>
              <a:rPr lang="en-US" smtClean="0">
                <a:hlinkClick r:id="rId2"/>
              </a:rPr>
              <a:t> http://gramotei.cerm.ru/</a:t>
            </a:r>
            <a:r>
              <a:rPr lang="ru-RU" b="1" smtClean="0"/>
              <a:t> 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571500" y="857250"/>
            <a:ext cx="8229600" cy="4929188"/>
          </a:xfrm>
        </p:spPr>
        <p:txBody>
          <a:bodyPr/>
          <a:lstStyle/>
          <a:p>
            <a:r>
              <a:rPr lang="ru-RU" sz="3200" smtClean="0"/>
              <a:t>Учитель выбирает упражнение, соответствующее изучаемому материалу и выдаёт его ученикам в качестве домашней работы.</a:t>
            </a:r>
            <a:br>
              <a:rPr lang="ru-RU" sz="3200" smtClean="0"/>
            </a:br>
            <a:r>
              <a:rPr lang="ru-RU" sz="3200" smtClean="0"/>
              <a:t>Ученики выполняют упражнение на своих домашних компьютерах и сразу же делают работу над ошибками.</a:t>
            </a:r>
            <a:br>
              <a:rPr lang="ru-RU" sz="3200" smtClean="0"/>
            </a:br>
            <a:r>
              <a:rPr lang="ru-RU" sz="3200" smtClean="0"/>
              <a:t>Учитель получает итоги работы класса в единой таблице результатов.</a:t>
            </a:r>
            <a:br>
              <a:rPr lang="ru-RU" sz="3200" smtClean="0"/>
            </a:br>
            <a:endParaRPr lang="ru-RU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642938" y="857250"/>
            <a:ext cx="8229600" cy="5000625"/>
          </a:xfrm>
        </p:spPr>
        <p:txBody>
          <a:bodyPr/>
          <a:lstStyle/>
          <a:p>
            <a:r>
              <a:rPr lang="ru-RU" smtClean="0"/>
              <a:t>Сайт учителя русского языка и литературы Захарьиной Елены Алексеевны </a:t>
            </a:r>
            <a:r>
              <a:rPr lang="ru-RU" u="sng" smtClean="0">
                <a:hlinkClick r:id="rId2"/>
              </a:rPr>
              <a:t>http://saharina.ru/</a:t>
            </a:r>
            <a:r>
              <a:rPr lang="ru-RU" smtClean="0"/>
              <a:t>. </a:t>
            </a:r>
            <a:br>
              <a:rPr lang="ru-RU" smtClean="0"/>
            </a:b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785813"/>
            <a:ext cx="8229600" cy="54292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srgbClr val="FF0000"/>
                </a:solidFill>
              </a:rPr>
              <a:t/>
            </a:r>
            <a:br>
              <a:rPr lang="ru-RU" sz="2700" b="1" dirty="0" smtClean="0">
                <a:solidFill>
                  <a:srgbClr val="FF0000"/>
                </a:solidFill>
              </a:rPr>
            </a:br>
            <a:r>
              <a:rPr lang="ru-RU" sz="2700" b="1" dirty="0" smtClean="0">
                <a:solidFill>
                  <a:srgbClr val="FF0000"/>
                </a:solidFill>
              </a:rPr>
              <a:t>Разделы сайта: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dirty="0" smtClean="0"/>
              <a:t>Уроки русского языка</a:t>
            </a:r>
            <a:br>
              <a:rPr lang="ru-RU" sz="2700" dirty="0" smtClean="0"/>
            </a:br>
            <a:r>
              <a:rPr lang="ru-RU" sz="2700" dirty="0" smtClean="0"/>
              <a:t>Уроки литературы</a:t>
            </a:r>
            <a:br>
              <a:rPr lang="ru-RU" sz="2700" dirty="0" smtClean="0"/>
            </a:br>
            <a:r>
              <a:rPr lang="ru-RU" sz="2700" dirty="0" smtClean="0"/>
              <a:t>Подготовка к ЕГЭ</a:t>
            </a:r>
            <a:br>
              <a:rPr lang="ru-RU" sz="2700" dirty="0" smtClean="0"/>
            </a:br>
            <a:r>
              <a:rPr lang="ru-RU" sz="2700" dirty="0" smtClean="0"/>
              <a:t>Подготовка к ГИА</a:t>
            </a:r>
            <a:br>
              <a:rPr lang="ru-RU" sz="2700" dirty="0" smtClean="0"/>
            </a:br>
            <a:r>
              <a:rPr lang="ru-RU" sz="2700" dirty="0" smtClean="0"/>
              <a:t>Творческие работы</a:t>
            </a:r>
            <a:br>
              <a:rPr lang="ru-RU" sz="2700" dirty="0" smtClean="0"/>
            </a:br>
            <a:r>
              <a:rPr lang="ru-RU" sz="2700" dirty="0" smtClean="0"/>
              <a:t>Внеклассная работа</a:t>
            </a:r>
            <a:br>
              <a:rPr lang="ru-RU" sz="2700" dirty="0" smtClean="0"/>
            </a:br>
            <a:r>
              <a:rPr lang="ru-RU" sz="2700" b="1" dirty="0" smtClean="0">
                <a:solidFill>
                  <a:srgbClr val="FF0000"/>
                </a:solidFill>
              </a:rPr>
              <a:t>Интерактивные задания</a:t>
            </a: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2700" dirty="0" smtClean="0"/>
              <a:t>Тесты по русскому языку</a:t>
            </a:r>
            <a:br>
              <a:rPr lang="ru-RU" sz="2700" dirty="0" smtClean="0"/>
            </a:br>
            <a:r>
              <a:rPr lang="ru-RU" sz="2700" dirty="0" smtClean="0"/>
              <a:t>ЕГЭ по русскому языку</a:t>
            </a:r>
            <a:br>
              <a:rPr lang="ru-RU" sz="2700" dirty="0" smtClean="0"/>
            </a:br>
            <a:r>
              <a:rPr lang="ru-RU" sz="2700" dirty="0" smtClean="0"/>
              <a:t>ГИА по русскому языку</a:t>
            </a:r>
            <a:br>
              <a:rPr lang="ru-RU" sz="2700" dirty="0" smtClean="0"/>
            </a:br>
            <a:r>
              <a:rPr lang="ru-RU" sz="2700" dirty="0" smtClean="0"/>
              <a:t>Диктанты по русскому языку</a:t>
            </a:r>
            <a:br>
              <a:rPr lang="ru-RU" sz="2700" dirty="0" smtClean="0"/>
            </a:br>
            <a:r>
              <a:rPr lang="ru-RU" sz="2700" dirty="0" smtClean="0"/>
              <a:t>ЕГЭ по литературе</a:t>
            </a:r>
            <a:br>
              <a:rPr lang="ru-RU" sz="2700" dirty="0" smtClean="0"/>
            </a:br>
            <a:r>
              <a:rPr lang="ru-RU" sz="2700" dirty="0" smtClean="0"/>
              <a:t>Тесты по литературе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428625" y="642938"/>
            <a:ext cx="8229600" cy="5500687"/>
          </a:xfrm>
        </p:spPr>
        <p:txBody>
          <a:bodyPr/>
          <a:lstStyle/>
          <a:p>
            <a:r>
              <a:rPr lang="ru-RU" smtClean="0"/>
              <a:t>Открытый банк заданий ЕГЭ и ОГЭ</a:t>
            </a:r>
            <a:br>
              <a:rPr lang="ru-RU" smtClean="0"/>
            </a:br>
            <a:r>
              <a:rPr lang="en-US" smtClean="0">
                <a:hlinkClick r:id="rId2"/>
              </a:rPr>
              <a:t> http://fipi.ru/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Рисунок 2" descr="C:\Documents and Settings\Admin\Local Settings\Temporary Internet Files\Content.Word\SSA4716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00250" y="785813"/>
            <a:ext cx="5786438" cy="508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785813"/>
            <a:ext cx="8229600" cy="48577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ФГОС ООО</a:t>
            </a:r>
            <a:br>
              <a:rPr lang="ru-RU" dirty="0" smtClean="0"/>
            </a:br>
            <a:r>
              <a:rPr lang="ru-RU" sz="3100" dirty="0" smtClean="0"/>
              <a:t>- владение всеми видами речевой деятельности;</a:t>
            </a:r>
            <a:br>
              <a:rPr lang="ru-RU" sz="3100" dirty="0" smtClean="0"/>
            </a:br>
            <a:r>
              <a:rPr lang="ru-RU" sz="3100" dirty="0" smtClean="0"/>
              <a:t>- адекватное понимание информации устного и письменного сообщения;</a:t>
            </a:r>
            <a:br>
              <a:rPr lang="ru-RU" sz="3100" dirty="0" smtClean="0"/>
            </a:br>
            <a:r>
              <a:rPr lang="ru-RU" sz="3100" dirty="0" smtClean="0">
                <a:solidFill>
                  <a:srgbClr val="FF0000"/>
                </a:solidFill>
              </a:rPr>
              <a:t>- адекватное восприятие на слух текстов разных стилей и жанров;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- способность извлекать информацию из различных источников.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500063" y="785813"/>
            <a:ext cx="8229600" cy="5357812"/>
          </a:xfrm>
        </p:spPr>
        <p:txBody>
          <a:bodyPr/>
          <a:lstStyle/>
          <a:p>
            <a:r>
              <a:rPr lang="ru-RU" smtClean="0"/>
              <a:t>Система уроков по написанию сжатого изложения:</a:t>
            </a:r>
            <a:br>
              <a:rPr lang="ru-RU" smtClean="0"/>
            </a:br>
            <a:r>
              <a:rPr lang="ru-RU" sz="2700" smtClean="0"/>
              <a:t>*текст, типы речи, стили речи;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*</a:t>
            </a:r>
            <a:r>
              <a:rPr lang="ru-RU" sz="2800" smtClean="0"/>
              <a:t>тема и основная мысль текста;</a:t>
            </a:r>
            <a:br>
              <a:rPr lang="ru-RU" sz="2800" smtClean="0"/>
            </a:br>
            <a:r>
              <a:rPr lang="ru-RU" sz="2800" smtClean="0"/>
              <a:t>*микротема, абзац;</a:t>
            </a:r>
            <a:br>
              <a:rPr lang="ru-RU" sz="2800" smtClean="0"/>
            </a:br>
            <a:r>
              <a:rPr lang="ru-RU" sz="2800" smtClean="0"/>
              <a:t>*</a:t>
            </a:r>
            <a:r>
              <a:rPr lang="ru-RU" sz="2800" smtClean="0">
                <a:solidFill>
                  <a:srgbClr val="FF0000"/>
                </a:solidFill>
              </a:rPr>
              <a:t>способы сжатия текста;</a:t>
            </a: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>*план текста.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928688"/>
            <a:ext cx="8229600" cy="49291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Главное преимущество использования ИКТ на уроках – повышение мотивации обучения, создание положительного настроя, активизация самостоятельной деятельности учащихся.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1214438"/>
            <a:ext cx="8229600" cy="14287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Способы сжатия текста</a:t>
            </a:r>
            <a:br>
              <a:rPr lang="ru-RU" dirty="0" smtClean="0"/>
            </a:br>
            <a:r>
              <a:rPr lang="ru-RU" dirty="0" smtClean="0"/>
              <a:t>5 класс.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4579" name="Рисунок 2" descr="По традиции рисуется женщина в сарафане, хотя внутри может быть и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71750" y="2214563"/>
            <a:ext cx="3024188" cy="391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57313" y="285750"/>
            <a:ext cx="7162800" cy="1143000"/>
          </a:xfrm>
        </p:spPr>
        <p:txBody>
          <a:bodyPr/>
          <a:lstStyle/>
          <a:p>
            <a:r>
              <a:rPr lang="ru-RU" smtClean="0"/>
              <a:t>Приёмы сжатия текста</a:t>
            </a:r>
            <a:endParaRPr lang="en-US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95513" y="1341438"/>
            <a:ext cx="4752975" cy="13668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/>
              <a:t>ОБОБЩЕНИЕ</a:t>
            </a:r>
            <a:endParaRPr lang="en-US" sz="48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65350" y="3141663"/>
            <a:ext cx="5407025" cy="143986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/>
              <a:t>ИСКЛЮЧЕНИЕ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57438" y="5072063"/>
            <a:ext cx="4752975" cy="12017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/>
              <a:t>УПРОЩЕНИЕ</a:t>
            </a:r>
            <a:endParaRPr lang="en-US" sz="4800" b="1" dirty="0"/>
          </a:p>
        </p:txBody>
      </p:sp>
      <p:sp>
        <p:nvSpPr>
          <p:cNvPr id="25606" name="TextBox 5"/>
          <p:cNvSpPr txBox="1">
            <a:spLocks noChangeArrowheads="1"/>
          </p:cNvSpPr>
          <p:nvPr/>
        </p:nvSpPr>
        <p:spPr bwMode="auto">
          <a:xfrm>
            <a:off x="7072313" y="1928813"/>
            <a:ext cx="11922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</a:rPr>
              <a:t>8 класс</a:t>
            </a:r>
          </a:p>
        </p:txBody>
      </p:sp>
      <p:sp>
        <p:nvSpPr>
          <p:cNvPr id="25607" name="TextBox 7"/>
          <p:cNvSpPr txBox="1">
            <a:spLocks noChangeArrowheads="1"/>
          </p:cNvSpPr>
          <p:nvPr/>
        </p:nvSpPr>
        <p:spPr bwMode="auto">
          <a:xfrm>
            <a:off x="7715250" y="3643313"/>
            <a:ext cx="11922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</a:rPr>
              <a:t>5 класс</a:t>
            </a:r>
          </a:p>
        </p:txBody>
      </p:sp>
      <p:sp>
        <p:nvSpPr>
          <p:cNvPr id="25608" name="TextBox 8"/>
          <p:cNvSpPr txBox="1">
            <a:spLocks noChangeArrowheads="1"/>
          </p:cNvSpPr>
          <p:nvPr/>
        </p:nvSpPr>
        <p:spPr bwMode="auto">
          <a:xfrm>
            <a:off x="7143750" y="5286375"/>
            <a:ext cx="14493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</a:rPr>
              <a:t>6-7 класс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1214438"/>
            <a:ext cx="8229600" cy="15001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Исключение: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dirty="0" smtClean="0"/>
              <a:t> Кругом все оставалось спокойным.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571625" y="3000375"/>
            <a:ext cx="642937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+mj-lt"/>
              </a:rPr>
              <a:t>Лесную тишину нарушали только два вертолёта.</a:t>
            </a:r>
            <a:endParaRPr lang="ru-RU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0070C0"/>
                </a:solidFill>
              </a:rPr>
              <a:t>Упрощение</a:t>
            </a:r>
          </a:p>
        </p:txBody>
      </p:sp>
      <p:sp>
        <p:nvSpPr>
          <p:cNvPr id="27651" name="TextBox 3"/>
          <p:cNvSpPr txBox="1">
            <a:spLocks noChangeArrowheads="1"/>
          </p:cNvSpPr>
          <p:nvPr/>
        </p:nvSpPr>
        <p:spPr bwMode="auto">
          <a:xfrm>
            <a:off x="1143000" y="1357313"/>
            <a:ext cx="6219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000">
                <a:latin typeface="Times New Roman" pitchFamily="18" charset="0"/>
              </a:rPr>
              <a:t>И Куприн наравне со всеми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71563" y="2143125"/>
            <a:ext cx="7358062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Times New Roman" pitchFamily="18" charset="0"/>
              </a:rPr>
              <a:t>тянул сети, разгружал баркас, мыл палубу после очередного рейса.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14375" y="4357688"/>
            <a:ext cx="80724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solidFill>
                  <a:srgbClr val="FF0000"/>
                </a:solidFill>
                <a:latin typeface="Times New Roman" pitchFamily="18" charset="0"/>
              </a:rPr>
              <a:t>И Куприн работал наравне со всеми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00B050"/>
                </a:solidFill>
              </a:rPr>
              <a:t>Обобщение</a:t>
            </a:r>
          </a:p>
        </p:txBody>
      </p:sp>
      <p:sp>
        <p:nvSpPr>
          <p:cNvPr id="28675" name="TextBox 4"/>
          <p:cNvSpPr txBox="1">
            <a:spLocks noChangeArrowheads="1"/>
          </p:cNvSpPr>
          <p:nvPr/>
        </p:nvSpPr>
        <p:spPr bwMode="auto">
          <a:xfrm>
            <a:off x="1643063" y="1214438"/>
            <a:ext cx="51673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Times New Roman" pitchFamily="18" charset="0"/>
              </a:rPr>
              <a:t>Год проходит за годом.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00125" y="1928813"/>
            <a:ext cx="750093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Times New Roman" pitchFamily="18" charset="0"/>
              </a:rPr>
              <a:t>Писатель всё дальше и дальше уходит от нас в историю, </a:t>
            </a:r>
          </a:p>
        </p:txBody>
      </p:sp>
      <p:sp>
        <p:nvSpPr>
          <p:cNvPr id="28677" name="TextBox 6"/>
          <p:cNvSpPr txBox="1">
            <a:spLocks noChangeArrowheads="1"/>
          </p:cNvSpPr>
          <p:nvPr/>
        </p:nvSpPr>
        <p:spPr bwMode="auto">
          <a:xfrm>
            <a:off x="1285875" y="3214688"/>
            <a:ext cx="68786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Times New Roman" pitchFamily="18" charset="0"/>
              </a:rPr>
              <a:t>но не стареют лишь его книги.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85813" y="3929063"/>
            <a:ext cx="792956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solidFill>
                  <a:srgbClr val="FF0000"/>
                </a:solidFill>
                <a:latin typeface="Times New Roman" pitchFamily="18" charset="0"/>
              </a:rPr>
              <a:t>Годы проходят, но не стареют книги писателя.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571500"/>
            <a:ext cx="8229600" cy="5214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9 класс</a:t>
            </a:r>
            <a:br>
              <a:rPr lang="ru-RU" dirty="0" smtClean="0"/>
            </a:br>
            <a:r>
              <a:rPr lang="ru-RU" dirty="0" smtClean="0"/>
              <a:t>Тренинг «Учимся писать изложение»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«Капканы ЕГЭ и ГИА»</a:t>
            </a:r>
            <a:br>
              <a:rPr lang="ru-RU" dirty="0" smtClean="0"/>
            </a:br>
            <a:r>
              <a:rPr lang="en-US" dirty="0" smtClean="0">
                <a:hlinkClick r:id="rId2"/>
              </a:rPr>
              <a:t> http://xn----7sbanj0abzp7jza.xn--p1ai/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642938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Используй стенографические знаки и сокращения</a:t>
            </a:r>
            <a:endParaRPr lang="ru-RU" dirty="0"/>
          </a:p>
        </p:txBody>
      </p:sp>
      <p:pic>
        <p:nvPicPr>
          <p:cNvPr id="30723" name="Picture 2" descr="izlozhenie-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57250" y="1928813"/>
            <a:ext cx="3440113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4" name="TextBox 3"/>
          <p:cNvSpPr txBox="1">
            <a:spLocks noChangeArrowheads="1"/>
          </p:cNvSpPr>
          <p:nvPr/>
        </p:nvSpPr>
        <p:spPr bwMode="auto">
          <a:xfrm>
            <a:off x="4143375" y="4143375"/>
            <a:ext cx="46434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«характеризуется» -«хар-ся», </a:t>
            </a:r>
          </a:p>
          <a:p>
            <a:r>
              <a:rPr lang="ru-RU" sz="2800">
                <a:latin typeface="Times New Roman" pitchFamily="18" charset="0"/>
              </a:rPr>
              <a:t>«является»-«явл-ся»;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57313" y="285750"/>
            <a:ext cx="7162800" cy="1143000"/>
          </a:xfrm>
        </p:spPr>
        <p:txBody>
          <a:bodyPr/>
          <a:lstStyle/>
          <a:p>
            <a:r>
              <a:rPr lang="ru-RU" smtClean="0"/>
              <a:t>Приёмы сжатия текста</a:t>
            </a:r>
            <a:endParaRPr lang="en-US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95513" y="1341438"/>
            <a:ext cx="4752975" cy="13668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/>
              <a:t>ОБОБЩЕНИЕ</a:t>
            </a:r>
            <a:endParaRPr lang="en-US" sz="48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65350" y="3141663"/>
            <a:ext cx="5407025" cy="143986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/>
              <a:t>ИСКЛЮЧЕНИЕ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57438" y="5072063"/>
            <a:ext cx="4752975" cy="12017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/>
              <a:t>УПРОЩЕНИЕ</a:t>
            </a:r>
            <a:endParaRPr lang="en-US" sz="4800" b="1" dirty="0"/>
          </a:p>
        </p:txBody>
      </p:sp>
      <p:sp>
        <p:nvSpPr>
          <p:cNvPr id="31750" name="TextBox 5"/>
          <p:cNvSpPr txBox="1">
            <a:spLocks noChangeArrowheads="1"/>
          </p:cNvSpPr>
          <p:nvPr/>
        </p:nvSpPr>
        <p:spPr bwMode="auto">
          <a:xfrm>
            <a:off x="7072313" y="1928813"/>
            <a:ext cx="11922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</a:rPr>
              <a:t>8 класс</a:t>
            </a:r>
          </a:p>
        </p:txBody>
      </p:sp>
      <p:sp>
        <p:nvSpPr>
          <p:cNvPr id="31751" name="TextBox 7"/>
          <p:cNvSpPr txBox="1">
            <a:spLocks noChangeArrowheads="1"/>
          </p:cNvSpPr>
          <p:nvPr/>
        </p:nvSpPr>
        <p:spPr bwMode="auto">
          <a:xfrm>
            <a:off x="7715250" y="3643313"/>
            <a:ext cx="11922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</a:rPr>
              <a:t>5 класс</a:t>
            </a:r>
          </a:p>
        </p:txBody>
      </p:sp>
      <p:sp>
        <p:nvSpPr>
          <p:cNvPr id="31752" name="TextBox 8"/>
          <p:cNvSpPr txBox="1">
            <a:spLocks noChangeArrowheads="1"/>
          </p:cNvSpPr>
          <p:nvPr/>
        </p:nvSpPr>
        <p:spPr bwMode="auto">
          <a:xfrm>
            <a:off x="7143750" y="5286375"/>
            <a:ext cx="14493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</a:rPr>
              <a:t>6-7 класс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Прямоугольник 1"/>
          <p:cNvSpPr>
            <a:spLocks noChangeArrowheads="1"/>
          </p:cNvSpPr>
          <p:nvPr/>
        </p:nvSpPr>
        <p:spPr bwMode="auto">
          <a:xfrm>
            <a:off x="1071563" y="500063"/>
            <a:ext cx="7286625" cy="123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i="1" u="sng">
                <a:latin typeface="Times New Roman" pitchFamily="18" charset="0"/>
              </a:rPr>
              <a:t>1 микротема</a:t>
            </a:r>
          </a:p>
          <a:p>
            <a:pPr algn="just"/>
            <a:r>
              <a:rPr lang="ru-RU">
                <a:latin typeface="Times New Roman" pitchFamily="18" charset="0"/>
              </a:rPr>
              <a:t>         </a:t>
            </a:r>
            <a:r>
              <a:rPr lang="ru-RU" sz="2800">
                <a:latin typeface="Times New Roman" pitchFamily="18" charset="0"/>
              </a:rPr>
              <a:t>Времена меняются. Приходят новые поколения,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000125" y="1643063"/>
            <a:ext cx="75723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Times New Roman" pitchFamily="18" charset="0"/>
              </a:rPr>
              <a:t>у которых, казалось бы, все не такое как у прежних: вкусы, интересы, жизненные цели.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32772" name="TextBox 3"/>
          <p:cNvSpPr txBox="1">
            <a:spLocks noChangeArrowheads="1"/>
          </p:cNvSpPr>
          <p:nvPr/>
        </p:nvSpPr>
        <p:spPr bwMode="auto">
          <a:xfrm>
            <a:off x="857250" y="2714625"/>
            <a:ext cx="6308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Но трудноразрешимые личные вопросы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57250" y="3286125"/>
            <a:ext cx="3613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Times New Roman" pitchFamily="18" charset="0"/>
              </a:rPr>
              <a:t>между тем, почему-то</a:t>
            </a:r>
            <a:r>
              <a:rPr lang="ru-RU">
                <a:solidFill>
                  <a:srgbClr val="FF0000"/>
                </a:solidFill>
                <a:latin typeface="Times New Roman" pitchFamily="18" charset="0"/>
              </a:rPr>
              <a:t>,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32774" name="TextBox 5"/>
          <p:cNvSpPr txBox="1">
            <a:spLocks noChangeArrowheads="1"/>
          </p:cNvSpPr>
          <p:nvPr/>
        </p:nvSpPr>
        <p:spPr bwMode="auto">
          <a:xfrm>
            <a:off x="571500" y="3929063"/>
            <a:ext cx="7588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остаются неизменными. Нынешних подростков,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57250" y="4500563"/>
            <a:ext cx="51006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Times New Roman" pitchFamily="18" charset="0"/>
              </a:rPr>
              <a:t>как и их родителей в свое время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32776" name="TextBox 7"/>
          <p:cNvSpPr txBox="1">
            <a:spLocks noChangeArrowheads="1"/>
          </p:cNvSpPr>
          <p:nvPr/>
        </p:nvSpPr>
        <p:spPr bwMode="auto">
          <a:xfrm>
            <a:off x="6072188" y="4429125"/>
            <a:ext cx="13890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волнует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214563" y="5214938"/>
            <a:ext cx="1489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Times New Roman" pitchFamily="18" charset="0"/>
              </a:rPr>
              <a:t>все тоже</a:t>
            </a:r>
            <a:endParaRPr lang="ru-RU" sz="28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Прямоугольник 1"/>
          <p:cNvSpPr>
            <a:spLocks noChangeArrowheads="1"/>
          </p:cNvSpPr>
          <p:nvPr/>
        </p:nvSpPr>
        <p:spPr bwMode="auto">
          <a:xfrm>
            <a:off x="1071563" y="2643188"/>
            <a:ext cx="7215187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rgbClr val="0070C0"/>
                </a:solidFill>
                <a:latin typeface="Times New Roman" pitchFamily="18" charset="0"/>
              </a:rPr>
              <a:t>отличить увлечение от настоящей любви. </a:t>
            </a:r>
          </a:p>
          <a:p>
            <a:pPr algn="r"/>
            <a:r>
              <a:rPr lang="ru-RU" sz="2400">
                <a:latin typeface="Times New Roman" pitchFamily="18" charset="0"/>
              </a:rPr>
              <a:t>( 55 слов)</a:t>
            </a:r>
          </a:p>
        </p:txBody>
      </p:sp>
      <p:sp>
        <p:nvSpPr>
          <p:cNvPr id="33795" name="TextBox 2"/>
          <p:cNvSpPr txBox="1">
            <a:spLocks noChangeArrowheads="1"/>
          </p:cNvSpPr>
          <p:nvPr/>
        </p:nvSpPr>
        <p:spPr bwMode="auto">
          <a:xfrm>
            <a:off x="1285875" y="1000125"/>
            <a:ext cx="4900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70C0"/>
                </a:solidFill>
                <a:latin typeface="Times New Roman" pitchFamily="18" charset="0"/>
              </a:rPr>
              <a:t>как обратить на себя внимание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357313" y="1928813"/>
            <a:ext cx="4473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70C0"/>
                </a:solidFill>
                <a:latin typeface="Times New Roman" pitchFamily="18" charset="0"/>
              </a:rPr>
              <a:t>того, кто тебе нравится. Как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500813" y="1071563"/>
            <a:ext cx="463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latin typeface="Times New Roman" pitchFamily="18" charset="0"/>
              </a:rPr>
              <a:t>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539750" y="1125538"/>
            <a:ext cx="81359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i="1">
                <a:latin typeface="Times New Roman" pitchFamily="18" charset="0"/>
                <a:cs typeface="Arial" charset="0"/>
              </a:rPr>
              <a:t>Февраль 2013 г. – мобильный компьютерный класс.</a:t>
            </a:r>
          </a:p>
          <a:p>
            <a:pPr algn="ctr"/>
            <a:endParaRPr lang="ru-RU" sz="2400" i="1">
              <a:latin typeface="Times New Roman" pitchFamily="18" charset="0"/>
              <a:cs typeface="Arial" charset="0"/>
            </a:endParaRPr>
          </a:p>
        </p:txBody>
      </p:sp>
      <p:pic>
        <p:nvPicPr>
          <p:cNvPr id="7171" name="Рисунок 3" descr="D:\Documents and Settings\Админ\Рабочий стол\Светлана\фотографии\мобильный класс\SSA4714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0125" y="2000250"/>
            <a:ext cx="3357563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Рисунок 4" descr="D:\Documents and Settings\Админ\Рабочий стол\Светлана\фотографии\мобильный класс\SSA4713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3000375"/>
            <a:ext cx="3429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Прямоугольник 1"/>
          <p:cNvSpPr>
            <a:spLocks noChangeArrowheads="1"/>
          </p:cNvSpPr>
          <p:nvPr/>
        </p:nvSpPr>
        <p:spPr bwMode="auto">
          <a:xfrm>
            <a:off x="928688" y="714375"/>
            <a:ext cx="7572375" cy="298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>
                <a:latin typeface="Times New Roman" pitchFamily="18" charset="0"/>
              </a:rPr>
              <a:t>          Времена меняются. Приходят новые поколения. Но трудноразрешимые личные вопросы остаются неизменными. Нынешних подростков  тоже волнует , как обратить на себя внимание и отличить увлечение от настоящей любви. </a:t>
            </a:r>
          </a:p>
          <a:p>
            <a:pPr algn="r"/>
            <a:r>
              <a:rPr lang="ru-RU" sz="2000">
                <a:latin typeface="Times New Roman" pitchFamily="18" charset="0"/>
              </a:rPr>
              <a:t>(26 слов)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1571625" y="642938"/>
            <a:ext cx="5837238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/>
            <a:r>
              <a:rPr lang="ru-RU" i="1" u="sng">
                <a:latin typeface="Tahoma" pitchFamily="34" charset="0"/>
                <a:ea typeface="Times New Roman" pitchFamily="18" charset="0"/>
                <a:cs typeface="Tahoma" pitchFamily="34" charset="0"/>
              </a:rPr>
              <a:t>2 микротема</a:t>
            </a:r>
          </a:p>
          <a:p>
            <a:pPr algn="just"/>
            <a:endParaRPr lang="ru-RU" i="1" u="sng"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just"/>
            <a:r>
              <a:rPr lang="ru-RU" sz="2800">
                <a:latin typeface="Tahoma" pitchFamily="34" charset="0"/>
                <a:ea typeface="Times New Roman" pitchFamily="18" charset="0"/>
                <a:cs typeface="Tahoma" pitchFamily="34" charset="0"/>
              </a:rPr>
              <a:t> Юношеская мечта о любви </a:t>
            </a:r>
            <a:r>
              <a:rPr lang="ru-RU" sz="2800">
                <a:latin typeface="Calibri" pitchFamily="34" charset="0"/>
                <a:ea typeface="Times New Roman" pitchFamily="18" charset="0"/>
                <a:cs typeface="Tahoma" pitchFamily="34" charset="0"/>
              </a:rPr>
              <a:t>–</a:t>
            </a:r>
            <a:r>
              <a:rPr lang="ru-RU" sz="2800">
                <a:latin typeface="Tahoma" pitchFamily="34" charset="0"/>
                <a:ea typeface="Times New Roman" pitchFamily="18" charset="0"/>
                <a:cs typeface="Tahoma" pitchFamily="34" charset="0"/>
              </a:rPr>
              <a:t> это,</a:t>
            </a:r>
            <a:endParaRPr lang="ru-RU" sz="2800">
              <a:latin typeface="Times New Roman" pitchFamily="18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714500" y="1785938"/>
            <a:ext cx="591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чтобы ни говорили,</a:t>
            </a:r>
            <a:r>
              <a:rPr lang="ru-RU" sz="2800"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ru-RU" sz="2800">
                <a:solidFill>
                  <a:srgbClr val="FF000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прежде всего,</a:t>
            </a:r>
            <a:endParaRPr lang="ru-RU" sz="2800">
              <a:latin typeface="Times New Roman" pitchFamily="18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35844" name="TextBox 3"/>
          <p:cNvSpPr txBox="1">
            <a:spLocks noChangeArrowheads="1"/>
          </p:cNvSpPr>
          <p:nvPr/>
        </p:nvSpPr>
        <p:spPr bwMode="auto">
          <a:xfrm>
            <a:off x="1714500" y="2500313"/>
            <a:ext cx="474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ru-RU" sz="2800">
                <a:latin typeface="Tahoma" pitchFamily="34" charset="0"/>
                <a:ea typeface="Times New Roman" pitchFamily="18" charset="0"/>
                <a:cs typeface="Tahoma" pitchFamily="34" charset="0"/>
              </a:rPr>
              <a:t>мечта о взаимопонимании,</a:t>
            </a:r>
            <a:endParaRPr lang="ru-RU" sz="2800">
              <a:latin typeface="Times New Roman" pitchFamily="18" charset="0"/>
              <a:ea typeface="Times New Roman" pitchFamily="18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ChangeArrowheads="1"/>
          </p:cNvSpPr>
          <p:nvPr/>
        </p:nvSpPr>
        <p:spPr bwMode="auto">
          <a:xfrm>
            <a:off x="857250" y="4714875"/>
            <a:ext cx="75009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>
                <a:solidFill>
                  <a:srgbClr val="0070C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готов понять. </a:t>
            </a:r>
          </a:p>
          <a:p>
            <a:pPr algn="r"/>
            <a:r>
              <a:rPr lang="ru-RU" sz="2000">
                <a:latin typeface="Tahoma" pitchFamily="34" charset="0"/>
                <a:ea typeface="Times New Roman" pitchFamily="18" charset="0"/>
                <a:cs typeface="Tahoma" pitchFamily="34" charset="0"/>
              </a:rPr>
              <a:t>(47 слов)</a:t>
            </a:r>
            <a:endParaRPr lang="ru-RU" sz="2000"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36867" name="TextBox 2"/>
          <p:cNvSpPr txBox="1">
            <a:spLocks noChangeArrowheads="1"/>
          </p:cNvSpPr>
          <p:nvPr/>
        </p:nvSpPr>
        <p:spPr bwMode="auto">
          <a:xfrm>
            <a:off x="1285875" y="714375"/>
            <a:ext cx="9413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70C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ведь</a:t>
            </a:r>
            <a:endParaRPr lang="ru-RU" sz="2800">
              <a:latin typeface="Times New Roman" pitchFamily="18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36868" name="TextBox 3"/>
          <p:cNvSpPr txBox="1">
            <a:spLocks noChangeArrowheads="1"/>
          </p:cNvSpPr>
          <p:nvPr/>
        </p:nvSpPr>
        <p:spPr bwMode="auto">
          <a:xfrm>
            <a:off x="2357438" y="714375"/>
            <a:ext cx="1870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70C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подростку</a:t>
            </a:r>
            <a:endParaRPr lang="ru-RU" sz="2800">
              <a:latin typeface="Times New Roman" pitchFamily="18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286250" y="714375"/>
            <a:ext cx="22526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70C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обязательно</a:t>
            </a:r>
            <a:endParaRPr lang="ru-RU" sz="2800">
              <a:latin typeface="Times New Roman" pitchFamily="18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36870" name="TextBox 5"/>
          <p:cNvSpPr txBox="1">
            <a:spLocks noChangeArrowheads="1"/>
          </p:cNvSpPr>
          <p:nvPr/>
        </p:nvSpPr>
        <p:spPr bwMode="auto">
          <a:xfrm>
            <a:off x="1285875" y="1357313"/>
            <a:ext cx="4252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70C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нужно реализовать себя</a:t>
            </a:r>
            <a:endParaRPr lang="ru-RU" sz="2800">
              <a:latin typeface="Times New Roman" pitchFamily="18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143000" y="1857375"/>
            <a:ext cx="70008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0070C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в общении со сверстниками, проявить свою способность к сочувствию, сопереживанию, да и просто</a:t>
            </a:r>
            <a:endParaRPr lang="ru-RU" sz="2800">
              <a:latin typeface="Times New Roman" pitchFamily="18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36872" name="TextBox 7"/>
          <p:cNvSpPr txBox="1">
            <a:spLocks noChangeArrowheads="1"/>
          </p:cNvSpPr>
          <p:nvPr/>
        </p:nvSpPr>
        <p:spPr bwMode="auto">
          <a:xfrm>
            <a:off x="928688" y="3214688"/>
            <a:ext cx="721518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0070C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показать свои качества и способности перед тем, кто</a:t>
            </a:r>
            <a:endParaRPr lang="ru-RU" sz="2800">
              <a:latin typeface="Times New Roman" pitchFamily="18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00125" y="4214813"/>
            <a:ext cx="673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70C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настроен к нему доброжелательно, кто</a:t>
            </a:r>
            <a:endParaRPr lang="ru-RU" sz="2800">
              <a:latin typeface="Times New Roman" pitchFamily="18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715000" y="1357313"/>
            <a:ext cx="463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latin typeface="Times New Roman" pitchFamily="18" charset="0"/>
              </a:rPr>
              <a:t>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Прямоугольник 1"/>
          <p:cNvSpPr>
            <a:spLocks noChangeArrowheads="1"/>
          </p:cNvSpPr>
          <p:nvPr/>
        </p:nvSpPr>
        <p:spPr bwMode="auto">
          <a:xfrm>
            <a:off x="785813" y="1071563"/>
            <a:ext cx="771525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>
                <a:latin typeface="Tahoma" pitchFamily="34" charset="0"/>
                <a:ea typeface="Times New Roman" pitchFamily="18" charset="0"/>
                <a:cs typeface="Tahoma" pitchFamily="34" charset="0"/>
              </a:rPr>
              <a:t> Юношеская мечта о любви </a:t>
            </a:r>
            <a:r>
              <a:rPr lang="ru-RU" sz="2800">
                <a:latin typeface="Calibri" pitchFamily="34" charset="0"/>
                <a:ea typeface="Times New Roman" pitchFamily="18" charset="0"/>
                <a:cs typeface="Tahoma" pitchFamily="34" charset="0"/>
              </a:rPr>
              <a:t>–</a:t>
            </a:r>
            <a:r>
              <a:rPr lang="ru-RU" sz="2800">
                <a:latin typeface="Tahoma" pitchFamily="34" charset="0"/>
                <a:ea typeface="Times New Roman" pitchFamily="18" charset="0"/>
                <a:cs typeface="Tahoma" pitchFamily="34" charset="0"/>
              </a:rPr>
              <a:t> это мечта о взаимопонимании. Подростку нужно реализовать себя и показать свои качества и способности перед тем, кто готов понять. </a:t>
            </a:r>
          </a:p>
          <a:p>
            <a:pPr algn="r"/>
            <a:r>
              <a:rPr lang="ru-RU" sz="2000">
                <a:latin typeface="Tahoma" pitchFamily="34" charset="0"/>
                <a:ea typeface="Times New Roman" pitchFamily="18" charset="0"/>
                <a:cs typeface="Tahoma" pitchFamily="34" charset="0"/>
              </a:rPr>
              <a:t>(23 слова)</a:t>
            </a:r>
            <a:endParaRPr lang="ru-RU" sz="2000">
              <a:latin typeface="Times New Roman" pitchFamily="18" charset="0"/>
              <a:ea typeface="Times New Roman" pitchFamily="18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Прямоугольник 1"/>
          <p:cNvSpPr>
            <a:spLocks noChangeArrowheads="1"/>
          </p:cNvSpPr>
          <p:nvPr/>
        </p:nvSpPr>
        <p:spPr bwMode="auto">
          <a:xfrm>
            <a:off x="1071563" y="642938"/>
            <a:ext cx="31432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Times New Roman" pitchFamily="18" charset="0"/>
              </a:rPr>
              <a:t> </a:t>
            </a:r>
            <a:r>
              <a:rPr lang="ru-RU" i="1" u="sng">
                <a:latin typeface="Times New Roman" pitchFamily="18" charset="0"/>
              </a:rPr>
              <a:t>3 микротема</a:t>
            </a:r>
          </a:p>
          <a:p>
            <a:r>
              <a:rPr lang="ru-RU" sz="2800">
                <a:latin typeface="Times New Roman" pitchFamily="18" charset="0"/>
              </a:rPr>
              <a:t>Любовь - это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357563" y="928688"/>
            <a:ext cx="4502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Times New Roman" pitchFamily="18" charset="0"/>
              </a:rPr>
              <a:t>безусловное и</a:t>
            </a:r>
            <a:r>
              <a:rPr lang="ru-RU" sz="2800">
                <a:latin typeface="Times New Roman" pitchFamily="18" charset="0"/>
              </a:rPr>
              <a:t> </a:t>
            </a:r>
            <a:r>
              <a:rPr lang="ru-RU" sz="2800">
                <a:solidFill>
                  <a:srgbClr val="FF0000"/>
                </a:solidFill>
                <a:latin typeface="Times New Roman" pitchFamily="18" charset="0"/>
              </a:rPr>
              <a:t>безграничное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38916" name="TextBox 3"/>
          <p:cNvSpPr txBox="1">
            <a:spLocks noChangeArrowheads="1"/>
          </p:cNvSpPr>
          <p:nvPr/>
        </p:nvSpPr>
        <p:spPr bwMode="auto">
          <a:xfrm>
            <a:off x="714375" y="1500188"/>
            <a:ext cx="1403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  <a:latin typeface="Times New Roman" pitchFamily="18" charset="0"/>
              </a:rPr>
              <a:t>доверие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43125" y="1500188"/>
            <a:ext cx="1085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  <a:latin typeface="Times New Roman" pitchFamily="18" charset="0"/>
              </a:rPr>
              <a:t>двоих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38918" name="TextBox 5"/>
          <p:cNvSpPr txBox="1">
            <a:spLocks noChangeArrowheads="1"/>
          </p:cNvSpPr>
          <p:nvPr/>
        </p:nvSpPr>
        <p:spPr bwMode="auto">
          <a:xfrm>
            <a:off x="3286125" y="1500188"/>
            <a:ext cx="2141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  <a:latin typeface="Times New Roman" pitchFamily="18" charset="0"/>
              </a:rPr>
              <a:t>друг к другу.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357813" y="1500188"/>
            <a:ext cx="1555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  <a:latin typeface="Times New Roman" pitchFamily="18" charset="0"/>
              </a:rPr>
              <a:t>Доверие,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38920" name="TextBox 7"/>
          <p:cNvSpPr txBox="1">
            <a:spLocks noChangeArrowheads="1"/>
          </p:cNvSpPr>
          <p:nvPr/>
        </p:nvSpPr>
        <p:spPr bwMode="auto">
          <a:xfrm>
            <a:off x="785813" y="2071688"/>
            <a:ext cx="546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  <a:latin typeface="Times New Roman" pitchFamily="18" charset="0"/>
              </a:rPr>
              <a:t>которое раскрывает в каждом все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215063" y="2071688"/>
            <a:ext cx="5159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00B050"/>
                </a:solidFill>
                <a:latin typeface="Times New Roman" pitchFamily="18" charset="0"/>
              </a:rPr>
              <a:t>то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38922" name="TextBox 9"/>
          <p:cNvSpPr txBox="1">
            <a:spLocks noChangeArrowheads="1"/>
          </p:cNvSpPr>
          <p:nvPr/>
        </p:nvSpPr>
        <p:spPr bwMode="auto">
          <a:xfrm>
            <a:off x="6929438" y="2071688"/>
            <a:ext cx="1317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  <a:latin typeface="Times New Roman" pitchFamily="18" charset="0"/>
              </a:rPr>
              <a:t>лучшее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2571750"/>
            <a:ext cx="5508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  <a:latin typeface="Times New Roman" pitchFamily="18" charset="0"/>
              </a:rPr>
              <a:t>, на что только способна личность.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38924" name="TextBox 11"/>
          <p:cNvSpPr txBox="1">
            <a:spLocks noChangeArrowheads="1"/>
          </p:cNvSpPr>
          <p:nvPr/>
        </p:nvSpPr>
        <p:spPr bwMode="auto">
          <a:xfrm>
            <a:off x="857250" y="3071813"/>
            <a:ext cx="3084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  <a:latin typeface="Times New Roman" pitchFamily="18" charset="0"/>
              </a:rPr>
              <a:t>Настоящая любовь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000500" y="3071813"/>
            <a:ext cx="2016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  <a:latin typeface="Times New Roman" pitchFamily="18" charset="0"/>
              </a:rPr>
              <a:t>непременно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38926" name="TextBox 14"/>
          <p:cNvSpPr txBox="1">
            <a:spLocks noChangeArrowheads="1"/>
          </p:cNvSpPr>
          <p:nvPr/>
        </p:nvSpPr>
        <p:spPr bwMode="auto">
          <a:xfrm>
            <a:off x="785813" y="3500438"/>
            <a:ext cx="66754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  <a:latin typeface="Times New Roman" pitchFamily="18" charset="0"/>
              </a:rPr>
              <a:t>включает в себя дружеские отношения, но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42938" y="4000500"/>
            <a:ext cx="38084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  <a:latin typeface="Times New Roman" pitchFamily="18" charset="0"/>
              </a:rPr>
              <a:t>не ограничивается ими.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38928" name="TextBox 16"/>
          <p:cNvSpPr txBox="1">
            <a:spLocks noChangeArrowheads="1"/>
          </p:cNvSpPr>
          <p:nvPr/>
        </p:nvSpPr>
        <p:spPr bwMode="auto">
          <a:xfrm>
            <a:off x="4357688" y="4000500"/>
            <a:ext cx="7953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  <a:latin typeface="Times New Roman" pitchFamily="18" charset="0"/>
              </a:rPr>
              <a:t>Она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214938" y="4000500"/>
            <a:ext cx="1144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  <a:latin typeface="Times New Roman" pitchFamily="18" charset="0"/>
              </a:rPr>
              <a:t>всегда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38930" name="TextBox 18"/>
          <p:cNvSpPr txBox="1">
            <a:spLocks noChangeArrowheads="1"/>
          </p:cNvSpPr>
          <p:nvPr/>
        </p:nvSpPr>
        <p:spPr bwMode="auto">
          <a:xfrm>
            <a:off x="6286500" y="4000500"/>
            <a:ext cx="27003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  <a:latin typeface="Times New Roman" pitchFamily="18" charset="0"/>
              </a:rPr>
              <a:t>больше дружбы,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42938" y="4572000"/>
            <a:ext cx="17478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поскольку</a:t>
            </a:r>
          </a:p>
        </p:txBody>
      </p:sp>
      <p:sp>
        <p:nvSpPr>
          <p:cNvPr id="38932" name="TextBox 20"/>
          <p:cNvSpPr txBox="1">
            <a:spLocks noChangeArrowheads="1"/>
          </p:cNvSpPr>
          <p:nvPr/>
        </p:nvSpPr>
        <p:spPr bwMode="auto">
          <a:xfrm>
            <a:off x="2428875" y="4572000"/>
            <a:ext cx="5500688" cy="166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</a:rPr>
              <a:t>только в любви мы признаем за другим человеком полное право на все то, что составляет наш мир.</a:t>
            </a:r>
          </a:p>
          <a:p>
            <a:pPr algn="r"/>
            <a:r>
              <a:rPr lang="ru-RU">
                <a:latin typeface="Times New Roman" pitchFamily="18" charset="0"/>
              </a:rPr>
              <a:t>(56 слов)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Прямоугольник 1"/>
          <p:cNvSpPr>
            <a:spLocks noChangeArrowheads="1"/>
          </p:cNvSpPr>
          <p:nvPr/>
        </p:nvSpPr>
        <p:spPr bwMode="auto">
          <a:xfrm>
            <a:off x="1000125" y="1071563"/>
            <a:ext cx="7358063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Times New Roman" pitchFamily="18" charset="0"/>
              </a:rPr>
              <a:t> </a:t>
            </a:r>
            <a:r>
              <a:rPr lang="ru-RU" sz="2800">
                <a:latin typeface="Times New Roman" pitchFamily="18" charset="0"/>
              </a:rPr>
              <a:t>Любовь – это безграничное доверие друг к другу, которое раскрывает в каждом все лучшее. Настоящая любовь включает в себя дружеские отношения, но она больше дружбы. Только в любви мы признаем за другим человеком полное право на то, что составляет наш мир.</a:t>
            </a:r>
          </a:p>
          <a:p>
            <a:pPr algn="r"/>
            <a:r>
              <a:rPr lang="ru-RU" sz="2000">
                <a:latin typeface="Times New Roman" pitchFamily="18" charset="0"/>
              </a:rPr>
              <a:t>(40 слов)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Рисунок 1" descr="По традиции рисуется женщина в сарафане, хотя внутри может быть и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25" y="928688"/>
            <a:ext cx="4357688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3" name="TextBox 2"/>
          <p:cNvSpPr txBox="1">
            <a:spLocks noChangeArrowheads="1"/>
          </p:cNvSpPr>
          <p:nvPr/>
        </p:nvSpPr>
        <p:spPr bwMode="auto">
          <a:xfrm>
            <a:off x="2571750" y="4071938"/>
            <a:ext cx="11509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latin typeface="Times New Roman" pitchFamily="18" charset="0"/>
              </a:rPr>
              <a:t>159 слов</a:t>
            </a:r>
          </a:p>
        </p:txBody>
      </p:sp>
      <p:sp>
        <p:nvSpPr>
          <p:cNvPr id="40964" name="TextBox 3"/>
          <p:cNvSpPr txBox="1">
            <a:spLocks noChangeArrowheads="1"/>
          </p:cNvSpPr>
          <p:nvPr/>
        </p:nvSpPr>
        <p:spPr bwMode="auto">
          <a:xfrm>
            <a:off x="5214938" y="4714875"/>
            <a:ext cx="1150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latin typeface="Times New Roman" pitchFamily="18" charset="0"/>
              </a:rPr>
              <a:t>92 слова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Box 1"/>
          <p:cNvSpPr txBox="1">
            <a:spLocks noChangeArrowheads="1"/>
          </p:cNvSpPr>
          <p:nvPr/>
        </p:nvSpPr>
        <p:spPr bwMode="auto">
          <a:xfrm>
            <a:off x="1214438" y="1071563"/>
            <a:ext cx="7215187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>
                <a:latin typeface="Times New Roman" pitchFamily="18" charset="0"/>
              </a:rPr>
              <a:t>Совет коллегам: </a:t>
            </a:r>
          </a:p>
          <a:p>
            <a:endParaRPr lang="ru-RU" sz="2800">
              <a:latin typeface="Times New Roman" pitchFamily="18" charset="0"/>
            </a:endParaRPr>
          </a:p>
          <a:p>
            <a:pPr algn="ctr"/>
            <a:r>
              <a:rPr lang="ru-RU" sz="2800">
                <a:latin typeface="Times New Roman" pitchFamily="18" charset="0"/>
              </a:rPr>
              <a:t>Открытый банк заданий  ОГЭ</a:t>
            </a:r>
            <a:br>
              <a:rPr lang="ru-RU" sz="2800">
                <a:latin typeface="Times New Roman" pitchFamily="18" charset="0"/>
              </a:rPr>
            </a:br>
            <a:r>
              <a:rPr lang="en-US" sz="2800">
                <a:latin typeface="Times New Roman" pitchFamily="18" charset="0"/>
                <a:hlinkClick r:id="rId2"/>
              </a:rPr>
              <a:t> http://fipi.ru/</a:t>
            </a:r>
            <a:endParaRPr lang="ru-RU" sz="2800">
              <a:latin typeface="Times New Roman" pitchFamily="18" charset="0"/>
            </a:endParaRPr>
          </a:p>
          <a:p>
            <a:pPr algn="ctr"/>
            <a:endParaRPr lang="ru-RU" sz="2800">
              <a:latin typeface="Times New Roman" pitchFamily="18" charset="0"/>
            </a:endParaRPr>
          </a:p>
          <a:p>
            <a:pPr algn="ctr"/>
            <a:r>
              <a:rPr lang="ru-RU" sz="2800">
                <a:latin typeface="Times New Roman" pitchFamily="18" charset="0"/>
              </a:rPr>
              <a:t>Раздел «Орфография»</a:t>
            </a:r>
          </a:p>
          <a:p>
            <a:pPr algn="ctr"/>
            <a:endParaRPr lang="ru-RU" sz="2800">
              <a:latin typeface="Times New Roman" pitchFamily="18" charset="0"/>
            </a:endParaRPr>
          </a:p>
          <a:p>
            <a:pPr algn="ctr"/>
            <a:r>
              <a:rPr lang="ru-RU" sz="2800">
                <a:latin typeface="Times New Roman" pitchFamily="18" charset="0"/>
              </a:rPr>
              <a:t>Аудиозаписи изложений.</a:t>
            </a:r>
          </a:p>
          <a:p>
            <a:endParaRPr lang="ru-RU">
              <a:latin typeface="Times New Roman" pitchFamily="18" charset="0"/>
            </a:endParaRPr>
          </a:p>
          <a:p>
            <a:endParaRPr lang="ru-RU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714375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Результаты ГИА</a:t>
            </a:r>
            <a:br>
              <a:rPr lang="ru-RU" dirty="0" smtClean="0"/>
            </a:br>
            <a:r>
              <a:rPr lang="ru-RU" dirty="0" smtClean="0"/>
              <a:t>9 класс.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28688" y="1643063"/>
          <a:ext cx="7572375" cy="4325938"/>
        </p:xfrm>
        <a:graphic>
          <a:graphicData uri="http://schemas.openxmlformats.org/drawingml/2006/table">
            <a:tbl>
              <a:tblPr/>
              <a:tblGrid>
                <a:gridCol w="2524125"/>
                <a:gridCol w="2524125"/>
                <a:gridCol w="2524125"/>
              </a:tblGrid>
              <a:tr h="363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2011-2012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2012-2013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2013-2014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6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 9 класс ГИА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Успеваемость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 94.76/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область 89.7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Качество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75/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 58.24/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область 51.4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Ср. тестовый балл 30.3/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 29.6/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область 28.3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Макс.41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 9 класс ГИА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Успеваемость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 89.6/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 87.9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Качество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67/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 50.39/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 47.71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балл 29.87/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область 27.9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Ср. отметка 3.8/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область 3.5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 9 класс ОГЭ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Успеваемость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100%/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 85.41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Качество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57.1/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район/32.11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Ср. отметка 3.71/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 3.23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 З.5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258888" y="1052513"/>
            <a:ext cx="7273925" cy="18002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endParaRPr lang="ru-RU" sz="4000" dirty="0">
              <a:solidFill>
                <a:schemeClr val="accent2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44035" name="TextBox 5"/>
          <p:cNvSpPr txBox="1">
            <a:spLocks noChangeArrowheads="1"/>
          </p:cNvSpPr>
          <p:nvPr/>
        </p:nvSpPr>
        <p:spPr bwMode="auto">
          <a:xfrm>
            <a:off x="1643063" y="1285875"/>
            <a:ext cx="66738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>
                <a:solidFill>
                  <a:srgbClr val="FF0000"/>
                </a:solidFill>
                <a:latin typeface="Times New Roman" pitchFamily="18" charset="0"/>
              </a:rPr>
              <a:t>Дорогу осилит идущий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1" descr="D:\Documents and Settings\Админ\Рабочий стол\Светлана\фотографии\мобильный класс\SSA4713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63800" y="1847850"/>
            <a:ext cx="4216400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258888" y="1052513"/>
            <a:ext cx="7273925" cy="18002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Спасибо за внимание!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40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Благодарю за помощь!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4000" dirty="0">
                <a:solidFill>
                  <a:schemeClr val="accent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Творческих успехов Вам, коллеги!»</a:t>
            </a:r>
            <a:endParaRPr lang="ru-RU" sz="4000" dirty="0">
              <a:solidFill>
                <a:schemeClr val="accent2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4505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43313" y="3929063"/>
            <a:ext cx="3992562" cy="235743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2200" i="1" smtClean="0">
                <a:solidFill>
                  <a:schemeClr val="tx1"/>
                </a:solidFill>
                <a:cs typeface="Times New Roman" pitchFamily="18" charset="0"/>
              </a:rPr>
              <a:t> </a:t>
            </a:r>
          </a:p>
          <a:p>
            <a:pPr>
              <a:spcBef>
                <a:spcPct val="0"/>
              </a:spcBef>
            </a:pPr>
            <a:endParaRPr lang="ru-RU" sz="2200" i="1" smtClean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endParaRPr lang="ru-RU" sz="2200" i="1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539750" y="692150"/>
            <a:ext cx="8064500" cy="792163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Интернет – ресурсы: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6083" name="Прямоугольник 5"/>
          <p:cNvSpPr>
            <a:spLocks noChangeArrowheads="1"/>
          </p:cNvSpPr>
          <p:nvPr/>
        </p:nvSpPr>
        <p:spPr bwMode="auto">
          <a:xfrm>
            <a:off x="2428875" y="1428750"/>
            <a:ext cx="4572000" cy="227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Times New Roman" pitchFamily="18" charset="0"/>
                <a:cs typeface="Arial" charset="0"/>
              </a:rPr>
              <a:t>источник шаблона:</a:t>
            </a:r>
            <a:r>
              <a:rPr lang="ru-RU" sz="2000">
                <a:latin typeface="Times New Roman" pitchFamily="18" charset="0"/>
                <a:cs typeface="Arial" charset="0"/>
              </a:rPr>
              <a:t> </a:t>
            </a:r>
            <a:endParaRPr lang="en-US" sz="2000">
              <a:latin typeface="Times New Roman" pitchFamily="18" charset="0"/>
              <a:cs typeface="Arial" charset="0"/>
            </a:endParaRPr>
          </a:p>
          <a:p>
            <a:pPr algn="ctr"/>
            <a:endParaRPr lang="ru-RU" sz="1400">
              <a:latin typeface="Times New Roman" pitchFamily="18" charset="0"/>
              <a:cs typeface="Arial" charset="0"/>
            </a:endParaRPr>
          </a:p>
          <a:p>
            <a:pPr algn="ctr"/>
            <a:r>
              <a:rPr lang="ru-RU" b="1" i="1">
                <a:latin typeface="Times New Roman" pitchFamily="18" charset="0"/>
                <a:cs typeface="Arial" charset="0"/>
              </a:rPr>
              <a:t>Ранько Елена Алексеевна </a:t>
            </a:r>
          </a:p>
          <a:p>
            <a:pPr algn="ctr"/>
            <a:r>
              <a:rPr lang="ru-RU" b="1" i="1">
                <a:latin typeface="Times New Roman" pitchFamily="18" charset="0"/>
                <a:cs typeface="Arial" charset="0"/>
              </a:rPr>
              <a:t>учитель начальных классов  </a:t>
            </a:r>
          </a:p>
          <a:p>
            <a:pPr algn="ctr"/>
            <a:r>
              <a:rPr lang="ru-RU" b="1" i="1">
                <a:latin typeface="Times New Roman" pitchFamily="18" charset="0"/>
                <a:cs typeface="Arial" charset="0"/>
              </a:rPr>
              <a:t>МАОУ лицей №21</a:t>
            </a:r>
          </a:p>
          <a:p>
            <a:pPr algn="ctr"/>
            <a:r>
              <a:rPr lang="ru-RU" b="1" i="1">
                <a:latin typeface="Times New Roman" pitchFamily="18" charset="0"/>
                <a:cs typeface="Arial" charset="0"/>
              </a:rPr>
              <a:t>  г. Иваново</a:t>
            </a:r>
          </a:p>
          <a:p>
            <a:pPr algn="ctr"/>
            <a:endParaRPr lang="ru-RU" b="1" i="1">
              <a:latin typeface="Times New Roman" pitchFamily="18" charset="0"/>
              <a:cs typeface="Arial" charset="0"/>
            </a:endParaRPr>
          </a:p>
          <a:p>
            <a:pPr algn="ctr"/>
            <a:r>
              <a:rPr lang="ru-RU" i="1">
                <a:latin typeface="Times New Roman" pitchFamily="18" charset="0"/>
                <a:cs typeface="Arial" charset="0"/>
              </a:rPr>
              <a:t>Сайт: </a:t>
            </a:r>
            <a:r>
              <a:rPr lang="en-US" i="1">
                <a:latin typeface="Times New Roman" pitchFamily="18" charset="0"/>
                <a:cs typeface="Arial" charset="0"/>
                <a:hlinkClick r:id="rId2"/>
              </a:rPr>
              <a:t>http://elenaranko.ucoz.ru/</a:t>
            </a:r>
            <a:r>
              <a:rPr lang="ru-RU" i="1">
                <a:latin typeface="Times New Roman" pitchFamily="18" charset="0"/>
                <a:cs typeface="Arial" charset="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571500"/>
            <a:ext cx="8229600" cy="51435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Коллекция материалов с использованием интерактивного оборудования:</a:t>
            </a:r>
            <a:br>
              <a:rPr lang="ru-RU" dirty="0" smtClean="0"/>
            </a:br>
            <a:r>
              <a:rPr lang="ru-RU" dirty="0" smtClean="0"/>
              <a:t>*</a:t>
            </a:r>
            <a:r>
              <a:rPr lang="ru-RU" sz="3600" dirty="0" smtClean="0"/>
              <a:t>объяснение нового материала, </a:t>
            </a:r>
            <a:br>
              <a:rPr lang="ru-RU" sz="3600" dirty="0" smtClean="0"/>
            </a:br>
            <a:r>
              <a:rPr lang="ru-RU" sz="3600" dirty="0" smtClean="0"/>
              <a:t>*практические задания, </a:t>
            </a:r>
            <a:br>
              <a:rPr lang="ru-RU" sz="3600" dirty="0" smtClean="0"/>
            </a:br>
            <a:r>
              <a:rPr lang="ru-RU" sz="3600" dirty="0" smtClean="0"/>
              <a:t>*контроль знаний, умений, навыков,   </a:t>
            </a:r>
            <a:br>
              <a:rPr lang="ru-RU" sz="3600" dirty="0" smtClean="0"/>
            </a:br>
            <a:r>
              <a:rPr lang="ru-RU" sz="3600" dirty="0" smtClean="0"/>
              <a:t>*подготовка к мониторинговым исследованиям</a:t>
            </a:r>
            <a:br>
              <a:rPr lang="ru-RU" sz="3600" dirty="0" smtClean="0"/>
            </a:br>
            <a:r>
              <a:rPr lang="ru-RU" sz="3600" dirty="0" smtClean="0"/>
              <a:t>*подготовка к ЕГЭ и ОГЭ.</a:t>
            </a:r>
            <a:br>
              <a:rPr lang="ru-RU" sz="3600" dirty="0" smtClean="0"/>
            </a:b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38" y="785813"/>
            <a:ext cx="8229600" cy="52149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Интерактивные презентации - способ  контроля знаний и умений обучающихся:</a:t>
            </a:r>
            <a:br>
              <a:rPr lang="ru-RU" dirty="0" smtClean="0"/>
            </a:br>
            <a:r>
              <a:rPr lang="ru-RU" dirty="0" smtClean="0"/>
              <a:t>* </a:t>
            </a:r>
            <a:r>
              <a:rPr lang="ru-RU" sz="3600" dirty="0" smtClean="0"/>
              <a:t>тестовая форма  заданий;</a:t>
            </a:r>
            <a:br>
              <a:rPr lang="ru-RU" sz="3600" dirty="0" smtClean="0"/>
            </a:br>
            <a:r>
              <a:rPr lang="ru-RU" sz="3600" dirty="0" smtClean="0"/>
              <a:t>* доступность и простота создания;</a:t>
            </a:r>
            <a:br>
              <a:rPr lang="ru-RU" sz="3600" dirty="0" smtClean="0"/>
            </a:br>
            <a:r>
              <a:rPr lang="ru-RU" sz="3600" dirty="0" smtClean="0"/>
              <a:t>*цветовое исполнение;</a:t>
            </a:r>
            <a:br>
              <a:rPr lang="ru-RU" sz="3600" dirty="0" smtClean="0"/>
            </a:br>
            <a:r>
              <a:rPr lang="ru-RU" sz="3600" dirty="0" smtClean="0"/>
              <a:t>* возможность ввода слайдов с подсказками;</a:t>
            </a:r>
            <a:br>
              <a:rPr lang="ru-RU" sz="3600" dirty="0" smtClean="0"/>
            </a:br>
            <a:r>
              <a:rPr lang="ru-RU" sz="3600" dirty="0" smtClean="0"/>
              <a:t>* анимационные эффекты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57356" y="1785926"/>
            <a:ext cx="5472973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смотреть</a:t>
            </a:r>
            <a:endParaRPr lang="ru-RU" sz="96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4286256"/>
            <a:ext cx="1777354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  <a:hlinkClick r:id="rId2" action="ppaction://hlinksldjump"/>
              </a:rPr>
              <a:t>I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  <a:hlinkClick r:id="rId2" action="ppaction://hlinksldjump"/>
              </a:rPr>
              <a:t> </a:t>
            </a:r>
            <a:r>
              <a:rPr lang="ru-RU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  <a:hlinkClick r:id="rId2" action="ppaction://hlinksldjump"/>
              </a:rPr>
              <a:t>спр</a:t>
            </a:r>
            <a:r>
              <a: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  <a:hlinkClick r:id="rId2" action="ppaction://hlinksldjump"/>
              </a:rPr>
              <a:t>.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4286256"/>
            <a:ext cx="189667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6000" y="5214938"/>
            <a:ext cx="1000125" cy="1000125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nextslide" highlightClick="1"/>
          </p:cNvPr>
          <p:cNvSpPr/>
          <p:nvPr/>
        </p:nvSpPr>
        <p:spPr>
          <a:xfrm>
            <a:off x="5786438" y="5214938"/>
            <a:ext cx="1071562" cy="1000125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8143932" cy="36317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5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Увы, неверно!</a:t>
            </a:r>
            <a:endParaRPr lang="ru-RU" sz="115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pic>
        <p:nvPicPr>
          <p:cNvPr id="12291" name="Рисунок 2" descr="11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00438" y="4286250"/>
            <a:ext cx="14446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Управляющая кнопка: домой 3">
            <a:hlinkClick r:id="" action="ppaction://hlinkshowjump?jump=lastslideviewed" highlightClick="1"/>
          </p:cNvPr>
          <p:cNvSpPr/>
          <p:nvPr/>
        </p:nvSpPr>
        <p:spPr>
          <a:xfrm>
            <a:off x="3857625" y="5643563"/>
            <a:ext cx="785813" cy="928687"/>
          </a:xfrm>
          <a:prstGeom prst="actionButtonHom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dissolve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3" descr="C:\Documents and Settings\Admin\Local Settings\Temporary Internet Files\Content.Word\SSA4713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25" y="1000125"/>
            <a:ext cx="5286375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726</Words>
  <Application>Microsoft Office PowerPoint</Application>
  <PresentationFormat>Экран (4:3)</PresentationFormat>
  <Paragraphs>165</Paragraphs>
  <Slides>41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6" baseType="lpstr">
      <vt:lpstr>Times New Roman</vt:lpstr>
      <vt:lpstr>Arial</vt:lpstr>
      <vt:lpstr>Calibri</vt:lpstr>
      <vt:lpstr>Tahoma</vt:lpstr>
      <vt:lpstr>Тема Office</vt:lpstr>
      <vt:lpstr>Слайд 1</vt:lpstr>
      <vt:lpstr>Главное преимущество использования ИКТ на уроках – повышение мотивации обучения, создание положительного настроя, активизация самостоятельной деятельности учащихся.  </vt:lpstr>
      <vt:lpstr>Слайд 3</vt:lpstr>
      <vt:lpstr>Слайд 4</vt:lpstr>
      <vt:lpstr>Коллекция материалов с использованием интерактивного оборудования: *объяснение нового материала,  *практические задания,  *контроль знаний, умений, навыков,    *подготовка к мониторинговым исследованиям *подготовка к ЕГЭ и ОГЭ. </vt:lpstr>
      <vt:lpstr> Интерактивные презентации - способ  контроля знаний и умений обучающихся: * тестовая форма  заданий; * доступность и простота создания; *цветовое исполнение; * возможность ввода слайдов с подсказками; * анимационные эффекты    </vt:lpstr>
      <vt:lpstr>Слайд 7</vt:lpstr>
      <vt:lpstr>Слайд 8</vt:lpstr>
      <vt:lpstr>Слайд 9</vt:lpstr>
      <vt:lpstr>Слайд 10</vt:lpstr>
      <vt:lpstr>Слайд 11</vt:lpstr>
      <vt:lpstr>Веб-Грамотей — тренажёр орфографии русского языка.  http://gramotei.cerm.ru/   </vt:lpstr>
      <vt:lpstr>Учитель выбирает упражнение, соответствующее изучаемому материалу и выдаёт его ученикам в качестве домашней работы. Ученики выполняют упражнение на своих домашних компьютерах и сразу же делают работу над ошибками. Учитель получает итоги работы класса в единой таблице результатов. </vt:lpstr>
      <vt:lpstr>Сайт учителя русского языка и литературы Захарьиной Елены Алексеевны http://saharina.ru/.  </vt:lpstr>
      <vt:lpstr> Разделы сайта: Уроки русского языка Уроки литературы Подготовка к ЕГЭ Подготовка к ГИА Творческие работы Внеклассная работа Интерактивные задания Тесты по русскому языку ЕГЭ по русскому языку ГИА по русскому языку Диктанты по русскому языку ЕГЭ по литературе Тесты по литературе </vt:lpstr>
      <vt:lpstr>Открытый банк заданий ЕГЭ и ОГЭ  http://fipi.ru/</vt:lpstr>
      <vt:lpstr>Слайд 17</vt:lpstr>
      <vt:lpstr>ФГОС ООО - владение всеми видами речевой деятельности; - адекватное понимание информации устного и письменного сообщения; - адекватное восприятие на слух текстов разных стилей и жанров; - способность извлекать информацию из различных источников. </vt:lpstr>
      <vt:lpstr>Система уроков по написанию сжатого изложения: *текст, типы речи, стили речи; *тема и основная мысль текста; *микротема, абзац; *способы сжатия текста; *план текста.  </vt:lpstr>
      <vt:lpstr>Способы сжатия текста 5 класс.  </vt:lpstr>
      <vt:lpstr>Приёмы сжатия текста</vt:lpstr>
      <vt:lpstr>  Исключение:  Кругом все оставалось спокойным.    </vt:lpstr>
      <vt:lpstr>Упрощение</vt:lpstr>
      <vt:lpstr>Обобщение</vt:lpstr>
      <vt:lpstr> 9 класс Тренинг «Учимся писать изложение»   «Капканы ЕГЭ и ГИА»  http://xn----7sbanj0abzp7jza.xn--p1ai/    </vt:lpstr>
      <vt:lpstr>Используй стенографические знаки и сокращения</vt:lpstr>
      <vt:lpstr>Приёмы сжатия текста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  Результаты ГИА 9 класс.   </vt:lpstr>
      <vt:lpstr>Слайд 39</vt:lpstr>
      <vt:lpstr>Слайд 40</vt:lpstr>
      <vt:lpstr>Слайд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re</cp:lastModifiedBy>
  <cp:revision>41</cp:revision>
  <dcterms:created xsi:type="dcterms:W3CDTF">2013-08-20T23:50:31Z</dcterms:created>
  <dcterms:modified xsi:type="dcterms:W3CDTF">2015-04-19T14:07:42Z</dcterms:modified>
</cp:coreProperties>
</file>