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0" r:id="rId4"/>
    <p:sldId id="272" r:id="rId5"/>
    <p:sldId id="263" r:id="rId6"/>
    <p:sldId id="337" r:id="rId7"/>
    <p:sldId id="339" r:id="rId8"/>
    <p:sldId id="313" r:id="rId9"/>
    <p:sldId id="352" r:id="rId10"/>
    <p:sldId id="353" r:id="rId11"/>
    <p:sldId id="264" r:id="rId12"/>
    <p:sldId id="267" r:id="rId13"/>
    <p:sldId id="265" r:id="rId14"/>
    <p:sldId id="268" r:id="rId15"/>
    <p:sldId id="307" r:id="rId16"/>
    <p:sldId id="334" r:id="rId17"/>
    <p:sldId id="304" r:id="rId18"/>
    <p:sldId id="328" r:id="rId19"/>
    <p:sldId id="329" r:id="rId20"/>
    <p:sldId id="321" r:id="rId21"/>
    <p:sldId id="323" r:id="rId22"/>
    <p:sldId id="326" r:id="rId23"/>
    <p:sldId id="331" r:id="rId24"/>
    <p:sldId id="308" r:id="rId25"/>
    <p:sldId id="351" r:id="rId26"/>
    <p:sldId id="305" r:id="rId27"/>
    <p:sldId id="311" r:id="rId28"/>
    <p:sldId id="309" r:id="rId29"/>
    <p:sldId id="276" r:id="rId30"/>
    <p:sldId id="277" r:id="rId31"/>
    <p:sldId id="347" r:id="rId32"/>
    <p:sldId id="343" r:id="rId33"/>
    <p:sldId id="315" r:id="rId34"/>
    <p:sldId id="278" r:id="rId35"/>
    <p:sldId id="281" r:id="rId36"/>
    <p:sldId id="286" r:id="rId37"/>
    <p:sldId id="282" r:id="rId38"/>
    <p:sldId id="341" r:id="rId39"/>
    <p:sldId id="300" r:id="rId40"/>
  </p:sldIdLst>
  <p:sldSz cx="9144000" cy="6858000" type="screen4x3"/>
  <p:notesSz cx="6858000" cy="91440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398F9D-0F6D-48A2-88B7-31E51BBEC4EC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4B9737-C00F-41E3-8465-9567FB6BB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58A9B5-B447-40C9-B1EA-A775E70BF5B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410D-BEAA-4C4F-9654-2D4C4CEFA7C8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389A-B8D3-4C2C-95DB-34E826301874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BB1D-8965-4553-A426-19EFDEA95CA0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00DF-EB78-4BBB-A1D2-84438A28555B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03CA-477A-4CBC-BB17-015F8BC3CF2D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2096-7410-4232-9BB2-EB608E3B62B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48D59-0746-4993-AE14-682060653901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6267-CD54-4A95-88A4-B4989BAF7AC7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4AFD-8B1F-4EB2-A2C8-90B954B287DD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7246-35C8-4620-9301-3441FCA325C2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1225-1F0F-4EB6-BB49-F7E2799D7E26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0114-D5FF-48B7-A700-6A3205AA7CD7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6CFB-2EAF-465C-A8EE-BBE3ECA803FC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A756-413F-4970-AA6A-FF554BF9E3B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563B4-C8DD-43CC-9F46-CC269991EA5C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D4DA-BE42-40BD-A269-725FA86DF42B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AD24-288C-4E57-812D-07DE236410D4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0E6E-0084-4B2E-A356-E322755C4574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E2A1F-0CD2-41C2-8458-4B73E057E40B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FE1E-C127-4839-9605-BBC71D32841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96E3-59EC-40BB-A477-FFADCCAF7EC7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3EDDE-F7B4-43A7-BA98-7154BB31BA8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B70316-DC40-46BA-9342-5EFEA1A3DCB8}" type="datetimeFigureOut">
              <a:rPr lang="es-UY"/>
              <a:pPr>
                <a:defRPr/>
              </a:pPr>
              <a:t>16/04/2015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C6DC95-7B1D-4319-95B5-A31F6941866C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" Type="http://schemas.openxmlformats.org/officeDocument/2006/relationships/image" Target="../media/image55.jpe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7;&#1040;&#1065;&#1048;&#1058;&#1040;%20&#1055;&#1045;&#1044;&#1055;&#1056;&#1054;&#1045;&#1050;&#1058;&#1040;%2026.04.13\Pugacheva_Alla_-_Pesenka_pervoklassnika.mp3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111\Desktop\&#1052;&#1086;&#1080;%20&#1076;&#1086;&#1082;&#1091;&#1084;&#1077;&#1085;&#1090;&#1099;\2012%20&#1075;&#1086;&#1076;%20&#1090;&#1086;&#1088;&#1095;&#1077;&#1089;&#1082;&#1080;&#1081;%20&#1086;&#1090;&#1095;&#1077;&#1090;%20&#1053;&#1072;&#1091;&#1084;&#1077;&#1085;&#1082;&#1086;\Pugacheva_Alla_-_Pesenka_pervoklassnika.mp3" TargetMode="External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0825" y="836613"/>
            <a:ext cx="6913563" cy="14192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 ПРОЕКТ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750" y="1628775"/>
            <a:ext cx="7991475" cy="5040313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sz="36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Педагогическое руководство  проектной деятельностью учащихся как средством формирования универсальных учебных действий  на этапе введения ФГОС</a:t>
            </a:r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МБОУ «</a:t>
            </a:r>
            <a:r>
              <a:rPr lang="ru-RU" dirty="0" err="1" smtClean="0">
                <a:solidFill>
                  <a:srgbClr val="FFC000"/>
                </a:solidFill>
              </a:rPr>
              <a:t>Самофаловская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сош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2015 год</a:t>
            </a:r>
            <a:endParaRPr lang="es-UY" dirty="0" smtClean="0">
              <a:solidFill>
                <a:srgbClr val="FFC000"/>
              </a:solidFill>
            </a:endParaRPr>
          </a:p>
        </p:txBody>
      </p:sp>
      <p:pic>
        <p:nvPicPr>
          <p:cNvPr id="2052" name="Рисунок 4" descr="Современные приёмы индивидуализации обучения, направленные на развитие исследовательских способностей личности в свете требований ФГОС НО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4538" y="0"/>
            <a:ext cx="20494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4"/>
          <p:cNvSpPr>
            <a:spLocks noGrp="1"/>
          </p:cNvSpPr>
          <p:nvPr>
            <p:ph type="body" idx="4294967295"/>
          </p:nvPr>
        </p:nvSpPr>
        <p:spPr>
          <a:xfrm>
            <a:off x="250825" y="620713"/>
            <a:ext cx="8497888" cy="4752975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основного общего образования, утверждённый Минобрнауки 17 декабря 2010 г., переносит акцент в обучении на овладение целостной системой универсальных учебных действий 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обще учебных умений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которая не может появиться просто из «изучения предмета», она формируется в ситуациях разрешения личностно важных проблем, в самостоятельной деятельности, направленной на достижение конкретного результата.</a:t>
            </a:r>
          </a:p>
          <a:p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Поэтому  как полноправные и обязательные компоненты школьного гуманитарного  образования рассматриваются не только традиционные предметные знания и умения, но и личностные и метапредметные результаты обучения, которые реализуются в том числе и через проектную деятельность.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6"/>
          <p:cNvSpPr>
            <a:spLocks noChangeArrowheads="1"/>
          </p:cNvSpPr>
          <p:nvPr/>
        </p:nvSpPr>
        <p:spPr bwMode="auto">
          <a:xfrm>
            <a:off x="1042988" y="188913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партнерами</a:t>
            </a:r>
          </a:p>
        </p:txBody>
      </p:sp>
      <p:sp>
        <p:nvSpPr>
          <p:cNvPr id="12291" name="Прямоугольник 7"/>
          <p:cNvSpPr>
            <a:spLocks noChangeArrowheads="1"/>
          </p:cNvSpPr>
          <p:nvPr/>
        </p:nvSpPr>
        <p:spPr bwMode="auto">
          <a:xfrm>
            <a:off x="395288" y="1714500"/>
            <a:ext cx="43211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работы по внедрению проектной технологии в учебно-воспитательный процесс было установлено сотрудничество с кафедрой русского языка ВолГУ и профессором университета, доктором филологических наук Горбань О.А.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2011-2012 уч.год/</a:t>
            </a:r>
          </a:p>
        </p:txBody>
      </p:sp>
      <p:pic>
        <p:nvPicPr>
          <p:cNvPr id="12292" name="Содержимое 3" descr="J:\к\университет\DSC03002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1916113"/>
            <a:ext cx="446563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1619250" y="188913"/>
            <a:ext cx="64817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 учащихся и педагогов  с Администрацией Самофаловского сельского поселения</a:t>
            </a:r>
            <a:endParaRPr lang="ru-RU" sz="2800">
              <a:solidFill>
                <a:srgbClr val="002060"/>
              </a:solidFill>
            </a:endParaRPr>
          </a:p>
        </p:txBody>
      </p:sp>
      <p:pic>
        <p:nvPicPr>
          <p:cNvPr id="13315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1700213"/>
            <a:ext cx="27352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250825" y="1773238"/>
            <a:ext cx="266541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Подготовка материала к очередному номеру газеты «Содружество» проходит в тесном взаимодействии с главой Администрации поселения и председателем Совета депутатов</a:t>
            </a:r>
          </a:p>
        </p:txBody>
      </p:sp>
      <p:pic>
        <p:nvPicPr>
          <p:cNvPr id="13317" name="Picture 3" descr="C:\Users\111\Desktop\фото к газете\SL7012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1700213"/>
            <a:ext cx="25908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:\DCIM\103PHOTO\SAM_26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4221163"/>
            <a:ext cx="28082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C:\Users\111\Desktop\Содружество № 4\фото к газете\SL7012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4214813"/>
            <a:ext cx="2665412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1619250" y="333375"/>
            <a:ext cx="7056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 учащихся и педагогов  с Администрацией Самофаловского сельского поселения</a:t>
            </a:r>
            <a:endParaRPr lang="ru-RU" sz="2800">
              <a:solidFill>
                <a:srgbClr val="002060"/>
              </a:solidFill>
            </a:endParaRPr>
          </a:p>
        </p:txBody>
      </p:sp>
      <p:pic>
        <p:nvPicPr>
          <p:cNvPr id="14339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1844675"/>
            <a:ext cx="27352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468313" y="1773238"/>
            <a:ext cx="22320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Подготовка материала к очередному номеру газеты «Содружество» проходит в тесном взаимодействии с главой Администрации поселения и председателем Совета депутатов</a:t>
            </a:r>
          </a:p>
        </p:txBody>
      </p:sp>
      <p:pic>
        <p:nvPicPr>
          <p:cNvPr id="14341" name="Picture 3" descr="C:\Users\111\Desktop\фото к газете\SL7012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1844675"/>
            <a:ext cx="25923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H:\DCIM\103PHOTO\SAM_26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4365625"/>
            <a:ext cx="28082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C:\Users\111\Desktop\Содружество № 4\фото к газете\SL7012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4365625"/>
            <a:ext cx="235743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1214438" y="65008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728663"/>
            <a:ext cx="8316912" cy="6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971550" y="4868863"/>
            <a:ext cx="77771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редакцией  районной газеты «Междуречье»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C:\Users\111\Desktop\фото к газете\DSC018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1916113"/>
            <a:ext cx="525621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288" y="260350"/>
            <a:ext cx="7848600" cy="1944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библиотекой им.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Е.А.Кулькина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Текст 6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3095625" cy="4176713"/>
          </a:xfrm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Большую помощь в реализации проектной деятельности учащихся оказывает заведующая библиотекой им. Е.А.Кулькина Шумакова Г.А.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ВОЛГОГРАДСКАЯ ФЕДЕРАЦИЯ   ТХЭКВОНДО ВТФ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196975"/>
            <a:ext cx="8388350" cy="1008063"/>
          </a:xfrm>
        </p:spPr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СПОРТИВНЫЙ КЛУБ  БОЕВЫХ ИСКУССТВ «ТОРНАДО» </a:t>
            </a:r>
          </a:p>
        </p:txBody>
      </p:sp>
      <p:pic>
        <p:nvPicPr>
          <p:cNvPr id="17412" name="Picture 2" descr="C:\Users\Карен\Desktop\фото\что-то  из спорта\x_bcb0b3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2420938"/>
            <a:ext cx="53641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Карен\Downloads\mini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349500"/>
            <a:ext cx="2700337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323850" y="6021388"/>
            <a:ext cx="5327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latin typeface="Monotype Corsiva" pitchFamily="66" charset="0"/>
              </a:rPr>
              <a:t>Президент   Волгоградской   федерации   тхэквондо</a:t>
            </a:r>
          </a:p>
          <a:p>
            <a:r>
              <a:rPr lang="ru-RU" i="1">
                <a:solidFill>
                  <a:schemeClr val="bg1"/>
                </a:solidFill>
                <a:latin typeface="Monotype Corsiva" pitchFamily="66" charset="0"/>
              </a:rPr>
              <a:t>КРУПКО  АЛЕКСЕЙ  ВАЛЕРЬЕВИЧ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Социальная значимость проектной деятельности учащихся</a:t>
            </a:r>
          </a:p>
        </p:txBody>
      </p:sp>
      <p:pic>
        <p:nvPicPr>
          <p:cNvPr id="18435" name="Picture 2" descr="C:\Documents and Settings\workstation 1\Рабочий стол\Е.Кулькин\Библиотека в Самофаловке\PICT01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620713"/>
            <a:ext cx="3313113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Documents and Settings\workstation 1\Рабочий стол\Библиотека в Самофаловке\PICT01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2997200"/>
            <a:ext cx="30257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Documents and Settings\workstation 1\Рабочий стол\Е.Кулькин\Библиотека в Самофаловке\PICT00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620713"/>
            <a:ext cx="309721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Documents and Settings\workstation 1\Рабочий стол\Е.Кулькин\Библиотека в Самофаловке\PICT01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4005263"/>
            <a:ext cx="26638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J:\и Кулькин тоже\SDC1269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7763" y="4221163"/>
            <a:ext cx="26654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Users\Genasik103\Desktop\2013-14 год\компетенции 2014 год\загруженно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5175"/>
            <a:ext cx="27368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8099425" cy="7207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проекты учащихся среднего звена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492500" y="2708275"/>
            <a:ext cx="5327650" cy="4321175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Номинация «Сказка о Новом годе, Рождестве и зиме. Проза». </a:t>
            </a:r>
          </a:p>
          <a:p>
            <a:pPr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Мартинсон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Владимир - «Похищение олимпийского огня».</a:t>
            </a:r>
          </a:p>
          <a:p>
            <a:pPr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Молявкин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Александр  «Бывает же такое!»</a:t>
            </a:r>
          </a:p>
          <a:p>
            <a:pPr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Балашова Алина «Нужно верить в чудеса!»</a:t>
            </a:r>
          </a:p>
          <a:p>
            <a:pPr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Валентина ««Красота рождественских ночей». </a:t>
            </a:r>
          </a:p>
          <a:p>
            <a:pPr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Болтенкова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Алина «Новогоднее  приключение лесных зверей».         </a:t>
            </a:r>
          </a:p>
          <a:p>
            <a:pPr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9461" name="Picture 5" descr="G:\DSC035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94175"/>
            <a:ext cx="3429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451725" cy="136842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Областной конкурс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4211638" y="1125538"/>
            <a:ext cx="4681537" cy="5472112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проект </a:t>
            </a:r>
          </a:p>
          <a:p>
            <a:pPr algn="ctr"/>
            <a:r>
              <a:rPr lang="ru-RU" sz="3600" smtClean="0">
                <a:solidFill>
                  <a:srgbClr val="002060"/>
                </a:solidFill>
                <a:latin typeface="Monotype Corsiva" pitchFamily="66" charset="0"/>
              </a:rPr>
              <a:t>Экологическая сказка 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ПОДРАЖАНИЕ </a:t>
            </a:r>
            <a:endParaRPr lang="ru-RU" sz="240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М.Е.САЛТЫКОВУ – ЩЕДРИНУ.</a:t>
            </a:r>
            <a:endParaRPr lang="ru-RU" sz="240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ЭКОЛОГИЧЕСКАЯ СКАЗКА </a:t>
            </a:r>
            <a:endParaRPr lang="ru-RU" sz="240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«ЧУДО-ЮДО УЖАСНОЕ </a:t>
            </a:r>
            <a:endParaRPr lang="ru-RU" sz="240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И ИВАН-КУЗНЕЦ».</a:t>
            </a:r>
          </a:p>
          <a:p>
            <a:pPr algn="ctr"/>
            <a:endParaRPr lang="ru-RU" sz="240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Мартинсон    Владимир –</a:t>
            </a:r>
          </a:p>
          <a:p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7 класс</a:t>
            </a:r>
          </a:p>
        </p:txBody>
      </p:sp>
      <p:pic>
        <p:nvPicPr>
          <p:cNvPr id="20484" name="Рисунок 3" descr="C:\Users\Genasik103\Desktop\Армия Карен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115888"/>
            <a:ext cx="23034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D:\111\Desktop\Мои документы\фото 5 класс 2011-12 год\DSC02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484313"/>
            <a:ext cx="33845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863" cy="61071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легче учителю учить, тем труднее ученикам учиться. Чем труднее учителю, тем легче ученику. </a:t>
            </a: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больше будет учитель учиться сам, обдумывать каждый урок и соразмерять с силами ученика, чем больше будет следить за ходом мысли ученика,… тем легче будет учиться ученику…</a:t>
            </a:r>
            <a:b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Л.Н.Толстой</a:t>
            </a: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188913"/>
            <a:ext cx="31686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Genasik103\Desktop\обобщение опыта на всероссийском уровне\SL7063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2276475"/>
            <a:ext cx="316865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Genasik103\Desktop\обобщение опыта на всероссийском уровне\SL7063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581525"/>
            <a:ext cx="31448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92696"/>
            <a:ext cx="7851648" cy="19442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Жаргонизмы как языковое явление в речи учащихся среднего звена современной сельской средней общеобразовательной школы</a:t>
            </a:r>
            <a:r>
              <a:rPr lang="ru-RU" sz="36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36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0"/>
            <a:ext cx="8497888" cy="836613"/>
          </a:xfrm>
        </p:spPr>
        <p:txBody>
          <a:bodyPr/>
          <a:lstStyle/>
          <a:p>
            <a:r>
              <a:rPr lang="ru-RU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  проект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132138" y="5949950"/>
            <a:ext cx="5654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  </a:t>
            </a:r>
            <a:r>
              <a:rPr lang="ru-RU" sz="2800">
                <a:solidFill>
                  <a:schemeClr val="bg1"/>
                </a:solidFill>
              </a:rPr>
              <a:t>МОУ «Самофаловская СОШ»</a:t>
            </a:r>
          </a:p>
          <a:p>
            <a:r>
              <a:rPr lang="ru-RU" sz="2800">
                <a:solidFill>
                  <a:schemeClr val="bg1"/>
                </a:solidFill>
              </a:rPr>
              <a:t>        2010-2011 учебный год</a:t>
            </a:r>
          </a:p>
        </p:txBody>
      </p:sp>
      <p:pic>
        <p:nvPicPr>
          <p:cNvPr id="21509" name="Рисунок 5" descr="SL70636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2708275"/>
            <a:ext cx="47529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Documents and Settings\Admin\Мои документы\Мои рисунки\untitled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789363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62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196975"/>
            <a:ext cx="7851775" cy="25923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использования казачьих диалектов  южного Дона и их роль в романе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Е.А.Кулькина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«Крушение»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0350"/>
            <a:ext cx="7854950" cy="647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Школьный   учебный   проект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4067175" y="5589588"/>
            <a:ext cx="47529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«Самофаловская сош»</a:t>
            </a:r>
          </a:p>
          <a:p>
            <a:pPr algn="ctr">
              <a:lnSpc>
                <a:spcPct val="90000"/>
              </a:lnSpc>
            </a:pP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2011-2012  учебный год</a:t>
            </a:r>
          </a:p>
        </p:txBody>
      </p:sp>
      <p:pic>
        <p:nvPicPr>
          <p:cNvPr id="22533" name="Picture 5" descr="J:\SDC128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400425"/>
            <a:ext cx="381635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Картинка 24 из 4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3213100"/>
            <a:ext cx="19446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Users\111\Desktop\Работа кружка Юный журналист\картинки для оформления\x_3ebf4fa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478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3"/>
          <p:cNvSpPr>
            <a:spLocks noGrp="1"/>
          </p:cNvSpPr>
          <p:nvPr>
            <p:ph type="ctrTitle"/>
          </p:nvPr>
        </p:nvSpPr>
        <p:spPr>
          <a:xfrm>
            <a:off x="3995738" y="260350"/>
            <a:ext cx="5148262" cy="5040313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проект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Школьно-поселковая газета «Содружество»  как  средство массовой информации населения, развития коммуникативной компетении и социальной адаптации учащихся школы в условиях  муниципального Самофаловского сельского поселения.</a:t>
            </a:r>
            <a:endParaRPr lang="ru-RU" sz="2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1638" y="5157788"/>
            <a:ext cx="4681537" cy="1057275"/>
          </a:xfrm>
        </p:spPr>
        <p:txBody>
          <a:bodyPr/>
          <a:lstStyle/>
          <a:p>
            <a:r>
              <a:rPr lang="ru-RU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</a:p>
          <a:p>
            <a:r>
              <a:rPr lang="ru-RU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«Самофаловская  сош»</a:t>
            </a:r>
          </a:p>
          <a:p>
            <a:r>
              <a:rPr lang="ru-RU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2012-2013 учебный год</a:t>
            </a:r>
          </a:p>
        </p:txBody>
      </p:sp>
      <p:pic>
        <p:nvPicPr>
          <p:cNvPr id="6" name="Picture 2" descr="SAM_22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492375"/>
            <a:ext cx="3600450" cy="2933700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1" descr="C:\Users\Genasik103\Desktop\2013-14 год\учебный проект 2014 год\картинки к проекту о Торнадо\top-ma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1412875"/>
            <a:ext cx="47164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25"/>
          <p:cNvSpPr>
            <a:spLocks noChangeArrowheads="1"/>
          </p:cNvSpPr>
          <p:nvPr/>
        </p:nvSpPr>
        <p:spPr bwMode="auto">
          <a:xfrm>
            <a:off x="4032250" y="4292600"/>
            <a:ext cx="511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/>
          </a:p>
        </p:txBody>
      </p:sp>
      <p:sp>
        <p:nvSpPr>
          <p:cNvPr id="2051" name="Заголовок 5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От  урока физкультуры к олимпийской медали.</a:t>
            </a:r>
            <a:b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МБОУ «</a:t>
            </a:r>
            <a:r>
              <a:rPr lang="ru-RU" sz="2400" i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Самофаловская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сош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» – территория  спорта и здоровья</a:t>
            </a:r>
          </a:p>
        </p:txBody>
      </p:sp>
      <p:sp>
        <p:nvSpPr>
          <p:cNvPr id="24581" name="Текст 6"/>
          <p:cNvSpPr>
            <a:spLocks noGrp="1"/>
          </p:cNvSpPr>
          <p:nvPr>
            <p:ph type="body" idx="1"/>
          </p:nvPr>
        </p:nvSpPr>
        <p:spPr>
          <a:xfrm>
            <a:off x="4751388" y="3644900"/>
            <a:ext cx="4392612" cy="2305050"/>
          </a:xfrm>
        </p:spPr>
        <p:txBody>
          <a:bodyPr/>
          <a:lstStyle/>
          <a:p>
            <a:r>
              <a:rPr lang="ru-RU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:</a:t>
            </a:r>
          </a:p>
          <a:p>
            <a:r>
              <a:rPr lang="ru-RU" sz="2800" b="1" smtClean="0">
                <a:solidFill>
                  <a:schemeClr val="bg1"/>
                </a:solidFill>
                <a:latin typeface="Monotype Corsiva" pitchFamily="66" charset="0"/>
              </a:rPr>
              <a:t>Рожко Алексей  / 4 класс /</a:t>
            </a:r>
          </a:p>
          <a:p>
            <a:r>
              <a:rPr lang="ru-RU" sz="2800" b="1" smtClean="0">
                <a:solidFill>
                  <a:schemeClr val="bg1"/>
                </a:solidFill>
                <a:latin typeface="Monotype Corsiva" pitchFamily="66" charset="0"/>
              </a:rPr>
              <a:t>Зуев Максим  / 2 класс /</a:t>
            </a:r>
          </a:p>
          <a:p>
            <a:r>
              <a:rPr lang="ru-RU" sz="2800" b="1" smtClean="0">
                <a:solidFill>
                  <a:schemeClr val="bg1"/>
                </a:solidFill>
                <a:latin typeface="Monotype Corsiva" pitchFamily="66" charset="0"/>
              </a:rPr>
              <a:t> Булавин Роман  / 2 класс /</a:t>
            </a:r>
          </a:p>
          <a:p>
            <a:endParaRPr lang="ru-RU" sz="2800" b="1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800" b="1" smtClean="0">
                <a:solidFill>
                  <a:srgbClr val="FFC000"/>
                </a:solidFill>
                <a:latin typeface="Monotype Corsiva" pitchFamily="66" charset="0"/>
              </a:rPr>
              <a:t>МБОУ «Самофаловская сош»</a:t>
            </a:r>
          </a:p>
          <a:p>
            <a:r>
              <a:rPr lang="ru-RU" sz="2800" b="1" smtClean="0">
                <a:solidFill>
                  <a:srgbClr val="FFC000"/>
                </a:solidFill>
                <a:latin typeface="Monotype Corsiva" pitchFamily="66" charset="0"/>
              </a:rPr>
              <a:t>2013-2014 учебный год  </a:t>
            </a:r>
            <a:r>
              <a:rPr lang="ru-RU" smtClean="0">
                <a:solidFill>
                  <a:srgbClr val="FFC000"/>
                </a:solidFill>
              </a:rPr>
              <a:t>                   </a:t>
            </a:r>
          </a:p>
        </p:txBody>
      </p:sp>
      <p:pic>
        <p:nvPicPr>
          <p:cNvPr id="24582" name="Picture 6" descr="C:\Users\Genasik103\Desktop\фото карен в клубе\секция в самофаловке\ФОТО\DSC03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7338"/>
            <a:ext cx="43211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F:\ноутбук\шаблон презентации\загруженно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4868863"/>
            <a:ext cx="19431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43193" cy="129614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Познавательная   направленность   проектной </a:t>
            </a:r>
            <a:br>
              <a:rPr lang="ru-RU" sz="2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     учащихся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5" y="1700808"/>
            <a:ext cx="2880319" cy="4464496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Толковый словарь жаргонной лексики учащихся среднего звена </a:t>
            </a:r>
          </a:p>
          <a:p>
            <a:pPr algn="ctr">
              <a:defRPr/>
            </a:pPr>
            <a: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8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Самофаловская</a:t>
            </a:r>
            <a: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2012-2012 год</a:t>
            </a:r>
            <a:endParaRPr lang="ru-RU" sz="2800" dirty="0"/>
          </a:p>
        </p:txBody>
      </p:sp>
      <p:pic>
        <p:nvPicPr>
          <p:cNvPr id="25604" name="Содержимое 3" descr="SL70641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 rot="21155511">
            <a:off x="4032250" y="3698875"/>
            <a:ext cx="4948238" cy="2852738"/>
          </a:xfrm>
        </p:spPr>
      </p:pic>
      <p:pic>
        <p:nvPicPr>
          <p:cNvPr id="25605" name="Picture 2" descr="E:\SL7064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1341438"/>
            <a:ext cx="50419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7832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« Особенности использование диалектов казаков южного Дона в романе </a:t>
            </a:r>
            <a:r>
              <a:rPr lang="ru-RU" sz="9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Е.А.Кулькина</a:t>
            </a:r>
            <a:r>
              <a:rPr lang="ru-RU" sz="9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«Крушение» »</a:t>
            </a:r>
          </a:p>
          <a:p>
            <a:pPr>
              <a:buFont typeface="Arial" charset="0"/>
              <a:buNone/>
              <a:defRPr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Arial" charset="0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Итоги реализации проекта</a:t>
            </a:r>
          </a:p>
          <a:p>
            <a:pPr>
              <a:buFont typeface="Arial" charset="0"/>
              <a:buNone/>
              <a:defRPr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5100" dirty="0" smtClean="0"/>
          </a:p>
          <a:p>
            <a:pPr>
              <a:buFont typeface="Arial" charset="0"/>
              <a:buNone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*Участие в районном конкурсе учебных проектов- призеры</a:t>
            </a:r>
          </a:p>
          <a:p>
            <a:pPr>
              <a:buFont typeface="Arial" charset="0"/>
              <a:buNone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*Участие в областном конкурсе учебных проектов – 1 место</a:t>
            </a:r>
          </a:p>
          <a:p>
            <a:pPr>
              <a:buFont typeface="Arial" charset="0"/>
              <a:buNone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*Участие во всероссийском конкурсе «</a:t>
            </a:r>
            <a:r>
              <a:rPr lang="ru-RU" sz="8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ученика» - победители</a:t>
            </a:r>
          </a:p>
          <a:p>
            <a:pPr>
              <a:buFont typeface="Arial" charset="0"/>
              <a:buNone/>
              <a:defRPr/>
            </a:pPr>
            <a:endParaRPr lang="ru-RU" sz="5100" dirty="0" smtClean="0"/>
          </a:p>
          <a:p>
            <a:pPr>
              <a:buFont typeface="Arial" charset="0"/>
              <a:buNone/>
              <a:defRPr/>
            </a:pPr>
            <a:endParaRPr lang="ru-RU" sz="3400" dirty="0" smtClean="0"/>
          </a:p>
          <a:p>
            <a:pPr>
              <a:buFont typeface="Arial" charset="0"/>
              <a:buNone/>
              <a:defRPr/>
            </a:pPr>
            <a:r>
              <a:rPr lang="ru-RU" sz="3400" dirty="0" smtClean="0"/>
              <a:t>                                   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/>
              <a:t>                   </a:t>
            </a:r>
            <a:endParaRPr lang="ru-RU" sz="1600" dirty="0"/>
          </a:p>
        </p:txBody>
      </p:sp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7338"/>
          </a:xfrm>
        </p:spPr>
        <p:txBody>
          <a:bodyPr/>
          <a:lstStyle/>
          <a:p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Проектная  деятельность , предполагающая сотрудничество учителя и ученика,- непременный залог успешности в работе.</a:t>
            </a:r>
          </a:p>
        </p:txBody>
      </p:sp>
      <p:pic>
        <p:nvPicPr>
          <p:cNvPr id="26628" name="Picture 5" descr="J:\SDC128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2420938"/>
            <a:ext cx="33480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workstation 1\Рабочий стол\Е.Кулькин\Библиотека в Самофаловке\PICT00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7430750"/>
            <a:ext cx="10072688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305800" cy="935037"/>
          </a:xfrm>
        </p:spPr>
        <p:txBody>
          <a:bodyPr/>
          <a:lstStyle/>
          <a:p>
            <a:pPr>
              <a:tabLst>
                <a:tab pos="6030913" algn="l"/>
              </a:tabLst>
            </a:pPr>
            <a:r>
              <a:rPr lang="ru-RU" sz="1400" smtClean="0">
                <a:latin typeface="Arial" charset="0"/>
              </a:rPr>
              <a:t/>
            </a:r>
            <a:br>
              <a:rPr lang="ru-RU" sz="1400" smtClean="0">
                <a:latin typeface="Arial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Толковый словарь диалектной лексики казаков южного Дона в романе Евгения Александровича Кулькина « Крушение»</a:t>
            </a:r>
            <a:r>
              <a:rPr lang="ru-RU" sz="1400" smtClean="0">
                <a:latin typeface="Arial" charset="0"/>
              </a:rPr>
              <a:t/>
            </a:r>
            <a:br>
              <a:rPr lang="ru-RU" sz="1400" smtClean="0">
                <a:latin typeface="Arial" charset="0"/>
              </a:rPr>
            </a:br>
            <a:endParaRPr lang="ru-RU" smtClean="0"/>
          </a:p>
        </p:txBody>
      </p:sp>
      <p:pic>
        <p:nvPicPr>
          <p:cNvPr id="27652" name="Picture 2" descr="C:\Documents and Settings\workstation 1\Рабочий стол\Е.Кулькин\Библиотека в Самофаловке\PICT00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503438" y="-20002500"/>
            <a:ext cx="11282362" cy="1135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2051050" y="217488"/>
            <a:ext cx="5689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6030913" algn="l"/>
              </a:tabLst>
            </a:pPr>
            <a:r>
              <a:rPr lang="ru-RU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ШКОЛЬНЫЙ УЧЕБНЫЙ ПРОЕКТ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6030913" algn="l"/>
              </a:tabLst>
            </a:pPr>
            <a:endParaRPr lang="ru-RU"/>
          </a:p>
        </p:txBody>
      </p:sp>
      <p:pic>
        <p:nvPicPr>
          <p:cNvPr id="27654" name="i-main-pic" descr="Картинка 13 из 177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2060575"/>
            <a:ext cx="7848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3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2012 год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Проектный продукт для сельской библиотеки</a:t>
            </a:r>
          </a:p>
        </p:txBody>
      </p:sp>
      <p:pic>
        <p:nvPicPr>
          <p:cNvPr id="28675" name="Содержимое 3" descr="J:\SDC1286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773238"/>
            <a:ext cx="8642350" cy="4751387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0" descr="C:\Users\Genasik103\Desktop\2013-14 год\учебный проект 2014 год\ФОТО\DSC030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698962">
            <a:off x="125413" y="4254500"/>
            <a:ext cx="19081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19" descr="F:\секция в самофаловке\IMG_01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26022">
            <a:off x="7059613" y="1550988"/>
            <a:ext cx="20415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18" descr="C:\Users\Genasik103\Desktop\2013-14 год\учебный проект 2014 год\ФОТО\DSC030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65715">
            <a:off x="7031038" y="4470400"/>
            <a:ext cx="190023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17" descr="C:\Users\Genasik103\Desktop\2013-14 год\учебный проект 2014 год\ФОТО\DSC0306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6707">
            <a:off x="5832475" y="5395913"/>
            <a:ext cx="23256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12" descr="F:\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4005263"/>
            <a:ext cx="214471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11" descr="C:\Users\Genasik103\Desktop\2013-14 год\учебный проект 2014 год\ФОТО\DSC030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360360">
            <a:off x="5499100" y="4298950"/>
            <a:ext cx="15478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0" descr="C:\Users\Genasik103\Desktop\2013-14 год\учебный проект 2014 год\ФОТО\DSC0306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6532685">
            <a:off x="5258594" y="2980532"/>
            <a:ext cx="172878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9" descr="C:\Users\Genasik103\Desktop\2013-14 год\учебный проект 2014 год\ФОТО\DSC0304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459587">
            <a:off x="304800" y="2943225"/>
            <a:ext cx="1857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8" descr="F:\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946787">
            <a:off x="1881188" y="2806700"/>
            <a:ext cx="14747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7" descr="C:\Users\Genasik103\Desktop\2013-14 год\учебный проект 2014 год\ФОТО\DSC0306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512096">
            <a:off x="565150" y="1446213"/>
            <a:ext cx="250507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6" descr="C:\Users\Genasik103\Desktop\2013-14 год\учебный проект 2014 год\ФОТО\DSC0304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274393">
            <a:off x="5984875" y="1628775"/>
            <a:ext cx="18510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6192838" cy="503237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Рекламный                    буклет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0" name="Текст 2"/>
          <p:cNvSpPr>
            <a:spLocks noGrp="1"/>
          </p:cNvSpPr>
          <p:nvPr>
            <p:ph type="body" idx="1"/>
          </p:nvPr>
        </p:nvSpPr>
        <p:spPr>
          <a:xfrm>
            <a:off x="722313" y="620713"/>
            <a:ext cx="8097837" cy="1223962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Monotype Corsiva" pitchFamily="66" charset="0"/>
              </a:rPr>
              <a:t>Мы  выбираем   спорт   как   альтернативу   вредным   привычкам!</a:t>
            </a:r>
          </a:p>
          <a:p>
            <a:pPr algn="ctr"/>
            <a:r>
              <a:rPr lang="ru-RU" sz="2400" b="1" i="1" smtClean="0">
                <a:solidFill>
                  <a:srgbClr val="FF0000"/>
                </a:solidFill>
                <a:latin typeface="Monotype Corsiva" pitchFamily="66" charset="0"/>
              </a:rPr>
              <a:t>Запишись  в  спортивный   клуб  боевых   искусств  «Торнадо» !</a:t>
            </a:r>
            <a:endParaRPr lang="ru-RU" sz="240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29711" name="Рисунок 3" descr="D:\111\Desktop\картинки для оформления\i (2)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916238" y="1484313"/>
            <a:ext cx="31686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Рисунок 4" descr="F:\SDC12147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132138" y="2997200"/>
            <a:ext cx="24479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Рисунок 5" descr="C:\Users\Genasik103\Desktop\2013-14 год\учебный проект 2014 год\ФОТО\DSC03111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916238" y="4724400"/>
            <a:ext cx="28797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2" descr="G:\Науменко\DSC03274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11188" y="5322888"/>
            <a:ext cx="2268537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2" descr="C:\Users\Genasik103\Desktop\нач. школа проект\Науменко\DSC03272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948488" y="3068638"/>
            <a:ext cx="21955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11\Desktop\грамоты\Scan_Pic0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08883">
            <a:off x="6483350" y="2971800"/>
            <a:ext cx="2409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C:\Users\111\Desktop\Мои документы\грамоты\Scan_Pic00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55319">
            <a:off x="4100513" y="3008313"/>
            <a:ext cx="2397125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G:\грамоты\Scan_Pic0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79472">
            <a:off x="484188" y="3268663"/>
            <a:ext cx="2363787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G:\грамоты\Scan_Pic0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73927">
            <a:off x="1709738" y="3143250"/>
            <a:ext cx="23225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71600" y="188913"/>
            <a:ext cx="7772400" cy="5580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Итоги  реализации проекта «Содружество»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*проект стал лучшим на областном конкурсе социальных проектов «Свой мир мы строим сами»  в 2013 году и завоевал гран-при конкурса;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* в районном конкурсе учебных и социальных проектов «Изменим мир к лучшему»  2013 год -1 место;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*районный конкурс лидеров детских общественных объединений «Лидер 21 века» -3 место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* проект заявлен на участие в XV ВСЕРОССИЙСКОМ КОНКУРСЕ «ИЗДАТЕЛЬСКАЯ ДЕЯТЕЛЬНОСТЬ В ШКОЛЕ» в Санкт-Петербурге.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* работа творческой группы была отмечена грамотой Совета депутатов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Самофаловского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сельского поселения , комитетом по образованию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Городищенского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муниципального района, Министерства образования и науки Волгоградской области.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857250" y="628650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 descr="C:\Users\Петухова\Desktop\Прект мини газета\DSCN16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2852738"/>
            <a:ext cx="29162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4868863"/>
            <a:ext cx="29162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908050"/>
            <a:ext cx="291623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156325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Цели проекта</a:t>
            </a:r>
          </a:p>
          <a:p>
            <a:pPr>
              <a:defRPr/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0"/>
            <a:ext cx="61198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0" y="887413"/>
            <a:ext cx="6156325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умелое педагогическое руководство и активное  вовлечение учащихся в проектную деятельность учащихся как наиболее эффективный способ формирования всех видов УУД на уроках и во внеурочной деятельности  учащихся. в свете введения ФГОСов нового поколения.</a:t>
            </a:r>
          </a:p>
          <a:p>
            <a:pPr indent="450850" eaLnBrk="0" hangingPunct="0">
              <a:buFontTx/>
              <a:buChar char="-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осознание принципиальной необходимости активного использования в активной педагогической практике новых педагогических технологий, позволяющих перейти от информативного обучения к активному   творческому познанию, с целью повышения эффективности учебно-воспитательного процесса.</a:t>
            </a:r>
          </a:p>
          <a:p>
            <a:pPr indent="450850" eaLnBrk="0" hangingPunct="0">
              <a:buFontTx/>
              <a:buChar char="-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систематизация материала, придание ему удобной формы использования членами педагогического сообщества и более широкого распространения в сети Интернет;</a:t>
            </a:r>
          </a:p>
          <a:p>
            <a:pPr indent="450850"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-обмен  педагогическим опытом и инновационными подходами в современной педагогике по руководству проектной деятельностью учащихся;</a:t>
            </a:r>
          </a:p>
          <a:p>
            <a:pPr indent="450850" eaLnBrk="0" hangingPunct="0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-распространение новаторских идей, методов и форм обучения и воспитания;</a:t>
            </a:r>
          </a:p>
          <a:p>
            <a:pPr indent="450850" eaLnBrk="0" hangingPunct="0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11188" y="333375"/>
            <a:ext cx="8532812" cy="1582738"/>
          </a:xfrm>
        </p:spPr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Районный конкурс 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«Изменим мир к лучшему!»     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</a:p>
        </p:txBody>
      </p:sp>
      <p:sp>
        <p:nvSpPr>
          <p:cNvPr id="31747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827088" y="1989138"/>
            <a:ext cx="8316912" cy="4583112"/>
          </a:xfrm>
        </p:spPr>
        <p:txBody>
          <a:bodyPr/>
          <a:lstStyle/>
          <a:p>
            <a:pPr algn="ctr"/>
            <a:r>
              <a:rPr lang="ru-RU" smtClean="0"/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«Школьный социальный проект, педагогическое руководство которым осуществлялось  творческой группой педагогов МБОУ  «Самофаловская сош», занял 1 место и отправлен решением жюри на областной  конкурс социальных проектов «Я-  граждан!»</a:t>
            </a:r>
          </a:p>
        </p:txBody>
      </p:sp>
      <p:pic>
        <p:nvPicPr>
          <p:cNvPr id="31748" name="Picture 2" descr="C:\Users\111\Desktop\Мои документы\грамоты\Scan_Pic00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3527425"/>
            <a:ext cx="28797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G:\напечатать фото\SAM_27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429875" y="15330488"/>
            <a:ext cx="200025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 descr="G:\напечатать фото\SAM_2719 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29038"/>
            <a:ext cx="4321175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Scan_Pic0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98220">
            <a:off x="608013" y="438150"/>
            <a:ext cx="31242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2" descr="Scan_Pic00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381931">
            <a:off x="5102225" y="457200"/>
            <a:ext cx="31734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3" descr="C:\Users\111\Desktop\проект 2013 газета\Защита 5.03.2013\кубо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3573463"/>
            <a:ext cx="27368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188913"/>
            <a:ext cx="6119813" cy="28797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школьных печатных изданий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Санкт-Петербурге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Текст 5"/>
          <p:cNvSpPr>
            <a:spLocks noGrp="1"/>
          </p:cNvSpPr>
          <p:nvPr>
            <p:ph type="body" idx="1"/>
          </p:nvPr>
        </p:nvSpPr>
        <p:spPr>
          <a:xfrm>
            <a:off x="395288" y="3789363"/>
            <a:ext cx="5256212" cy="2879725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Школьно-поселковая газета «Содружество» принимала участие в этом конкурсе в марте 2013 года. Тема конкурса  — «Молодежь в фокусе событий». </a:t>
            </a:r>
          </a:p>
          <a:p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info@schoolizdat.ru</a:t>
            </a:r>
            <a:endParaRPr lang="ru-RU" sz="32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2" descr="C:\Users\111\Downloads\log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981075"/>
            <a:ext cx="3127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C:\Users\111\Desktop\Работа кружка Юный журналист\картинки для оформления\360d90ada58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3357563"/>
            <a:ext cx="28797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Genasik103\Desktop\Армия Карен\я-гражданин картин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557338"/>
            <a:ext cx="41767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в13 всероссийской акции в 2013 году </a:t>
            </a:r>
          </a:p>
        </p:txBody>
      </p:sp>
      <p:pic>
        <p:nvPicPr>
          <p:cNvPr id="34820" name="Picture 2" descr="C:\Users\111\Downloads\pr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844675"/>
            <a:ext cx="38893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ctrTitle"/>
          </p:nvPr>
        </p:nvSpPr>
        <p:spPr>
          <a:xfrm>
            <a:off x="2555875" y="476250"/>
            <a:ext cx="4176713" cy="1008063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Перспектива реализации проекта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0825" y="1700213"/>
            <a:ext cx="6192838" cy="4681537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*Повышение квалификации и уровня</a:t>
            </a:r>
          </a:p>
          <a:p>
            <a:pPr algn="l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педагогического мастерства  по использованию проектной технологии и  дальнейшее активное использование ИКТ  в учебно-воспитательном процессе в условиях реализации ФГОС</a:t>
            </a:r>
          </a:p>
          <a:p>
            <a:pPr algn="l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*Обобщение своего опыта  педагогического руководства  проектной деятельностью</a:t>
            </a:r>
          </a:p>
          <a:p>
            <a:pPr algn="l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учащихся на международном</a:t>
            </a:r>
          </a:p>
          <a:p>
            <a:pPr algn="l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уровне.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813"/>
            <a:ext cx="24844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6" descr="F:\линейка 6 декаб 2013\DSCN06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1700213"/>
            <a:ext cx="269875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7" descr="G:\DSC032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4365625"/>
            <a:ext cx="30972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3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920037" cy="4679950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Наша педагогическая инициатива направлена на то , чтобы красота земли, призыв к борьбе за счастье, радость и свободу, широта  человеческого сердца и разума преобладали над тьмой и сверкали, как незаходящее  солнце. </a:t>
            </a:r>
            <a:b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жизнь становится интересной и полноценной только тогда, когда сам что – то творишь, созидаешь, действуешь,</a:t>
            </a:r>
            <a:b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видишь публичное признание результатов своей работы на каждом уроке, каждый день в работе </a:t>
            </a:r>
            <a:b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каждым обучающимся.</a:t>
            </a:r>
            <a:endParaRPr lang="ru-RU" sz="2400" b="1" i="1" smtClean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>
            <a:off x="9286875" y="3886200"/>
            <a:ext cx="71438" cy="17526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" name="Pugacheva_Alla_-_Pesenka_pervoklassn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4929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1143000" y="62865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851275" y="274638"/>
            <a:ext cx="4835525" cy="6323012"/>
          </a:xfrm>
        </p:spPr>
        <p:txBody>
          <a:bodyPr/>
          <a:lstStyle/>
          <a:p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в общероссийском конкурсе педагогических проектов  на базе  центра педагогических технологий  им. </a:t>
            </a:r>
            <a:b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К.Д. Ушинского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2014 год            </a:t>
            </a:r>
            <a:r>
              <a:rPr lang="ru-RU" smtClean="0">
                <a:solidFill>
                  <a:srgbClr val="002060"/>
                </a:solidFill>
              </a:rPr>
              <a:t/>
            </a:r>
            <a:br>
              <a:rPr lang="ru-RU" smtClean="0">
                <a:solidFill>
                  <a:srgbClr val="002060"/>
                </a:solidFill>
              </a:rPr>
            </a:b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37891" name="Picture 2" descr="C:\Users\Genasik103\Desktop\конкурс Золотой пеликан 2014\1 (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981075"/>
            <a:ext cx="3960812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Genasik103\Desktop\обобщение опыта на всероссийском уровне\книги и ученая шляп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10350" y="0"/>
            <a:ext cx="25336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4067175" y="2781300"/>
            <a:ext cx="4321175" cy="4076700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на всероссийском уровне </a:t>
            </a:r>
            <a:b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 базе ЦПТ </a:t>
            </a:r>
            <a:b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им. К.Д. Ушинского 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/>
              <a:t/>
            </a:r>
            <a:br>
              <a:rPr lang="ru-RU" smtClean="0"/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3" descr="C:\Users\Genasik103\Desktop\обобщение опыта на всероссийском уровне\сертификат об обобщении опы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92150"/>
            <a:ext cx="38163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3"/>
          <p:cNvSpPr>
            <a:spLocks noGrp="1"/>
          </p:cNvSpPr>
          <p:nvPr>
            <p:ph type="title"/>
          </p:nvPr>
        </p:nvSpPr>
        <p:spPr>
          <a:xfrm>
            <a:off x="457200" y="1628775"/>
            <a:ext cx="4835525" cy="5040313"/>
          </a:xfrm>
        </p:spPr>
        <p:txBody>
          <a:bodyPr/>
          <a:lstStyle/>
          <a:p>
            <a:r>
              <a:rPr lang="ru-RU" sz="1800" b="1" smtClean="0">
                <a:solidFill>
                  <a:schemeClr val="bg1"/>
                </a:solidFill>
              </a:rPr>
              <a:t>Современные  дети  отличаются  своей энергией,  талантами  и  одаренностью. Они не  признают  идеалов  и  не  ищут  кумиров. Они  верят в себя, в свои  возможности  и способности. Современные  дети  не приемлют  власти  и  лидерства. Демократия и  сотрудничество – единственно  возможная форма  организации  отношений  между детьми  нового поколения. Они  не воспринимают  жесткие  рамки,  готовые методики  и  принципы. Взамен  они предлагают  свое  креативное  мышление, новые  нестандартные  пути  решения  любых задач  и  уверенность  в  своих  действиях.</a:t>
            </a:r>
            <a:r>
              <a:rPr lang="ru-RU" sz="1800" smtClean="0">
                <a:solidFill>
                  <a:schemeClr val="bg1"/>
                </a:solidFill>
              </a:rPr>
              <a:t/>
            </a:r>
            <a:br>
              <a:rPr lang="ru-RU" sz="1800" smtClean="0">
                <a:solidFill>
                  <a:schemeClr val="bg1"/>
                </a:solidFill>
              </a:rPr>
            </a:br>
            <a:r>
              <a:rPr lang="ru-RU" sz="1800" smtClean="0">
                <a:solidFill>
                  <a:schemeClr val="bg1"/>
                </a:solidFill>
              </a:rPr>
              <a:t>Давайте   с   ними   сотрудничать!</a:t>
            </a:r>
            <a:br>
              <a:rPr lang="ru-RU" sz="1800" smtClean="0">
                <a:solidFill>
                  <a:schemeClr val="bg1"/>
                </a:solidFill>
              </a:rPr>
            </a:br>
            <a:endParaRPr lang="ru-RU" sz="1800" smtClean="0">
              <a:solidFill>
                <a:schemeClr val="bg1"/>
              </a:solidFill>
            </a:endParaRPr>
          </a:p>
        </p:txBody>
      </p:sp>
      <p:pic>
        <p:nvPicPr>
          <p:cNvPr id="39939" name="Picture 3" descr="G:\напечатать фото\SAM_2719 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422275"/>
            <a:ext cx="3455987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C:\Users\111\Desktop\проект 2013 газета\Защита 5.03.2013\Новая папка\Школа\фото район\SAM_6066 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789363"/>
            <a:ext cx="345757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4" descr="п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0"/>
            <a:ext cx="20431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J:\фото 5 класс\DSC004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620713"/>
            <a:ext cx="8229600" cy="1308100"/>
          </a:xfrm>
          <a:prstGeom prst="wave">
            <a:avLst>
              <a:gd name="adj1" fmla="val 12500"/>
              <a:gd name="adj2" fmla="val 0"/>
            </a:avLst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путь твой к познанию мира ведет, как бы труден он ни был – вперед!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5" name="Pugacheva_Alla_-_Pesenka_pervoklassn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25" y="5214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H:\DCIM\103PHOTO\SAM_26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2781300"/>
            <a:ext cx="21240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850" y="0"/>
            <a:ext cx="525621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     проекта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4" name="Содержимое 7" descr="SL70636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88" y="115888"/>
            <a:ext cx="208756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E:\Науменко проект\SL7063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4868863"/>
            <a:ext cx="2339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323850" y="884238"/>
            <a:ext cx="62642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>
              <a:buFontTx/>
              <a:buChar char="•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учебно-воспитательного процесса через активное внедрение в образовательный процесс проектной технологии  как способ формирования  универсальных учебных действий на этапе введения ФГОСов нового поколения.</a:t>
            </a:r>
          </a:p>
          <a:p>
            <a:pPr indent="450850" eaLnBrk="0" hangingPunct="0">
              <a:buFontTx/>
              <a:buChar char="•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Практическое осуществление  переориентации  существующей в настоящее время  образовательной системы на современную, соответствующую требованиям XXI века и ФГОСам второго поколения.</a:t>
            </a:r>
          </a:p>
          <a:p>
            <a:pPr indent="450850" eaLnBrk="0" hangingPunct="0">
              <a:buFontTx/>
              <a:buChar char="•"/>
            </a:pPr>
            <a:r>
              <a:rPr lang="ru-RU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азработка и внедрения новых форм организационно-методического сопровождения образовательного процесса, обеспечивающего  достижения учениками высокого качества образования, формирование культурных, учебных, коммуникативных, исследовательских, проектировочных и других умений, компетентность в сфере самостоятельной деятельности, основанной на усвоении способов приобретения знаний, а также реализацию сформированных компетенций в гражданско-общественной, социальной, трудовой, бытовой сферах. </a:t>
            </a:r>
          </a:p>
          <a:p>
            <a:pPr indent="450850" eaLnBrk="0" hangingPunct="0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111\Desktop\Работа кружка Юный журналист\картинки для оформления\34342434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0600" y="692150"/>
            <a:ext cx="3073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5327650" cy="1152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Учимся у времени, в котором  живем, творим с  детьми,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которые рядом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9750" y="2276475"/>
            <a:ext cx="8064500" cy="4149725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Стратегия модернизации образования в России приоритетным направлением считает воспитание личности, стремящейся к максимальной  реализации своих возможностей, способной принять правильное решение в конкретных жизненных ситуациях , приобщение учащихся к достижениям информационного общества и способность быть активным потребителем информации.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850" y="1916113"/>
            <a:ext cx="5400675" cy="35290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ученика  проект -  это возможность  раскрыть  свой потенциал   индивидуально  или  в группе  своих  товарищей,  найти  при этом  необходимые  знания, применить  на  практике,  достичь результата  и  публично  его защитить.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учителя – это возможность интегрированного   обучения и воспитания,   средство дифференциации  обучения.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0825" y="333375"/>
            <a:ext cx="8569325" cy="15113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проектов ориентирован не на интеграцию фактических знаний, а на их применение и приобретение новых, позволяющих перейти от информативного обучения к активному  исследовательскому,  творческому познанию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C:\Users\111\Pictures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4600575"/>
            <a:ext cx="30607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G:\напечатать фото\SAM_2719 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916113"/>
            <a:ext cx="295275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85225" cy="19304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Проектная деятельность  логично вписывается в структуру ФГОС второго поколения и полностью соответствует заложенному в нем системно-деятельностному подходу.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05038"/>
            <a:ext cx="550862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000125" y="5929313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5651500" y="2205038"/>
            <a:ext cx="33131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 проектов позволяет  учащимся  достичь того уровня образования, который будет соответствовать  портрету  выпускника, прописанному и разработанному Министерством образования  во ФГОСах  второго поколения.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сотрудничество: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 ученик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C:\Users\111\Pictures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500438"/>
            <a:ext cx="414655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AM_22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643063"/>
            <a:ext cx="3857625" cy="2357437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214313" y="1714500"/>
            <a:ext cx="4500562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… чтобы переваривать знания, 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  надо поглощать  их с аппетитом…</a:t>
            </a:r>
          </a:p>
          <a:p>
            <a:endParaRPr lang="ru-RU" b="1"/>
          </a:p>
          <a:p>
            <a:r>
              <a:rPr lang="ru-RU"/>
              <a:t>                                                                                               </a:t>
            </a:r>
          </a:p>
          <a:p>
            <a:endParaRPr lang="ru-RU"/>
          </a:p>
          <a:p>
            <a:r>
              <a:rPr lang="ru-RU" sz="2000"/>
              <a:t> </a:t>
            </a: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4643438" y="4437063"/>
            <a:ext cx="42497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Сделайте трудное привычным, привычное станет легким, а легкое – приятным.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Аристотель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50482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Обязательные Этапы  проектирования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8497887" cy="45354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ситуации;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•выделение проблемы, выдвижение гипотезы;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•формулирование цели, определение задач;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•планирование этапов работы, времени, ресурсов, методов, продукта;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•реальное получение продукта: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•самоконтроль, самооценку, коррекцию;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•оформление результатов, выводов, презентацию продукта;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•оценку по установленным критериям;</a:t>
            </a:r>
          </a:p>
          <a:p>
            <a:pPr>
              <a:defRPr/>
            </a:pPr>
            <a:r>
              <a:rPr lang="ru-RU" i="1" dirty="0" smtClean="0"/>
              <a:t>*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темы и ее формулирование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  должна быть привлекательной, вызывать интерес и горячее желание осуществить проект</a:t>
            </a:r>
          </a:p>
          <a:p>
            <a:pPr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1168</Words>
  <Application>Microsoft Office PowerPoint</Application>
  <PresentationFormat>Экран (4:3)</PresentationFormat>
  <Paragraphs>170</Paragraphs>
  <Slides>39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Monotype Corsiva</vt:lpstr>
      <vt:lpstr>Tema de Office</vt:lpstr>
      <vt:lpstr>ПЕДАГОГИЧЕСКИЙ  ПРОЕКТ </vt:lpstr>
      <vt:lpstr>Чем легче учителю учить, тем труднее ученикам учиться. Чем труднее учителю, тем легче ученику. Чем больше будет учитель учиться сам, обдумывать каждый урок и соразмерять с силами ученика, чем больше будет следить за ходом мысли ученика,… тем легче будет учиться ученику…                          Л.Н.Толстой</vt:lpstr>
      <vt:lpstr>Слайд 3</vt:lpstr>
      <vt:lpstr>Слайд 4</vt:lpstr>
      <vt:lpstr>Учимся у времени, в котором  живем, творим с  детьми,  которые рядом </vt:lpstr>
      <vt:lpstr> Для ученика  проект -  это возможность  раскрыть  свой потенциал   индивидуально  или  в группе  своих  товарищей,  найти  при этом  необходимые  знания, применить  на  практике,  достичь результата  и  публично  его защитить.    Для учителя – это возможность интегрированного   обучения и воспитания,   средство дифференциации  обучения.     </vt:lpstr>
      <vt:lpstr>Проектная деятельность  логично вписывается в структуру ФГОС второго поколения и полностью соответствует заложенному в нем системно-деятельностному подходу. </vt:lpstr>
      <vt:lpstr>Творческое сотрудничество: учитель- ученик </vt:lpstr>
      <vt:lpstr>Обязательные Этапы  проектирования</vt:lpstr>
      <vt:lpstr>Слайд 10</vt:lpstr>
      <vt:lpstr>Слайд 11</vt:lpstr>
      <vt:lpstr>Слайд 12</vt:lpstr>
      <vt:lpstr>Слайд 13</vt:lpstr>
      <vt:lpstr>Слайд 14</vt:lpstr>
      <vt:lpstr>Взаимодействие с библиотекой им. Е.А.Кулькина</vt:lpstr>
      <vt:lpstr>ВОЛГОГРАДСКАЯ ФЕДЕРАЦИЯ   ТХЭКВОНДО ВТФ</vt:lpstr>
      <vt:lpstr>Социальная значимость проектной деятельности учащихся</vt:lpstr>
      <vt:lpstr> Творческие проекты учащихся среднего звена</vt:lpstr>
      <vt:lpstr>Областной конкурс </vt:lpstr>
      <vt:lpstr>Жаргонизмы как языковое явление в речи учащихся среднего звена современной сельской средней общеобразовательной школы.</vt:lpstr>
      <vt:lpstr>Особенности использования казачьих диалектов  южного Дона и их роль в романе Е.А.Кулькина «Крушение» </vt:lpstr>
      <vt:lpstr>Учебный проект  Школьно-поселковая газета «Содружество»  как  средство массовой информации населения, развития коммуникативной компетении и социальной адаптации учащихся школы в условиях  муниципального Самофаловского сельского поселения.</vt:lpstr>
      <vt:lpstr>От  урока физкультуры к олимпийской медали. МБОУ «Самофаловская сош» – территория  спорта и здоровья</vt:lpstr>
      <vt:lpstr>Познавательная   направленность   проектной   деятельности      учащихся</vt:lpstr>
      <vt:lpstr>Проектная  деятельность , предполагающая сотрудничество учителя и ученика,- непременный залог успешности в работе.</vt:lpstr>
      <vt:lpstr> Толковый словарь диалектной лексики казаков южного Дона в романе Евгения Александровича Кулькина « Крушение» </vt:lpstr>
      <vt:lpstr>Проектный продукт для сельской библиотеки</vt:lpstr>
      <vt:lpstr>Рекламный                    буклет</vt:lpstr>
      <vt:lpstr>        Итоги  реализации проекта «Содружество»      *проект стал лучшим на областном конкурсе социальных проектов «Свой мир мы строим сами»  в 2013 году и завоевал гран-при конкурса; * в районном конкурсе учебных и социальных проектов «Изменим мир к лучшему»  2013 год -1 место; *районный конкурс лидеров детских общественных объединений «Лидер 21 века» -3 место * проект заявлен на участие в XV ВСЕРОССИЙСКОМ КОНКУРСЕ «ИЗДАТЕЛЬСКАЯ ДЕЯТЕЛЬНОСТЬ В ШКОЛЕ» в Санкт-Петербурге. * работа творческой группы была отмечена грамотой Совета депутатов Самофаловского сельского поселения , комитетом по образованию Городищенского муниципального района, Министерства образования и науки Волгоградской области.  </vt:lpstr>
      <vt:lpstr>Районный конкурс  «Изменим мир к лучшему!»      2013 год</vt:lpstr>
      <vt:lpstr>Слайд 31</vt:lpstr>
      <vt:lpstr>Всероссийский конкурс  школьных печатных изданий  в Санкт-Петербурге</vt:lpstr>
      <vt:lpstr>Участие в13 всероссийской акции в 2013 году </vt:lpstr>
      <vt:lpstr>Перспектива реализации проекта</vt:lpstr>
      <vt:lpstr>*  Наша педагогическая инициатива направлена на то , чтобы красота земли, призыв к борьбе за счастье, радость и свободу, широта  человеческого сердца и разума преобладали над тьмой и сверкали, как незаходящее  солнце.  Ведь жизнь становится интересной и полноценной только тогда, когда сам что – то творишь, созидаешь, действуешь,  видишь публичное признание результатов своей работы на каждом уроке, каждый день в работе  с каждым обучающимся.</vt:lpstr>
      <vt:lpstr>Участие в общероссийском конкурсе педагогических проектов  на базе  центра педагогических технологий  им.  К.Д. Ушинского 2014 год             </vt:lpstr>
      <vt:lpstr>  Обобщение опыта работы на всероссийском уровне  на  базе ЦПТ  им. К.Д. Ушинского    2014 год   </vt:lpstr>
      <vt:lpstr>Современные  дети  отличаются  своей энергией,  талантами  и  одаренностью. Они не  признают  идеалов  и  не  ищут  кумиров. Они  верят в себя, в свои  возможности  и способности. Современные  дети  не приемлют  власти  и  лидерства. Демократия и  сотрудничество – единственно  возможная форма  организации  отношений  между детьми  нового поколения. Они  не воспринимают  жесткие  рамки,  готовые методики  и  принципы. Взамен  они предлагают  свое  креативное  мышление, новые  нестандартные  пути  решения  любых задач  и  уверенность  в  своих  действиях. Давайте   с   ними   сотрудничать! </vt:lpstr>
      <vt:lpstr>Если путь твой к познанию мира ведет, как бы труден он ни был – вперед! </vt:lpstr>
    </vt:vector>
  </TitlesOfParts>
  <Company>Oo_ac_oO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Arlo</dc:creator>
  <cp:lastModifiedBy>re</cp:lastModifiedBy>
  <cp:revision>73</cp:revision>
  <dcterms:created xsi:type="dcterms:W3CDTF">2009-02-20T19:07:40Z</dcterms:created>
  <dcterms:modified xsi:type="dcterms:W3CDTF">2015-04-15T21:54:05Z</dcterms:modified>
</cp:coreProperties>
</file>