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332" r:id="rId11"/>
    <p:sldId id="267" r:id="rId12"/>
    <p:sldId id="268" r:id="rId13"/>
    <p:sldId id="270" r:id="rId14"/>
    <p:sldId id="289" r:id="rId15"/>
    <p:sldId id="323" r:id="rId16"/>
    <p:sldId id="271" r:id="rId17"/>
    <p:sldId id="326" r:id="rId18"/>
    <p:sldId id="327" r:id="rId19"/>
    <p:sldId id="328" r:id="rId20"/>
    <p:sldId id="329" r:id="rId21"/>
    <p:sldId id="272" r:id="rId22"/>
    <p:sldId id="292" r:id="rId23"/>
    <p:sldId id="293" r:id="rId24"/>
    <p:sldId id="319" r:id="rId25"/>
    <p:sldId id="303" r:id="rId26"/>
    <p:sldId id="304" r:id="rId27"/>
    <p:sldId id="305" r:id="rId28"/>
    <p:sldId id="316" r:id="rId29"/>
    <p:sldId id="306" r:id="rId30"/>
    <p:sldId id="307" r:id="rId31"/>
    <p:sldId id="308" r:id="rId32"/>
    <p:sldId id="322" r:id="rId33"/>
    <p:sldId id="331" r:id="rId34"/>
    <p:sldId id="317" r:id="rId35"/>
    <p:sldId id="301" r:id="rId36"/>
    <p:sldId id="274" r:id="rId37"/>
    <p:sldId id="315" r:id="rId38"/>
    <p:sldId id="314" r:id="rId39"/>
    <p:sldId id="276" r:id="rId40"/>
    <p:sldId id="277" r:id="rId41"/>
    <p:sldId id="278" r:id="rId42"/>
    <p:sldId id="280" r:id="rId43"/>
    <p:sldId id="313" r:id="rId44"/>
    <p:sldId id="281" r:id="rId45"/>
    <p:sldId id="302" r:id="rId46"/>
    <p:sldId id="279" r:id="rId47"/>
    <p:sldId id="284" r:id="rId48"/>
    <p:sldId id="285" r:id="rId49"/>
    <p:sldId id="295" r:id="rId50"/>
    <p:sldId id="286" r:id="rId51"/>
    <p:sldId id="296" r:id="rId52"/>
    <p:sldId id="297" r:id="rId53"/>
    <p:sldId id="290" r:id="rId54"/>
    <p:sldId id="309" r:id="rId55"/>
    <p:sldId id="310" r:id="rId56"/>
    <p:sldId id="311" r:id="rId57"/>
    <p:sldId id="312" r:id="rId58"/>
    <p:sldId id="291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30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A9FAE-730D-4A7F-BA82-D565DE2EDBC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</dgm:pt>
    <dgm:pt modelId="{A0731C65-B652-4376-A664-0B06FB1FE04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Принципы развивающего обучения</a:t>
          </a:r>
        </a:p>
      </dgm:t>
    </dgm:pt>
    <dgm:pt modelId="{4F5B46BA-CFD8-46FB-A639-74E0E832571F}" type="parTrans" cxnId="{1B89A0C2-5FCE-4AFB-94C8-4B2635F187D2}">
      <dgm:prSet/>
      <dgm:spPr/>
      <dgm:t>
        <a:bodyPr/>
        <a:lstStyle/>
        <a:p>
          <a:endParaRPr lang="ru-RU" sz="2000"/>
        </a:p>
      </dgm:t>
    </dgm:pt>
    <dgm:pt modelId="{7CCEE141-5047-4D7C-99AB-06B38BA1504E}" type="sibTrans" cxnId="{1B89A0C2-5FCE-4AFB-94C8-4B2635F187D2}">
      <dgm:prSet/>
      <dgm:spPr/>
      <dgm:t>
        <a:bodyPr/>
        <a:lstStyle/>
        <a:p>
          <a:endParaRPr lang="ru-RU" sz="2000"/>
        </a:p>
      </dgm:t>
    </dgm:pt>
    <dgm:pt modelId="{C2F8A64B-E9A4-4F75-9ACC-460C8CD2225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индивидуальность</a:t>
          </a:r>
        </a:p>
      </dgm:t>
    </dgm:pt>
    <dgm:pt modelId="{4DA9178E-DD2B-4775-AD94-3D0EEAA16225}" type="parTrans" cxnId="{24383B05-B01A-4EB0-BB75-DE05F3BC62CA}">
      <dgm:prSet custT="1"/>
      <dgm:spPr/>
      <dgm:t>
        <a:bodyPr/>
        <a:lstStyle/>
        <a:p>
          <a:endParaRPr lang="ru-RU" sz="2000"/>
        </a:p>
      </dgm:t>
    </dgm:pt>
    <dgm:pt modelId="{B5D9AC81-6363-4451-BD55-EBC745179210}" type="sibTrans" cxnId="{24383B05-B01A-4EB0-BB75-DE05F3BC62CA}">
      <dgm:prSet/>
      <dgm:spPr/>
      <dgm:t>
        <a:bodyPr/>
        <a:lstStyle/>
        <a:p>
          <a:endParaRPr lang="ru-RU" sz="2000"/>
        </a:p>
      </dgm:t>
    </dgm:pt>
    <dgm:pt modelId="{5AC3C4E9-B289-490C-8E7E-860ADE6E61D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творчество</a:t>
          </a:r>
        </a:p>
      </dgm:t>
    </dgm:pt>
    <dgm:pt modelId="{47E2CA3A-307B-45A8-A5CE-0FD7D3B8B6ED}" type="parTrans" cxnId="{974594D6-BF4C-423A-A609-FC5AD9710D11}">
      <dgm:prSet custT="1"/>
      <dgm:spPr/>
      <dgm:t>
        <a:bodyPr/>
        <a:lstStyle/>
        <a:p>
          <a:endParaRPr lang="ru-RU" sz="2000"/>
        </a:p>
      </dgm:t>
    </dgm:pt>
    <dgm:pt modelId="{988EAFA7-E9B9-4423-B4AC-FC06894B965E}" type="sibTrans" cxnId="{974594D6-BF4C-423A-A609-FC5AD9710D11}">
      <dgm:prSet/>
      <dgm:spPr/>
      <dgm:t>
        <a:bodyPr/>
        <a:lstStyle/>
        <a:p>
          <a:endParaRPr lang="ru-RU" sz="2000"/>
        </a:p>
      </dgm:t>
    </dgm:pt>
    <dgm:pt modelId="{589217E7-B375-4926-9C0C-4A4A6AEB6E2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самостоятельность</a:t>
          </a:r>
        </a:p>
      </dgm:t>
    </dgm:pt>
    <dgm:pt modelId="{CE4F9904-3C37-481D-8C60-930A5A7804D1}" type="parTrans" cxnId="{348A8A78-50BC-4031-9E04-79BC4FC57813}">
      <dgm:prSet custT="1"/>
      <dgm:spPr/>
      <dgm:t>
        <a:bodyPr/>
        <a:lstStyle/>
        <a:p>
          <a:endParaRPr lang="ru-RU" sz="2000"/>
        </a:p>
      </dgm:t>
    </dgm:pt>
    <dgm:pt modelId="{4815DF70-A4D7-483D-9FAD-FB9D9E1EE776}" type="sibTrans" cxnId="{348A8A78-50BC-4031-9E04-79BC4FC57813}">
      <dgm:prSet/>
      <dgm:spPr/>
      <dgm:t>
        <a:bodyPr/>
        <a:lstStyle/>
        <a:p>
          <a:endParaRPr lang="ru-RU" sz="2000"/>
        </a:p>
      </dgm:t>
    </dgm:pt>
    <dgm:pt modelId="{64104FC1-8616-4D7C-9553-528CF6DA3144}" type="pres">
      <dgm:prSet presAssocID="{D63A9FAE-730D-4A7F-BA82-D565DE2EDBCF}" presName="cycle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98DEB260-C846-477F-BCAF-3A1FFF6DDBF1}" type="pres">
      <dgm:prSet presAssocID="{A0731C65-B652-4376-A664-0B06FB1FE049}" presName="centerShape" presStyleLbl="node0" presStyleIdx="0" presStyleCnt="1" custScaleX="120177"/>
      <dgm:spPr/>
      <dgm:t>
        <a:bodyPr/>
        <a:lstStyle/>
        <a:p>
          <a:endParaRPr lang="ru-RU"/>
        </a:p>
      </dgm:t>
    </dgm:pt>
    <dgm:pt modelId="{0A7D7E67-3FFE-4EF0-B972-EAB514E48CDE}" type="pres">
      <dgm:prSet presAssocID="{4DA9178E-DD2B-4775-AD94-3D0EEAA16225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66D391D-C758-46ED-BB20-62DEFBD16D89}" type="pres">
      <dgm:prSet presAssocID="{C2F8A64B-E9A4-4F75-9ACC-460C8CD222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CBEA6-1D57-4B03-B755-56CE92FFD18D}" type="pres">
      <dgm:prSet presAssocID="{47E2CA3A-307B-45A8-A5CE-0FD7D3B8B6ED}" presName="parTrans" presStyleLbl="bgSibTrans2D1" presStyleIdx="1" presStyleCnt="3" custScaleY="95835"/>
      <dgm:spPr/>
      <dgm:t>
        <a:bodyPr/>
        <a:lstStyle/>
        <a:p>
          <a:endParaRPr lang="ru-RU"/>
        </a:p>
      </dgm:t>
    </dgm:pt>
    <dgm:pt modelId="{BE5512F1-D09F-4A80-9298-7E065479F43E}" type="pres">
      <dgm:prSet presAssocID="{5AC3C4E9-B289-490C-8E7E-860ADE6E61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2D572-D355-4C52-AE6C-840F1D261D4B}" type="pres">
      <dgm:prSet presAssocID="{CE4F9904-3C37-481D-8C60-930A5A7804D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8DC5348-9DED-4989-BC3E-A3CD0C034C59}" type="pres">
      <dgm:prSet presAssocID="{589217E7-B375-4926-9C0C-4A4A6AEB6E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21B1A8-D899-4584-B0E9-C69FACCE2E94}" type="presOf" srcId="{4DA9178E-DD2B-4775-AD94-3D0EEAA16225}" destId="{0A7D7E67-3FFE-4EF0-B972-EAB514E48CDE}" srcOrd="0" destOrd="0" presId="urn:microsoft.com/office/officeart/2005/8/layout/radial4"/>
    <dgm:cxn modelId="{24383B05-B01A-4EB0-BB75-DE05F3BC62CA}" srcId="{A0731C65-B652-4376-A664-0B06FB1FE049}" destId="{C2F8A64B-E9A4-4F75-9ACC-460C8CD22258}" srcOrd="0" destOrd="0" parTransId="{4DA9178E-DD2B-4775-AD94-3D0EEAA16225}" sibTransId="{B5D9AC81-6363-4451-BD55-EBC745179210}"/>
    <dgm:cxn modelId="{9FD59441-E0DE-45D6-800A-7E59673013F6}" type="presOf" srcId="{C2F8A64B-E9A4-4F75-9ACC-460C8CD22258}" destId="{A66D391D-C758-46ED-BB20-62DEFBD16D89}" srcOrd="0" destOrd="0" presId="urn:microsoft.com/office/officeart/2005/8/layout/radial4"/>
    <dgm:cxn modelId="{348A8A78-50BC-4031-9E04-79BC4FC57813}" srcId="{A0731C65-B652-4376-A664-0B06FB1FE049}" destId="{589217E7-B375-4926-9C0C-4A4A6AEB6E29}" srcOrd="2" destOrd="0" parTransId="{CE4F9904-3C37-481D-8C60-930A5A7804D1}" sibTransId="{4815DF70-A4D7-483D-9FAD-FB9D9E1EE776}"/>
    <dgm:cxn modelId="{4178EEFE-993D-445F-9F35-D610A68595BA}" type="presOf" srcId="{589217E7-B375-4926-9C0C-4A4A6AEB6E29}" destId="{F8DC5348-9DED-4989-BC3E-A3CD0C034C59}" srcOrd="0" destOrd="0" presId="urn:microsoft.com/office/officeart/2005/8/layout/radial4"/>
    <dgm:cxn modelId="{1B89A0C2-5FCE-4AFB-94C8-4B2635F187D2}" srcId="{D63A9FAE-730D-4A7F-BA82-D565DE2EDBCF}" destId="{A0731C65-B652-4376-A664-0B06FB1FE049}" srcOrd="0" destOrd="0" parTransId="{4F5B46BA-CFD8-46FB-A639-74E0E832571F}" sibTransId="{7CCEE141-5047-4D7C-99AB-06B38BA1504E}"/>
    <dgm:cxn modelId="{085D6C2A-DA80-48E3-87B4-64389C26E233}" type="presOf" srcId="{A0731C65-B652-4376-A664-0B06FB1FE049}" destId="{98DEB260-C846-477F-BCAF-3A1FFF6DDBF1}" srcOrd="0" destOrd="0" presId="urn:microsoft.com/office/officeart/2005/8/layout/radial4"/>
    <dgm:cxn modelId="{A3E5B6E7-B633-443E-8049-FC6F42D5006A}" type="presOf" srcId="{47E2CA3A-307B-45A8-A5CE-0FD7D3B8B6ED}" destId="{5EACBEA6-1D57-4B03-B755-56CE92FFD18D}" srcOrd="0" destOrd="0" presId="urn:microsoft.com/office/officeart/2005/8/layout/radial4"/>
    <dgm:cxn modelId="{B66EF154-C4C2-47F6-8866-A4460CEA553B}" type="presOf" srcId="{D63A9FAE-730D-4A7F-BA82-D565DE2EDBCF}" destId="{64104FC1-8616-4D7C-9553-528CF6DA3144}" srcOrd="0" destOrd="0" presId="urn:microsoft.com/office/officeart/2005/8/layout/radial4"/>
    <dgm:cxn modelId="{974594D6-BF4C-423A-A609-FC5AD9710D11}" srcId="{A0731C65-B652-4376-A664-0B06FB1FE049}" destId="{5AC3C4E9-B289-490C-8E7E-860ADE6E61D1}" srcOrd="1" destOrd="0" parTransId="{47E2CA3A-307B-45A8-A5CE-0FD7D3B8B6ED}" sibTransId="{988EAFA7-E9B9-4423-B4AC-FC06894B965E}"/>
    <dgm:cxn modelId="{CB97EFED-D050-4004-BB6B-261F20DFDDCE}" type="presOf" srcId="{CE4F9904-3C37-481D-8C60-930A5A7804D1}" destId="{8782D572-D355-4C52-AE6C-840F1D261D4B}" srcOrd="0" destOrd="0" presId="urn:microsoft.com/office/officeart/2005/8/layout/radial4"/>
    <dgm:cxn modelId="{BEFC27A5-4EC8-41ED-AFF2-2ECB454E9664}" type="presOf" srcId="{5AC3C4E9-B289-490C-8E7E-860ADE6E61D1}" destId="{BE5512F1-D09F-4A80-9298-7E065479F43E}" srcOrd="0" destOrd="0" presId="urn:microsoft.com/office/officeart/2005/8/layout/radial4"/>
    <dgm:cxn modelId="{092C190B-8B58-4278-A2F1-644668ECFE8B}" type="presParOf" srcId="{64104FC1-8616-4D7C-9553-528CF6DA3144}" destId="{98DEB260-C846-477F-BCAF-3A1FFF6DDBF1}" srcOrd="0" destOrd="0" presId="urn:microsoft.com/office/officeart/2005/8/layout/radial4"/>
    <dgm:cxn modelId="{CD8A37B7-E647-4351-AB08-3E4AE8DB6C74}" type="presParOf" srcId="{64104FC1-8616-4D7C-9553-528CF6DA3144}" destId="{0A7D7E67-3FFE-4EF0-B972-EAB514E48CDE}" srcOrd="1" destOrd="0" presId="urn:microsoft.com/office/officeart/2005/8/layout/radial4"/>
    <dgm:cxn modelId="{C7AF61E1-970D-426C-ADCC-E06F713E87E9}" type="presParOf" srcId="{64104FC1-8616-4D7C-9553-528CF6DA3144}" destId="{A66D391D-C758-46ED-BB20-62DEFBD16D89}" srcOrd="2" destOrd="0" presId="urn:microsoft.com/office/officeart/2005/8/layout/radial4"/>
    <dgm:cxn modelId="{44F26A6D-58FB-4B7D-85AB-1461DA8404B5}" type="presParOf" srcId="{64104FC1-8616-4D7C-9553-528CF6DA3144}" destId="{5EACBEA6-1D57-4B03-B755-56CE92FFD18D}" srcOrd="3" destOrd="0" presId="urn:microsoft.com/office/officeart/2005/8/layout/radial4"/>
    <dgm:cxn modelId="{13B56E07-B599-4A2B-9665-9FB5C8860B1C}" type="presParOf" srcId="{64104FC1-8616-4D7C-9553-528CF6DA3144}" destId="{BE5512F1-D09F-4A80-9298-7E065479F43E}" srcOrd="4" destOrd="0" presId="urn:microsoft.com/office/officeart/2005/8/layout/radial4"/>
    <dgm:cxn modelId="{F330CD26-DA7F-483B-B282-42D8B432C942}" type="presParOf" srcId="{64104FC1-8616-4D7C-9553-528CF6DA3144}" destId="{8782D572-D355-4C52-AE6C-840F1D261D4B}" srcOrd="5" destOrd="0" presId="urn:microsoft.com/office/officeart/2005/8/layout/radial4"/>
    <dgm:cxn modelId="{52E2124B-C4E5-4739-9E1E-CDBEAD360F04}" type="presParOf" srcId="{64104FC1-8616-4D7C-9553-528CF6DA3144}" destId="{F8DC5348-9DED-4989-BC3E-A3CD0C034C59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26B91-1EA7-483E-A870-C01691714A6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70DEE4-A27F-477B-9D98-97F0FA3B064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Издание школьной газеты «Пятёрочка»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gm:t>
    </dgm:pt>
    <dgm:pt modelId="{1FBEB470-1409-48B2-862F-537008E3F375}" type="parTrans" cxnId="{2CC4ED6A-E9CE-4FDE-9BF9-EE80CD2A27AE}">
      <dgm:prSet/>
      <dgm:spPr/>
      <dgm:t>
        <a:bodyPr/>
        <a:lstStyle/>
        <a:p>
          <a:endParaRPr lang="ru-RU"/>
        </a:p>
      </dgm:t>
    </dgm:pt>
    <dgm:pt modelId="{0560F07D-9011-4F20-8519-50D0137F709E}" type="sibTrans" cxnId="{2CC4ED6A-E9CE-4FDE-9BF9-EE80CD2A27AE}">
      <dgm:prSet/>
      <dgm:spPr/>
      <dgm:t>
        <a:bodyPr/>
        <a:lstStyle/>
        <a:p>
          <a:endParaRPr lang="ru-RU"/>
        </a:p>
      </dgm:t>
    </dgm:pt>
    <dgm:pt modelId="{CCD601D0-2E87-42BA-990B-945209F80CD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Творческая лаборатория (мастер-классы, выставки)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gm:t>
    </dgm:pt>
    <dgm:pt modelId="{A74F49FC-D419-4C13-B3A8-4DE5653A5CAB}" type="parTrans" cxnId="{96FFB9DA-C162-46F6-A01C-C066F6B4AFF1}">
      <dgm:prSet/>
      <dgm:spPr/>
      <dgm:t>
        <a:bodyPr/>
        <a:lstStyle/>
        <a:p>
          <a:endParaRPr lang="ru-RU"/>
        </a:p>
      </dgm:t>
    </dgm:pt>
    <dgm:pt modelId="{308E145F-AE3A-4E74-9657-EDBFA6C5A773}" type="sibTrans" cxnId="{96FFB9DA-C162-46F6-A01C-C066F6B4AFF1}">
      <dgm:prSet/>
      <dgm:spPr/>
      <dgm:t>
        <a:bodyPr/>
        <a:lstStyle/>
        <a:p>
          <a:endParaRPr lang="ru-RU"/>
        </a:p>
      </dgm:t>
    </dgm:pt>
    <dgm:pt modelId="{6467BA38-C099-4B40-9D51-907B84261F3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Театральная студия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gm:t>
    </dgm:pt>
    <dgm:pt modelId="{7EAC6CAF-9D0C-4030-A6FA-71584EDA59E9}" type="parTrans" cxnId="{2FCD80D8-58B4-4CE4-94A0-CE7CC874EBE9}">
      <dgm:prSet/>
      <dgm:spPr/>
      <dgm:t>
        <a:bodyPr/>
        <a:lstStyle/>
        <a:p>
          <a:endParaRPr lang="ru-RU"/>
        </a:p>
      </dgm:t>
    </dgm:pt>
    <dgm:pt modelId="{1D36BB9A-E35B-4EDB-A56B-0A2A1A89673C}" type="sibTrans" cxnId="{2FCD80D8-58B4-4CE4-94A0-CE7CC874EBE9}">
      <dgm:prSet/>
      <dgm:spPr/>
      <dgm:t>
        <a:bodyPr/>
        <a:lstStyle/>
        <a:p>
          <a:endParaRPr lang="ru-RU"/>
        </a:p>
      </dgm:t>
    </dgm:pt>
    <dgm:pt modelId="{E267D152-CAD1-4DAC-9BFC-B9F2EBE33DC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Вокальная студия. Танцевальный коллектив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gm:t>
    </dgm:pt>
    <dgm:pt modelId="{53113AED-A92E-48D6-ABA9-6775012C1F86}" type="parTrans" cxnId="{B1061599-D057-4C76-90FF-958B7802D6FD}">
      <dgm:prSet/>
      <dgm:spPr/>
      <dgm:t>
        <a:bodyPr/>
        <a:lstStyle/>
        <a:p>
          <a:endParaRPr lang="ru-RU"/>
        </a:p>
      </dgm:t>
    </dgm:pt>
    <dgm:pt modelId="{5CD935A0-A99C-456D-9FC3-280CBAF63AB7}" type="sibTrans" cxnId="{B1061599-D057-4C76-90FF-958B7802D6FD}">
      <dgm:prSet/>
      <dgm:spPr/>
      <dgm:t>
        <a:bodyPr/>
        <a:lstStyle/>
        <a:p>
          <a:endParaRPr lang="ru-RU"/>
        </a:p>
      </dgm:t>
    </dgm:pt>
    <dgm:pt modelId="{C86E7979-1F66-458F-A651-7BE5940754E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Мероприятия, тематические вечера, концерты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gm:t>
    </dgm:pt>
    <dgm:pt modelId="{91B1CDCD-E6E0-4868-BC64-FECC87BC227C}" type="parTrans" cxnId="{12C99D14-F41D-4792-AD7F-9B2905C7F4C6}">
      <dgm:prSet/>
      <dgm:spPr/>
      <dgm:t>
        <a:bodyPr/>
        <a:lstStyle/>
        <a:p>
          <a:endParaRPr lang="ru-RU"/>
        </a:p>
      </dgm:t>
    </dgm:pt>
    <dgm:pt modelId="{052B4C74-4DF5-4204-AE6C-56802D5E27BE}" type="sibTrans" cxnId="{12C99D14-F41D-4792-AD7F-9B2905C7F4C6}">
      <dgm:prSet/>
      <dgm:spPr/>
      <dgm:t>
        <a:bodyPr/>
        <a:lstStyle/>
        <a:p>
          <a:endParaRPr lang="ru-RU"/>
        </a:p>
      </dgm:t>
    </dgm:pt>
    <dgm:pt modelId="{9F1ED44F-F7B4-4999-9846-1AC2E917A799}" type="pres">
      <dgm:prSet presAssocID="{7D126B91-1EA7-483E-A870-C01691714A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1691A-26FE-4844-9ECB-F7B530545859}" type="pres">
      <dgm:prSet presAssocID="{7D126B91-1EA7-483E-A870-C01691714A67}" presName="cycle" presStyleCnt="0"/>
      <dgm:spPr/>
    </dgm:pt>
    <dgm:pt modelId="{16EFCE17-0286-4CE8-AF5F-344BC77E535A}" type="pres">
      <dgm:prSet presAssocID="{0470DEE4-A27F-477B-9D98-97F0FA3B064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59EA-C90F-4C98-94A3-8E23A5759CA7}" type="pres">
      <dgm:prSet presAssocID="{0560F07D-9011-4F20-8519-50D0137F709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8BED75B-2719-4001-990A-FB3393F05234}" type="pres">
      <dgm:prSet presAssocID="{CCD601D0-2E87-42BA-990B-945209F80CD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C976B-FEF9-4956-ADC0-881804F36B10}" type="pres">
      <dgm:prSet presAssocID="{6467BA38-C099-4B40-9D51-907B84261F3B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4DBA4-7FDA-4D0D-82BE-34BFB615AE16}" type="pres">
      <dgm:prSet presAssocID="{E267D152-CAD1-4DAC-9BFC-B9F2EBE33DC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0288A-5D5C-4B38-A25A-B56E4454442C}" type="pres">
      <dgm:prSet presAssocID="{C86E7979-1F66-458F-A651-7BE5940754E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621C0-ABF5-4174-8172-301EF4FA56FC}" type="presOf" srcId="{0560F07D-9011-4F20-8519-50D0137F709E}" destId="{EC1C59EA-C90F-4C98-94A3-8E23A5759CA7}" srcOrd="0" destOrd="0" presId="urn:microsoft.com/office/officeart/2005/8/layout/cycle3"/>
    <dgm:cxn modelId="{12C99D14-F41D-4792-AD7F-9B2905C7F4C6}" srcId="{7D126B91-1EA7-483E-A870-C01691714A67}" destId="{C86E7979-1F66-458F-A651-7BE5940754E7}" srcOrd="4" destOrd="0" parTransId="{91B1CDCD-E6E0-4868-BC64-FECC87BC227C}" sibTransId="{052B4C74-4DF5-4204-AE6C-56802D5E27BE}"/>
    <dgm:cxn modelId="{F5817683-9EC9-49AB-9DC6-8C132995BFB0}" type="presOf" srcId="{6467BA38-C099-4B40-9D51-907B84261F3B}" destId="{296C976B-FEF9-4956-ADC0-881804F36B10}" srcOrd="0" destOrd="0" presId="urn:microsoft.com/office/officeart/2005/8/layout/cycle3"/>
    <dgm:cxn modelId="{F58C3E6F-A331-4E30-B24E-E7CD3E749169}" type="presOf" srcId="{0470DEE4-A27F-477B-9D98-97F0FA3B0646}" destId="{16EFCE17-0286-4CE8-AF5F-344BC77E535A}" srcOrd="0" destOrd="0" presId="urn:microsoft.com/office/officeart/2005/8/layout/cycle3"/>
    <dgm:cxn modelId="{920324D2-13C0-4FBB-8B5A-523F6E5CB29A}" type="presOf" srcId="{C86E7979-1F66-458F-A651-7BE5940754E7}" destId="{C2D0288A-5D5C-4B38-A25A-B56E4454442C}" srcOrd="0" destOrd="0" presId="urn:microsoft.com/office/officeart/2005/8/layout/cycle3"/>
    <dgm:cxn modelId="{96FFB9DA-C162-46F6-A01C-C066F6B4AFF1}" srcId="{7D126B91-1EA7-483E-A870-C01691714A67}" destId="{CCD601D0-2E87-42BA-990B-945209F80CDF}" srcOrd="1" destOrd="0" parTransId="{A74F49FC-D419-4C13-B3A8-4DE5653A5CAB}" sibTransId="{308E145F-AE3A-4E74-9657-EDBFA6C5A773}"/>
    <dgm:cxn modelId="{2FCD80D8-58B4-4CE4-94A0-CE7CC874EBE9}" srcId="{7D126B91-1EA7-483E-A870-C01691714A67}" destId="{6467BA38-C099-4B40-9D51-907B84261F3B}" srcOrd="2" destOrd="0" parTransId="{7EAC6CAF-9D0C-4030-A6FA-71584EDA59E9}" sibTransId="{1D36BB9A-E35B-4EDB-A56B-0A2A1A89673C}"/>
    <dgm:cxn modelId="{B1061599-D057-4C76-90FF-958B7802D6FD}" srcId="{7D126B91-1EA7-483E-A870-C01691714A67}" destId="{E267D152-CAD1-4DAC-9BFC-B9F2EBE33DC1}" srcOrd="3" destOrd="0" parTransId="{53113AED-A92E-48D6-ABA9-6775012C1F86}" sibTransId="{5CD935A0-A99C-456D-9FC3-280CBAF63AB7}"/>
    <dgm:cxn modelId="{9BBFE828-307C-4681-A993-7D6EACD67AB5}" type="presOf" srcId="{CCD601D0-2E87-42BA-990B-945209F80CDF}" destId="{E8BED75B-2719-4001-990A-FB3393F05234}" srcOrd="0" destOrd="0" presId="urn:microsoft.com/office/officeart/2005/8/layout/cycle3"/>
    <dgm:cxn modelId="{04202AB9-E982-4922-8CE6-A96B28B57BB5}" type="presOf" srcId="{E267D152-CAD1-4DAC-9BFC-B9F2EBE33DC1}" destId="{9D44DBA4-7FDA-4D0D-82BE-34BFB615AE16}" srcOrd="0" destOrd="0" presId="urn:microsoft.com/office/officeart/2005/8/layout/cycle3"/>
    <dgm:cxn modelId="{E5F22453-0020-4A90-9C9A-CBCAEE5945B9}" type="presOf" srcId="{7D126B91-1EA7-483E-A870-C01691714A67}" destId="{9F1ED44F-F7B4-4999-9846-1AC2E917A799}" srcOrd="0" destOrd="0" presId="urn:microsoft.com/office/officeart/2005/8/layout/cycle3"/>
    <dgm:cxn modelId="{2CC4ED6A-E9CE-4FDE-9BF9-EE80CD2A27AE}" srcId="{7D126B91-1EA7-483E-A870-C01691714A67}" destId="{0470DEE4-A27F-477B-9D98-97F0FA3B0646}" srcOrd="0" destOrd="0" parTransId="{1FBEB470-1409-48B2-862F-537008E3F375}" sibTransId="{0560F07D-9011-4F20-8519-50D0137F709E}"/>
    <dgm:cxn modelId="{A062CA3F-DEEB-47BD-B41D-40C22C102C36}" type="presParOf" srcId="{9F1ED44F-F7B4-4999-9846-1AC2E917A799}" destId="{1681691A-26FE-4844-9ECB-F7B530545859}" srcOrd="0" destOrd="0" presId="urn:microsoft.com/office/officeart/2005/8/layout/cycle3"/>
    <dgm:cxn modelId="{9701509E-83B2-4BD6-A052-A06B3096B902}" type="presParOf" srcId="{1681691A-26FE-4844-9ECB-F7B530545859}" destId="{16EFCE17-0286-4CE8-AF5F-344BC77E535A}" srcOrd="0" destOrd="0" presId="urn:microsoft.com/office/officeart/2005/8/layout/cycle3"/>
    <dgm:cxn modelId="{C20F65CF-FD66-4D5C-BE7F-2E9589681792}" type="presParOf" srcId="{1681691A-26FE-4844-9ECB-F7B530545859}" destId="{EC1C59EA-C90F-4C98-94A3-8E23A5759CA7}" srcOrd="1" destOrd="0" presId="urn:microsoft.com/office/officeart/2005/8/layout/cycle3"/>
    <dgm:cxn modelId="{8FC7B1C6-1DF4-41DF-8D11-A1F481B28223}" type="presParOf" srcId="{1681691A-26FE-4844-9ECB-F7B530545859}" destId="{E8BED75B-2719-4001-990A-FB3393F05234}" srcOrd="2" destOrd="0" presId="urn:microsoft.com/office/officeart/2005/8/layout/cycle3"/>
    <dgm:cxn modelId="{CC97CCD1-1F08-4C19-AD95-C06B86AE0B8B}" type="presParOf" srcId="{1681691A-26FE-4844-9ECB-F7B530545859}" destId="{296C976B-FEF9-4956-ADC0-881804F36B10}" srcOrd="3" destOrd="0" presId="urn:microsoft.com/office/officeart/2005/8/layout/cycle3"/>
    <dgm:cxn modelId="{B3CE3137-D681-40F2-B385-82431BC0179B}" type="presParOf" srcId="{1681691A-26FE-4844-9ECB-F7B530545859}" destId="{9D44DBA4-7FDA-4D0D-82BE-34BFB615AE16}" srcOrd="4" destOrd="0" presId="urn:microsoft.com/office/officeart/2005/8/layout/cycle3"/>
    <dgm:cxn modelId="{03B1C98E-DBD6-4CAF-95F1-3454F9EBFD22}" type="presParOf" srcId="{1681691A-26FE-4844-9ECB-F7B530545859}" destId="{C2D0288A-5D5C-4B38-A25A-B56E4454442C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97D7F-16DA-44F0-815B-8ECAC8987D0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39323-BE3B-44CA-B648-EE7E312E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6D630-8F81-4043-8E56-C3A197BF6AEC}" type="slidenum">
              <a:rPr lang="ru-RU"/>
              <a:pPr/>
              <a:t>15</a:t>
            </a:fld>
            <a:endParaRPr lang="ru-RU"/>
          </a:p>
        </p:txBody>
      </p:sp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3827" y="8685287"/>
            <a:ext cx="29725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34" tIns="44417" rIns="88834" bIns="44417" anchor="b"/>
          <a:lstStyle/>
          <a:p>
            <a:pPr algn="r"/>
            <a:fld id="{D05312B6-890B-4456-9A7C-E858C6420634}" type="slidenum">
              <a:rPr lang="ru-RU" sz="1200">
                <a:latin typeface="Arial" charset="0"/>
              </a:rPr>
              <a:pPr algn="r"/>
              <a:t>15</a:t>
            </a:fld>
            <a:endParaRPr lang="ru-RU" sz="1200" dirty="0">
              <a:latin typeface="Arial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3827" y="8685287"/>
            <a:ext cx="29725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34" tIns="44417" rIns="88834" bIns="44417" anchor="b"/>
          <a:lstStyle/>
          <a:p>
            <a:pPr algn="r"/>
            <a:fld id="{E6853559-ABCC-4898-BFFF-D35A6C072155}" type="slidenum">
              <a:rPr lang="ru-RU" sz="1200">
                <a:latin typeface="Arial" charset="0"/>
              </a:rPr>
              <a:pPr algn="r"/>
              <a:t>15</a:t>
            </a:fld>
            <a:endParaRPr lang="ru-RU" sz="1200" dirty="0">
              <a:latin typeface="Arial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10" y="4343401"/>
            <a:ext cx="5487981" cy="4114800"/>
          </a:xfrm>
          <a:noFill/>
        </p:spPr>
        <p:txBody>
          <a:bodyPr lIns="88834" tIns="44417" rIns="88834" bIns="44417"/>
          <a:lstStyle/>
          <a:p>
            <a:r>
              <a:rPr lang="ru-RU"/>
              <a:t>В школе № 5 сложилась определенная система работы с одаренными и способными учениками. Мы исходили из того факта, что школа должна обязательно работать не только с академически одаренными детьми, но и поддерживать и развивать социальную и творческую одаренность учащихся. </a:t>
            </a:r>
          </a:p>
          <a:p>
            <a:r>
              <a:rPr lang="ru-RU"/>
              <a:t>Интеллектуально одаренные ученики могут реализовывать себя в исследовательской работе во внеучебное время под руководством своих кураторов и наставников в рамках деятельности научного общества учащихся «Потенциал», или повышать и расширять свой кругозор в области оределенных учебных дисциплин, обучаясь в заочной школе «Юниор».</a:t>
            </a:r>
          </a:p>
          <a:p>
            <a:r>
              <a:rPr lang="ru-RU"/>
              <a:t>Социально одаренные дети реализуются, развивая и проявляя свою гражданскую позицию, занимаясь в военно – патриотическом клубе «Ратибор» или волонтерских отрядах.</a:t>
            </a:r>
          </a:p>
          <a:p>
            <a:r>
              <a:rPr lang="ru-RU"/>
              <a:t>Остановлюсь кратко на каждом из данных направлений. 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B63A06-0955-4BC8-B804-F907680A5147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10EAE5-4FE9-418C-AAB1-B9735005CF8E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E5A0ED-E3CC-4414-A622-7160A4CF429B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00EFCF-09ED-42EA-8F25-D90E9041EC83}" type="slidenum">
              <a:rPr lang="ru-RU" smtClean="0"/>
              <a:pPr/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9323-BE3B-44CA-B648-EE7E312E0007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F40F5A-8A12-43D1-9FC3-E8C12E579856}" type="slidenum">
              <a:rPr lang="ru-RU" smtClean="0"/>
              <a:pPr/>
              <a:t>47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DD4EB-6985-43FC-9F91-7C5B18770823}" type="slidenum">
              <a:rPr lang="ru-RU" smtClean="0"/>
              <a:pPr/>
              <a:t>50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9323-BE3B-44CA-B648-EE7E312E0007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9323-BE3B-44CA-B648-EE7E312E0007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1FE08-34D3-4C02-8EE3-CF9988B1952B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Волонтерство открывает для молодых широкие возможности для самореализации, оно помогает юным получить профессиональную ориентацию, общественное признание и в какой-то мере решает проблему организации досуга подрастающего поколения. </a:t>
            </a:r>
          </a:p>
          <a:p>
            <a:pPr eaLnBrk="1" hangingPunct="1"/>
            <a:r>
              <a:rPr lang="ru-RU" smtClean="0"/>
              <a:t>Приобретенные социальные навыки в дальнейшем помогут подросткам выстроить собственную модель поведения при решении любого социокультурного вопроса. </a:t>
            </a:r>
          </a:p>
          <a:p>
            <a:pPr eaLnBrk="1" hangingPunct="1"/>
            <a:r>
              <a:rPr lang="ru-RU" smtClean="0"/>
              <a:t>Волонтёры готовы выполнять ответственные поручения, у них имеется возможность работать с профессионалами, за деятельностью которых  можно наблюдать и получать от них помощь. Поэтому участие в волонтерском движении некоторым образом помогает и  в выборе конкретной профессии, а коммуникативные и информационные навыки юного волонтера будут способствовать их более высокой конкурентоспособности на рынке труда.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BCB78-B61C-4F47-9FE4-37410607A5EF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Интеграция ресурсов школы и общества сформирует у всех участников волонтерского движения чувство гражданского самосознания, способность к альтруистической деятельности, </a:t>
            </a:r>
            <a:r>
              <a:rPr lang="ru-RU" dirty="0" err="1" smtClean="0"/>
              <a:t>креативным</a:t>
            </a:r>
            <a:r>
              <a:rPr lang="ru-RU" dirty="0" smtClean="0"/>
              <a:t> подходам в решении создавшихся ситуаций;</a:t>
            </a:r>
          </a:p>
          <a:p>
            <a:pPr eaLnBrk="1" hangingPunct="1"/>
            <a:endParaRPr lang="ru-RU" b="1" i="1" dirty="0" smtClean="0"/>
          </a:p>
          <a:p>
            <a:pPr eaLnBrk="1" hangingPunct="1"/>
            <a:r>
              <a:rPr lang="ru-RU" dirty="0" smtClean="0"/>
              <a:t>Согласованность различных форм работы с учащимися всех звеньев школы для решения проблемы успешного обучения и воспитания молодого поколения;</a:t>
            </a:r>
          </a:p>
          <a:p>
            <a:pPr eaLnBrk="1" hangingPunct="1"/>
            <a:endParaRPr lang="ru-RU" b="1" i="1" dirty="0" smtClean="0"/>
          </a:p>
          <a:p>
            <a:pPr eaLnBrk="1" hangingPunct="1"/>
            <a:r>
              <a:rPr lang="ru-RU" dirty="0" smtClean="0"/>
              <a:t>- Создание модели детского и родительского волонтерского движения внутри школы и вне ее; </a:t>
            </a:r>
            <a:endParaRPr lang="ru-RU" b="1" i="1" dirty="0" smtClean="0"/>
          </a:p>
          <a:p>
            <a:pPr eaLnBrk="1" hangingPunct="1"/>
            <a:r>
              <a:rPr lang="ru-RU" dirty="0" smtClean="0"/>
              <a:t>Поддержка положительного имиджа школы в районе и регионе; </a:t>
            </a:r>
          </a:p>
          <a:p>
            <a:pPr eaLnBrk="1" hangingPunct="1"/>
            <a:endParaRPr lang="ru-RU" b="1" i="1" dirty="0" smtClean="0"/>
          </a:p>
          <a:p>
            <a:pPr eaLnBrk="1" hangingPunct="1"/>
            <a:r>
              <a:rPr lang="ru-RU" dirty="0" smtClean="0"/>
              <a:t>- Уменьшение количества несовершеннолетних,  состоящих на </a:t>
            </a:r>
            <a:r>
              <a:rPr lang="ru-RU" dirty="0" err="1" smtClean="0"/>
              <a:t>внутришкольном</a:t>
            </a:r>
            <a:r>
              <a:rPr lang="ru-RU" dirty="0" smtClean="0"/>
              <a:t> учете и учете в ОДН; </a:t>
            </a:r>
            <a:endParaRPr lang="ru-RU" b="1" i="1" dirty="0" smtClean="0"/>
          </a:p>
          <a:p>
            <a:pPr eaLnBrk="1" hangingPunct="1"/>
            <a:r>
              <a:rPr lang="ru-RU" dirty="0" smtClean="0"/>
              <a:t>- Формирование у учащихся стремления вести здоровый образ жизни.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964F6-8F14-4E73-B0CA-B7EB85C16342}" type="slidenum">
              <a:rPr lang="ru-RU"/>
              <a:pPr/>
              <a:t>19</a:t>
            </a:fld>
            <a:endParaRPr lang="ru-RU"/>
          </a:p>
        </p:txBody>
      </p:sp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/>
              <a:t> Интересным может показаться наш опыт использования возможностей волонтерского движения при организации научно – исследовательской деятельности учащихся.  Работа отряда «Интеллектуальный олимп» координируется волонтерами – членами  научного общества «Потенциал», «Эколог», лекторской группы школьного музея. Необходимость вовлечения в школьную научно - исследовательскую деятельность членов волонтерского движения возникла из-за некоторого снижения учительского и ученического интереса к данному виду деятельности за последние два года. Объяснение – на поверхности – недостаток времени у педагогов.  В планах – наладить шефство юных исследователей младших классов членами данного волонтерского отряда.</a:t>
            </a:r>
          </a:p>
        </p:txBody>
      </p:sp>
      <p:sp>
        <p:nvSpPr>
          <p:cNvPr id="100356" name="Номер слайда 3"/>
          <p:cNvSpPr txBox="1">
            <a:spLocks noGrp="1"/>
          </p:cNvSpPr>
          <p:nvPr/>
        </p:nvSpPr>
        <p:spPr bwMode="auto">
          <a:xfrm>
            <a:off x="3883827" y="8685287"/>
            <a:ext cx="29725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defTabSz="914558" eaLnBrk="0" hangingPunct="0"/>
            <a:fld id="{63F43526-0369-4182-A23C-02E63DEE94DC}" type="slidenum">
              <a:rPr lang="ru-RU" sz="1200">
                <a:latin typeface="Arial" charset="0"/>
              </a:rPr>
              <a:pPr algn="r" defTabSz="914558" eaLnBrk="0" hangingPunct="0"/>
              <a:t>19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BFAAD8-FD7D-43C2-8877-1DEAAB432934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A04A7-AA8D-4C8A-B987-E298E6EEB6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FBCC12-5043-47F1-A87D-60712EEEAC3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BC8C0C-F899-44D2-BE65-EEA82FE66168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16943-88BC-4745-88AD-8DCA02EE089A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Relationship Id="rId9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1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pn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1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wmf"/><Relationship Id="rId5" Type="http://schemas.openxmlformats.org/officeDocument/2006/relationships/image" Target="../media/image91.jpeg"/><Relationship Id="rId10" Type="http://schemas.openxmlformats.org/officeDocument/2006/relationships/image" Target="../media/image95.jpeg"/><Relationship Id="rId4" Type="http://schemas.openxmlformats.org/officeDocument/2006/relationships/image" Target="../media/image90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85.wmf"/><Relationship Id="rId4" Type="http://schemas.openxmlformats.org/officeDocument/2006/relationships/image" Target="../media/image9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1.jpe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.jpe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.jpe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11" Type="http://schemas.openxmlformats.org/officeDocument/2006/relationships/image" Target="../media/image140.jpeg"/><Relationship Id="rId5" Type="http://schemas.openxmlformats.org/officeDocument/2006/relationships/image" Target="../media/image134.jpeg"/><Relationship Id="rId10" Type="http://schemas.openxmlformats.org/officeDocument/2006/relationships/image" Target="../media/image139.jpeg"/><Relationship Id="rId4" Type="http://schemas.openxmlformats.org/officeDocument/2006/relationships/image" Target="../media/image133.jpeg"/><Relationship Id="rId9" Type="http://schemas.openxmlformats.org/officeDocument/2006/relationships/image" Target="../media/image13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image" Target="../media/image1.jpeg"/><Relationship Id="rId7" Type="http://schemas.openxmlformats.org/officeDocument/2006/relationships/image" Target="../media/image144.jpeg"/><Relationship Id="rId12" Type="http://schemas.openxmlformats.org/officeDocument/2006/relationships/image" Target="../media/image1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jpeg"/><Relationship Id="rId11" Type="http://schemas.openxmlformats.org/officeDocument/2006/relationships/image" Target="../media/image148.jpeg"/><Relationship Id="rId5" Type="http://schemas.openxmlformats.org/officeDocument/2006/relationships/image" Target="../media/image142.jpeg"/><Relationship Id="rId10" Type="http://schemas.openxmlformats.org/officeDocument/2006/relationships/image" Target="../media/image147.jpeg"/><Relationship Id="rId4" Type="http://schemas.openxmlformats.org/officeDocument/2006/relationships/image" Target="../media/image141.jpeg"/><Relationship Id="rId9" Type="http://schemas.openxmlformats.org/officeDocument/2006/relationships/image" Target="../media/image14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7" Type="http://schemas.openxmlformats.org/officeDocument/2006/relationships/image" Target="../media/image1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jpeg"/><Relationship Id="rId3" Type="http://schemas.openxmlformats.org/officeDocument/2006/relationships/image" Target="../media/image156.jpeg"/><Relationship Id="rId7" Type="http://schemas.openxmlformats.org/officeDocument/2006/relationships/image" Target="../media/image160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jpeg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Relationship Id="rId9" Type="http://schemas.openxmlformats.org/officeDocument/2006/relationships/image" Target="../media/image1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jpeg"/><Relationship Id="rId13" Type="http://schemas.openxmlformats.org/officeDocument/2006/relationships/image" Target="../media/image172.png"/><Relationship Id="rId3" Type="http://schemas.openxmlformats.org/officeDocument/2006/relationships/image" Target="../media/image1.jpeg"/><Relationship Id="rId7" Type="http://schemas.openxmlformats.org/officeDocument/2006/relationships/image" Target="../media/image166.jpeg"/><Relationship Id="rId12" Type="http://schemas.openxmlformats.org/officeDocument/2006/relationships/image" Target="../media/image17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jpeg"/><Relationship Id="rId11" Type="http://schemas.openxmlformats.org/officeDocument/2006/relationships/image" Target="../media/image170.jpeg"/><Relationship Id="rId5" Type="http://schemas.openxmlformats.org/officeDocument/2006/relationships/image" Target="../media/image164.jpeg"/><Relationship Id="rId10" Type="http://schemas.openxmlformats.org/officeDocument/2006/relationships/image" Target="../media/image169.jpeg"/><Relationship Id="rId4" Type="http://schemas.openxmlformats.org/officeDocument/2006/relationships/image" Target="../media/image163.jpeg"/><Relationship Id="rId9" Type="http://schemas.openxmlformats.org/officeDocument/2006/relationships/image" Target="../media/image168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image" Target="../media/image1.jpeg"/><Relationship Id="rId7" Type="http://schemas.openxmlformats.org/officeDocument/2006/relationships/image" Target="../media/image17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jpeg"/><Relationship Id="rId11" Type="http://schemas.openxmlformats.org/officeDocument/2006/relationships/image" Target="../media/image179.jpeg"/><Relationship Id="rId5" Type="http://schemas.openxmlformats.org/officeDocument/2006/relationships/image" Target="../media/image174.jpeg"/><Relationship Id="rId10" Type="http://schemas.openxmlformats.org/officeDocument/2006/relationships/image" Target="../media/image172.png"/><Relationship Id="rId4" Type="http://schemas.openxmlformats.org/officeDocument/2006/relationships/image" Target="../media/image173.jpeg"/><Relationship Id="rId9" Type="http://schemas.openxmlformats.org/officeDocument/2006/relationships/image" Target="../media/image17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7" Type="http://schemas.openxmlformats.org/officeDocument/2006/relationships/image" Target="../media/image1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.jpeg"/><Relationship Id="rId7" Type="http://schemas.openxmlformats.org/officeDocument/2006/relationships/image" Target="../media/image18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7.jpeg"/><Relationship Id="rId5" Type="http://schemas.openxmlformats.org/officeDocument/2006/relationships/image" Target="../media/image186.jpeg"/><Relationship Id="rId10" Type="http://schemas.openxmlformats.org/officeDocument/2006/relationships/image" Target="../media/image191.jpeg"/><Relationship Id="rId4" Type="http://schemas.openxmlformats.org/officeDocument/2006/relationships/image" Target="../media/image185.jpeg"/><Relationship Id="rId9" Type="http://schemas.openxmlformats.org/officeDocument/2006/relationships/image" Target="../media/image19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eg"/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458100" cy="464346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sz="3600" b="1" dirty="0" smtClean="0">
                <a:solidFill>
                  <a:srgbClr val="193B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Развитие детской одаренности </a:t>
            </a:r>
            <a:br>
              <a:rPr lang="ru-RU" sz="3600" b="1" dirty="0" smtClean="0">
                <a:solidFill>
                  <a:srgbClr val="193B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193B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в системе дополнительного образования детей</a:t>
            </a:r>
            <a:br>
              <a:rPr lang="ru-RU" sz="3600" b="1" dirty="0" smtClean="0">
                <a:solidFill>
                  <a:srgbClr val="193B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986086" cy="185738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b="1" dirty="0" smtClean="0">
              <a:solidFill>
                <a:srgbClr val="C00000"/>
              </a:solidFill>
              <a:latin typeface="Sylfaen" pitchFamily="18" charset="0"/>
            </a:endParaRPr>
          </a:p>
          <a:p>
            <a:pPr algn="l"/>
            <a:endParaRPr lang="ru-RU" b="1" dirty="0" smtClean="0">
              <a:solidFill>
                <a:srgbClr val="C00000"/>
              </a:solidFill>
              <a:latin typeface="Sylfaen" pitchFamily="18" charset="0"/>
            </a:endParaRPr>
          </a:p>
          <a:p>
            <a:pPr algn="l"/>
            <a:r>
              <a:rPr lang="ru-RU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Горбулина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Т.Г.</a:t>
            </a:r>
          </a:p>
          <a:p>
            <a:pPr algn="l"/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учитель музыки, </a:t>
            </a:r>
          </a:p>
          <a:p>
            <a:pPr algn="l"/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ОПК, ОРК и СЭ</a:t>
            </a:r>
          </a:p>
          <a:p>
            <a:pPr algn="l"/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МБОУ СОШ 5</a:t>
            </a:r>
          </a:p>
          <a:p>
            <a:pPr algn="l"/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г. Белореченск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Игровые технологии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829576" cy="4768865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Sylfaen" pitchFamily="18" charset="0"/>
              </a:rPr>
              <a:t>обладают средствами, активизирующими творческую деятельность учащихся. В их основу положена педагогическая игра как основной вид деятельности, направленный на усвоение общественного опыта.</a:t>
            </a:r>
          </a:p>
          <a:p>
            <a:pPr algn="just"/>
            <a:r>
              <a:rPr lang="ru-RU" sz="2800" b="1" dirty="0" smtClean="0">
                <a:latin typeface="Sylfaen" pitchFamily="18" charset="0"/>
              </a:rPr>
              <a:t>Игра, по определению Л.С. </a:t>
            </a:r>
            <a:r>
              <a:rPr lang="ru-RU" sz="2800" b="1" dirty="0" err="1" smtClean="0">
                <a:latin typeface="Sylfaen" pitchFamily="18" charset="0"/>
              </a:rPr>
              <a:t>Выготского</a:t>
            </a:r>
            <a:r>
              <a:rPr lang="ru-RU" sz="2800" b="1" dirty="0" smtClean="0">
                <a:latin typeface="Sylfaen" pitchFamily="18" charset="0"/>
              </a:rPr>
              <a:t>, – пространство «внутренней социализации» ребенка, средство усвоения социальных установок.</a:t>
            </a:r>
            <a:endParaRPr lang="ru-RU" sz="2800" b="1" dirty="0">
              <a:latin typeface="Sylfaen" pitchFamily="18" charset="0"/>
            </a:endParaRPr>
          </a:p>
        </p:txBody>
      </p:sp>
      <p:pic>
        <p:nvPicPr>
          <p:cNvPr id="5" name="Picture 3" descr="C:\Documents and Settings\1\Рабочий стол\картинки школа\risunok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857760"/>
            <a:ext cx="2345419" cy="171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Проектно-исследовательская технология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714500"/>
            <a:ext cx="7429552" cy="444023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800" b="1" dirty="0" smtClean="0">
                <a:latin typeface="Sylfaen" pitchFamily="18" charset="0"/>
              </a:rPr>
              <a:t>Одна из основных целей такой работы - формировать у учащихся навыки проектно-исследовательской деятельности. </a:t>
            </a:r>
          </a:p>
          <a:p>
            <a:pPr algn="just">
              <a:lnSpc>
                <a:spcPct val="80000"/>
              </a:lnSpc>
            </a:pPr>
            <a:r>
              <a:rPr lang="ru-RU" sz="2800" b="1" dirty="0" smtClean="0">
                <a:latin typeface="Sylfaen" pitchFamily="18" charset="0"/>
              </a:rPr>
              <a:t>Формы организации могут быть разные: урок, групповая, индивидуальная, парная. Данная технология даёт возможность ученикам развивать свои творческие способности, оценивать роль знаний и увидеть их применение на практике.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604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Технология исследовательского (проблемного) обучения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7929618" cy="4625989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Sylfaen" pitchFamily="18" charset="0"/>
              </a:rPr>
              <a:t>Особенностью технологии исследовательского обучения является реализация идеи «обучение через открытие»: ребенок должен сам открыть явление, закон, закономерность, свойства, способ решения задачи, найти ответ на неизвестный ему вопрос. При этом он в своей деятельности может опираться на инструменты познания, строить гипотезы, проверять их и находить путь к верному решению.</a:t>
            </a:r>
            <a:endParaRPr lang="ru-RU" sz="28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928670"/>
            <a:ext cx="7286676" cy="519749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Sylfaen" pitchFamily="18" charset="0"/>
              </a:rPr>
              <a:t>Все обучающие, развивающие, воспитательные, социальные технологии, используемые в дополнительном образовании, направлены на то, чтобы активизировать детей, вооружить их оптимальными способами осуществления деятельности, подвести эту деятельность к процессу творчества, развить такие личностные качества учеников, как самостоятельность, активность, общение.</a:t>
            </a:r>
            <a:endParaRPr lang="ru-RU" sz="28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Развитие детской одаренности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в системе дополнительного образования детей в МБОУ СОШ № 5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Логотип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1357290" y="2071678"/>
            <a:ext cx="6414631" cy="40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CF219EC-5E3A-4571-BD89-E6E97B72304F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r">
                <a:defRPr/>
              </a:pPr>
              <a:t>15</a:t>
            </a:fld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0" y="981075"/>
            <a:ext cx="3238500" cy="12954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AA1E3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  <a:cs typeface="Arial" charset="0"/>
              </a:rPr>
              <a:t>Интеллектуальная</a:t>
            </a:r>
          </a:p>
          <a:p>
            <a:pPr algn="ctr"/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  <a:cs typeface="Arial" charset="0"/>
              </a:rPr>
              <a:t>одаренность</a:t>
            </a:r>
          </a:p>
        </p:txBody>
      </p:sp>
      <p:sp>
        <p:nvSpPr>
          <p:cNvPr id="2" name="AutoShape 29"/>
          <p:cNvSpPr>
            <a:spLocks noChangeArrowheads="1"/>
          </p:cNvSpPr>
          <p:nvPr/>
        </p:nvSpPr>
        <p:spPr bwMode="auto">
          <a:xfrm>
            <a:off x="1979613" y="5661025"/>
            <a:ext cx="1943100" cy="1008063"/>
          </a:xfrm>
          <a:prstGeom prst="verticalScroll">
            <a:avLst>
              <a:gd name="adj" fmla="val 12500"/>
            </a:avLst>
          </a:prstGeom>
          <a:solidFill>
            <a:srgbClr val="C3B5E9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Вокально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-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хоровая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студия</a:t>
            </a:r>
          </a:p>
        </p:txBody>
      </p:sp>
      <p:sp>
        <p:nvSpPr>
          <p:cNvPr id="3" name="AutoShape 29"/>
          <p:cNvSpPr>
            <a:spLocks noChangeArrowheads="1"/>
          </p:cNvSpPr>
          <p:nvPr/>
        </p:nvSpPr>
        <p:spPr bwMode="auto">
          <a:xfrm>
            <a:off x="0" y="2781300"/>
            <a:ext cx="2160588" cy="1223963"/>
          </a:xfrm>
          <a:prstGeom prst="vertic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Подготовка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к предметным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олимпиадам</a:t>
            </a:r>
          </a:p>
        </p:txBody>
      </p:sp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0" y="5589588"/>
            <a:ext cx="1835150" cy="936625"/>
          </a:xfrm>
          <a:prstGeom prst="verticalScroll">
            <a:avLst>
              <a:gd name="adj" fmla="val 12500"/>
            </a:avLst>
          </a:prstGeom>
          <a:solidFill>
            <a:srgbClr val="C3B5E9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Спортивный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клуб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268538" y="2781300"/>
            <a:ext cx="2160587" cy="1295400"/>
          </a:xfrm>
          <a:prstGeom prst="vertic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Научное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общество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учащихся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</a:rPr>
              <a:t>«Потенциал»</a:t>
            </a:r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6804025" y="5589588"/>
            <a:ext cx="2339975" cy="863600"/>
          </a:xfrm>
          <a:prstGeom prst="verticalScroll">
            <a:avLst>
              <a:gd name="adj" fmla="val 12500"/>
            </a:avLst>
          </a:prstGeom>
          <a:solidFill>
            <a:srgbClr val="C3B5E9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Танцевальный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клуб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«Радуга»</a:t>
            </a: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7019925" y="2924175"/>
            <a:ext cx="2305050" cy="1225550"/>
          </a:xfrm>
          <a:prstGeom prst="verticalScroll">
            <a:avLst>
              <a:gd name="adj" fmla="val 12500"/>
            </a:avLst>
          </a:prstGeom>
          <a:solidFill>
            <a:srgbClr val="9BBBD9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Школа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 воспитания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«Молодого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лидера»</a:t>
            </a: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4572000" y="2781300"/>
            <a:ext cx="2303463" cy="1368425"/>
          </a:xfrm>
          <a:prstGeom prst="verticalScroll">
            <a:avLst>
              <a:gd name="adj" fmla="val 12500"/>
            </a:avLst>
          </a:prstGeom>
          <a:solidFill>
            <a:srgbClr val="9BBBD9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Военно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-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патриотический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клуб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«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Ратибор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»</a:t>
            </a: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6011863" y="981075"/>
            <a:ext cx="2987675" cy="12954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AA1E3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  <a:cs typeface="Arial" charset="0"/>
              </a:rPr>
              <a:t>Социальная </a:t>
            </a:r>
          </a:p>
          <a:p>
            <a:pPr algn="ctr"/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  <a:cs typeface="Arial" charset="0"/>
              </a:rPr>
              <a:t>одаренность</a:t>
            </a: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3276600" y="4221163"/>
            <a:ext cx="2879725" cy="11525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A93DD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ru-RU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  <a:cs typeface="Arial" charset="0"/>
              </a:rPr>
              <a:t>Творческая</a:t>
            </a:r>
          </a:p>
          <a:p>
            <a:pPr algn="ctr"/>
            <a:r>
              <a:rPr lang="ru-RU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  <a:cs typeface="Arial" charset="0"/>
              </a:rPr>
              <a:t>одаренность</a:t>
            </a:r>
          </a:p>
        </p:txBody>
      </p:sp>
      <p:sp>
        <p:nvSpPr>
          <p:cNvPr id="53262" name="Line 24"/>
          <p:cNvSpPr>
            <a:spLocks noChangeShapeType="1"/>
          </p:cNvSpPr>
          <p:nvPr/>
        </p:nvSpPr>
        <p:spPr bwMode="auto">
          <a:xfrm>
            <a:off x="4500563" y="908050"/>
            <a:ext cx="0" cy="3240088"/>
          </a:xfrm>
          <a:prstGeom prst="line">
            <a:avLst/>
          </a:prstGeom>
          <a:noFill/>
          <a:ln w="76200">
            <a:solidFill>
              <a:srgbClr val="BF59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3" name="Line 25"/>
          <p:cNvSpPr>
            <a:spLocks noChangeShapeType="1"/>
          </p:cNvSpPr>
          <p:nvPr/>
        </p:nvSpPr>
        <p:spPr bwMode="auto">
          <a:xfrm flipH="1">
            <a:off x="3203575" y="908050"/>
            <a:ext cx="1295400" cy="433388"/>
          </a:xfrm>
          <a:prstGeom prst="line">
            <a:avLst/>
          </a:prstGeom>
          <a:noFill/>
          <a:ln w="76200">
            <a:solidFill>
              <a:srgbClr val="BF59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4" name="Line 26"/>
          <p:cNvSpPr>
            <a:spLocks noChangeShapeType="1"/>
          </p:cNvSpPr>
          <p:nvPr/>
        </p:nvSpPr>
        <p:spPr bwMode="auto">
          <a:xfrm>
            <a:off x="4500563" y="908050"/>
            <a:ext cx="1727200" cy="433388"/>
          </a:xfrm>
          <a:prstGeom prst="line">
            <a:avLst/>
          </a:prstGeom>
          <a:noFill/>
          <a:ln w="76200">
            <a:solidFill>
              <a:srgbClr val="BF59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5" name="Line 27"/>
          <p:cNvSpPr>
            <a:spLocks noChangeShapeType="1"/>
          </p:cNvSpPr>
          <p:nvPr/>
        </p:nvSpPr>
        <p:spPr bwMode="auto">
          <a:xfrm flipH="1">
            <a:off x="1547813" y="2276475"/>
            <a:ext cx="631825" cy="504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6" name="Line 34"/>
          <p:cNvSpPr>
            <a:spLocks noChangeShapeType="1"/>
          </p:cNvSpPr>
          <p:nvPr/>
        </p:nvSpPr>
        <p:spPr bwMode="auto">
          <a:xfrm flipH="1">
            <a:off x="6372225" y="2276475"/>
            <a:ext cx="647700" cy="504825"/>
          </a:xfrm>
          <a:prstGeom prst="line">
            <a:avLst/>
          </a:prstGeom>
          <a:noFill/>
          <a:ln w="57150">
            <a:solidFill>
              <a:srgbClr val="6CA1E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7" name="Line 35"/>
          <p:cNvSpPr>
            <a:spLocks noChangeShapeType="1"/>
          </p:cNvSpPr>
          <p:nvPr/>
        </p:nvSpPr>
        <p:spPr bwMode="auto">
          <a:xfrm flipH="1">
            <a:off x="1258888" y="5373688"/>
            <a:ext cx="3384550" cy="142875"/>
          </a:xfrm>
          <a:prstGeom prst="line">
            <a:avLst/>
          </a:prstGeom>
          <a:noFill/>
          <a:ln w="57150">
            <a:solidFill>
              <a:srgbClr val="7268B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8" name="Line 36"/>
          <p:cNvSpPr>
            <a:spLocks noChangeShapeType="1"/>
          </p:cNvSpPr>
          <p:nvPr/>
        </p:nvSpPr>
        <p:spPr bwMode="auto">
          <a:xfrm>
            <a:off x="4716463" y="5373688"/>
            <a:ext cx="2160587" cy="360362"/>
          </a:xfrm>
          <a:prstGeom prst="line">
            <a:avLst/>
          </a:prstGeom>
          <a:noFill/>
          <a:ln w="57150">
            <a:solidFill>
              <a:srgbClr val="7268B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9" name="Line 38"/>
          <p:cNvSpPr>
            <a:spLocks noChangeShapeType="1"/>
          </p:cNvSpPr>
          <p:nvPr/>
        </p:nvSpPr>
        <p:spPr bwMode="auto">
          <a:xfrm>
            <a:off x="2195513" y="2276475"/>
            <a:ext cx="720725" cy="504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70" name="Line 39"/>
          <p:cNvSpPr>
            <a:spLocks noChangeShapeType="1"/>
          </p:cNvSpPr>
          <p:nvPr/>
        </p:nvSpPr>
        <p:spPr bwMode="auto">
          <a:xfrm flipH="1">
            <a:off x="4716463" y="5373688"/>
            <a:ext cx="9525" cy="330200"/>
          </a:xfrm>
          <a:prstGeom prst="line">
            <a:avLst/>
          </a:prstGeom>
          <a:noFill/>
          <a:ln w="57150">
            <a:solidFill>
              <a:srgbClr val="7268B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71" name="Line 40"/>
          <p:cNvSpPr>
            <a:spLocks noChangeShapeType="1"/>
          </p:cNvSpPr>
          <p:nvPr/>
        </p:nvSpPr>
        <p:spPr bwMode="auto">
          <a:xfrm>
            <a:off x="7019925" y="2276475"/>
            <a:ext cx="865188" cy="576263"/>
          </a:xfrm>
          <a:prstGeom prst="line">
            <a:avLst/>
          </a:prstGeom>
          <a:noFill/>
          <a:ln w="57150">
            <a:solidFill>
              <a:srgbClr val="6CA1E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H="1">
            <a:off x="2195513" y="2276475"/>
            <a:ext cx="0" cy="187325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75" name="Line 28"/>
          <p:cNvSpPr>
            <a:spLocks noChangeShapeType="1"/>
          </p:cNvSpPr>
          <p:nvPr/>
        </p:nvSpPr>
        <p:spPr bwMode="auto">
          <a:xfrm flipH="1">
            <a:off x="6948488" y="2349500"/>
            <a:ext cx="73025" cy="1944688"/>
          </a:xfrm>
          <a:prstGeom prst="line">
            <a:avLst/>
          </a:prstGeom>
          <a:noFill/>
          <a:ln w="41275">
            <a:solidFill>
              <a:srgbClr val="6CA1E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76" name="WordArt 2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Направления работы</a:t>
            </a:r>
          </a:p>
          <a:p>
            <a:pPr algn="ctr"/>
            <a:r>
              <a:rPr lang="ru-RU" sz="24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с одаренными и способными учащимися  в  МБОУ СОШ 5</a:t>
            </a:r>
          </a:p>
        </p:txBody>
      </p:sp>
      <p:sp>
        <p:nvSpPr>
          <p:cNvPr id="53277" name="AutoShape 29"/>
          <p:cNvSpPr>
            <a:spLocks noChangeArrowheads="1"/>
          </p:cNvSpPr>
          <p:nvPr/>
        </p:nvSpPr>
        <p:spPr bwMode="auto">
          <a:xfrm>
            <a:off x="395288" y="4221163"/>
            <a:ext cx="2808287" cy="1008062"/>
          </a:xfrm>
          <a:prstGeom prst="vertic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Дистанционное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обучение: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школа«Юниор»</a:t>
            </a:r>
          </a:p>
        </p:txBody>
      </p:sp>
      <p:sp>
        <p:nvSpPr>
          <p:cNvPr id="53279" name="AutoShape 31"/>
          <p:cNvSpPr>
            <a:spLocks noChangeArrowheads="1"/>
          </p:cNvSpPr>
          <p:nvPr/>
        </p:nvSpPr>
        <p:spPr bwMode="auto">
          <a:xfrm>
            <a:off x="4211638" y="5734050"/>
            <a:ext cx="2232025" cy="884238"/>
          </a:xfrm>
          <a:prstGeom prst="verticalScroll">
            <a:avLst>
              <a:gd name="adj" fmla="val 12500"/>
            </a:avLst>
          </a:prstGeom>
          <a:solidFill>
            <a:srgbClr val="C3B5E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Школьная газета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«Пятерочка»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6516688" y="4221163"/>
            <a:ext cx="2305050" cy="1225550"/>
          </a:xfrm>
          <a:prstGeom prst="verticalScroll">
            <a:avLst>
              <a:gd name="adj" fmla="val 12500"/>
            </a:avLst>
          </a:prstGeom>
          <a:solidFill>
            <a:srgbClr val="9BBBD9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Волонтерское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lfaen" pitchFamily="18" charset="0"/>
                <a:cs typeface="Arial" charset="0"/>
              </a:rPr>
              <a:t>движение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 flipH="1">
            <a:off x="3851275" y="5373688"/>
            <a:ext cx="792163" cy="287337"/>
          </a:xfrm>
          <a:prstGeom prst="line">
            <a:avLst/>
          </a:prstGeom>
          <a:noFill/>
          <a:ln w="57150">
            <a:solidFill>
              <a:srgbClr val="7268B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Диаграмма 8"/>
          <p:cNvGraphicFramePr>
            <a:graphicFrameLocks/>
          </p:cNvGraphicFramePr>
          <p:nvPr/>
        </p:nvGraphicFramePr>
        <p:xfrm>
          <a:off x="642938" y="1000108"/>
          <a:ext cx="7572400" cy="4429156"/>
        </p:xfrm>
        <a:graphic>
          <a:graphicData uri="http://schemas.openxmlformats.org/presentationml/2006/ole">
            <p:oleObj spid="_x0000_s1026" name="Диаграмма" r:id="rId4" imgW="6181725" imgH="4743501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38" y="214290"/>
            <a:ext cx="7715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Работа в рамках реализации школьного проекта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B80000"/>
                </a:solidFill>
                <a:latin typeface="Sylfaen" pitchFamily="18" charset="0"/>
                <a:cs typeface="Times New Roman" pitchFamily="18" charset="0"/>
              </a:rPr>
              <a:t>«От волонтерской деятельности -  к социальной и профессиональной карьере» </a:t>
            </a:r>
            <a:endParaRPr lang="ru-RU" dirty="0">
              <a:solidFill>
                <a:srgbClr val="B80000"/>
              </a:solidFill>
              <a:latin typeface="Sylfae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37861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Проект «Разноцветная планета». Творческая группа «Радуга»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14349" y="1000108"/>
            <a:ext cx="7429551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Цель  инновационного проекта: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Формирование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социальных, трудовых, коммуникативных, исследовательских компетенций  школьника через социально значимые проекты на основе использования возможностей детского волонтёрского движения</a:t>
            </a:r>
          </a:p>
          <a:p>
            <a:pPr algn="just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" y="1"/>
            <a:ext cx="8820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Ожидаемые </a:t>
            </a:r>
            <a:r>
              <a:rPr lang="ru-RU" sz="3600" b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результаты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00035" y="571480"/>
            <a:ext cx="8072494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Интеграция ресурсов школы и общества сформирует у всех участников волонтерского движения чувство гражданского самосознания, способность к альтруистической деятельности,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креативным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подходам в решении создавшихся ситуаций;</a:t>
            </a:r>
          </a:p>
          <a:p>
            <a:pPr algn="just">
              <a:buFontTx/>
              <a:buChar char="-"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Согласованность различных форм работы с учащимися всех звеньев школы для решения проблемы успешного обучения и воспитания молодого поколения;</a:t>
            </a:r>
          </a:p>
          <a:p>
            <a:pPr algn="just">
              <a:buFontTx/>
              <a:buChar char="-"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Создание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модели детского и родительского волонтерского движения внутри школы и вне ее;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just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Поддержка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положительного имиджа школы в районе и регионе; </a:t>
            </a:r>
          </a:p>
          <a:p>
            <a:pPr algn="just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Уменьшение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количества несовершеннолетних,  состоящих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внутришкольном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учете и учете в ОДН;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just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Формирование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у учащихся стремления вести здоровый образ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фоны\7300355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/>
            <a:endParaRPr lang="ru-RU" sz="1200">
              <a:solidFill>
                <a:srgbClr val="B5A788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8964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 волонтерской деятельности  -  к социальной и профессиональной карьере» </a:t>
            </a:r>
            <a:endParaRPr lang="ru-RU" sz="2000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99333" name="Диаграмма 8"/>
          <p:cNvGraphicFramePr>
            <a:graphicFrameLocks/>
          </p:cNvGraphicFramePr>
          <p:nvPr/>
        </p:nvGraphicFramePr>
        <p:xfrm>
          <a:off x="1357290" y="785794"/>
          <a:ext cx="6215062" cy="4768850"/>
        </p:xfrm>
        <a:graphic>
          <a:graphicData uri="http://schemas.openxmlformats.org/presentationml/2006/ole">
            <p:oleObj spid="_x0000_s31746" name="Диаграмма" r:id="rId5" imgW="6181725" imgH="4743501" progId="Excel.Sheet.8">
              <p:embed/>
            </p:oleObj>
          </a:graphicData>
        </a:graphic>
      </p:graphicFrame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6286512" y="357166"/>
            <a:ext cx="2857488" cy="2000264"/>
          </a:xfrm>
          <a:prstGeom prst="ellipse">
            <a:avLst/>
          </a:prstGeom>
          <a:solidFill>
            <a:srgbClr val="F48CA5"/>
          </a:solidFill>
          <a:ln w="25400" algn="ctr">
            <a:solidFill>
              <a:srgbClr val="26697A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latin typeface="Sylfae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000" b="1" dirty="0" smtClean="0">
                <a:latin typeface="Sylfaen" pitchFamily="18" charset="0"/>
                <a:cs typeface="Times New Roman" pitchFamily="18" charset="0"/>
              </a:rPr>
              <a:t>«Доброе </a:t>
            </a:r>
            <a:r>
              <a:rPr lang="ru-RU" sz="2000" b="1" dirty="0">
                <a:latin typeface="Sylfaen" pitchFamily="18" charset="0"/>
                <a:cs typeface="Times New Roman" pitchFamily="18" charset="0"/>
              </a:rPr>
              <a:t>сердце»</a:t>
            </a:r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786578" y="2357430"/>
            <a:ext cx="2357422" cy="1841500"/>
          </a:xfrm>
          <a:prstGeom prst="ellipse">
            <a:avLst/>
          </a:prstGeom>
          <a:solidFill>
            <a:srgbClr val="FFFF99"/>
          </a:solidFill>
          <a:ln w="25400" algn="ctr">
            <a:solidFill>
              <a:srgbClr val="26697A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Sylfaen" pitchFamily="18" charset="0"/>
                <a:cs typeface="Times New Roman" pitchFamily="18" charset="0"/>
              </a:rPr>
              <a:t>Проект «Хочу все знать»</a:t>
            </a:r>
          </a:p>
        </p:txBody>
      </p:sp>
      <p:sp>
        <p:nvSpPr>
          <p:cNvPr id="12" name="Овал 11"/>
          <p:cNvSpPr>
            <a:spLocks noChangeArrowheads="1"/>
          </p:cNvSpPr>
          <p:nvPr/>
        </p:nvSpPr>
        <p:spPr bwMode="auto">
          <a:xfrm>
            <a:off x="6215074" y="4786322"/>
            <a:ext cx="2928926" cy="2071678"/>
          </a:xfrm>
          <a:prstGeom prst="ellipse">
            <a:avLst/>
          </a:prstGeom>
          <a:solidFill>
            <a:srgbClr val="C5EABC"/>
          </a:solidFill>
          <a:ln w="25400" algn="ctr">
            <a:solidFill>
              <a:srgbClr val="26697A"/>
            </a:solidFill>
            <a:round/>
            <a:headEnd/>
            <a:tailEnd/>
          </a:ln>
        </p:spPr>
        <p:txBody>
          <a:bodyPr/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0" y="2428868"/>
            <a:ext cx="2357422" cy="2214578"/>
          </a:xfrm>
          <a:prstGeom prst="ellipse">
            <a:avLst/>
          </a:prstGeom>
          <a:solidFill>
            <a:srgbClr val="6699FF"/>
          </a:solidFill>
          <a:ln w="25400" algn="ctr">
            <a:solidFill>
              <a:srgbClr val="26697A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latin typeface="Sylfae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000" b="1" dirty="0" smtClean="0">
                <a:latin typeface="Sylfaen" pitchFamily="18" charset="0"/>
                <a:cs typeface="Times New Roman" pitchFamily="18" charset="0"/>
              </a:rPr>
              <a:t>«Разно-</a:t>
            </a:r>
            <a:endParaRPr lang="ru-RU" sz="2000" b="1" dirty="0">
              <a:latin typeface="Sylfae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Sylfaen" pitchFamily="18" charset="0"/>
                <a:cs typeface="Times New Roman" pitchFamily="18" charset="0"/>
              </a:rPr>
              <a:t>цветная планета»</a:t>
            </a:r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0" y="4929199"/>
            <a:ext cx="2928925" cy="1928802"/>
          </a:xfrm>
          <a:prstGeom prst="ellipse">
            <a:avLst/>
          </a:prstGeom>
          <a:solidFill>
            <a:srgbClr val="979BE1"/>
          </a:solidFill>
          <a:ln w="25400" algn="ctr">
            <a:solidFill>
              <a:srgbClr val="26697A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000" b="1" dirty="0" smtClean="0">
              <a:latin typeface="Sylfaen" pitchFamily="18" charset="0"/>
            </a:endParaRPr>
          </a:p>
          <a:p>
            <a:pPr algn="ctr"/>
            <a:r>
              <a:rPr lang="ru-RU" sz="2000" b="1" dirty="0" smtClean="0">
                <a:latin typeface="Sylfaen" pitchFamily="18" charset="0"/>
              </a:rPr>
              <a:t>«</a:t>
            </a:r>
            <a:r>
              <a:rPr lang="ru-RU" sz="2000" b="1" dirty="0">
                <a:latin typeface="Sylfaen" pitchFamily="18" charset="0"/>
              </a:rPr>
              <a:t>Территория здоровья»</a:t>
            </a:r>
          </a:p>
          <a:p>
            <a:pPr algn="ctr"/>
            <a:endParaRPr lang="ru-RU" sz="2000" dirty="0"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428604"/>
            <a:ext cx="3000364" cy="1714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Sylfaen" pitchFamily="18" charset="0"/>
                <a:cs typeface="Times New Roman" pitchFamily="18" charset="0"/>
              </a:rPr>
              <a:t>Проект «Олимпийская Кубань»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7019925" y="5157788"/>
            <a:ext cx="13684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Sylfaen" pitchFamily="18" charset="0"/>
              </a:rPr>
              <a:t>Проект «Зеленый </a:t>
            </a:r>
            <a:r>
              <a:rPr lang="ru-RU" sz="2000" b="1" dirty="0">
                <a:latin typeface="Sylfaen" pitchFamily="18" charset="0"/>
              </a:rPr>
              <a:t>мир»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29124" y="500042"/>
            <a:ext cx="3714776" cy="5626121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“Ни один наставник не должен забывать,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что его главнейшая обязанность состоит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 приучении воспитанников к умственному труду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 что эта обязанность более важная,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нежели передача самого предмета”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К.Д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. Ушинский</a:t>
            </a:r>
            <a:endParaRPr lang="ru-RU" sz="2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r"/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6" name="Picture 2" descr="G:\картинки школа\shkkola-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38435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Проект «Разноцветная планета»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7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Развитие творческой деятельности учащихся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37892" name="Содержимое 7" descr="IMG_0422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5250" y="1198563"/>
            <a:ext cx="4333875" cy="2944812"/>
          </a:xfrm>
          <a:ln>
            <a:solidFill>
              <a:srgbClr val="C00000"/>
            </a:solidFill>
          </a:ln>
        </p:spPr>
      </p:pic>
      <p:pic>
        <p:nvPicPr>
          <p:cNvPr id="3789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 rot="21600000">
            <a:off x="4786314" y="1214422"/>
            <a:ext cx="3825875" cy="2560637"/>
          </a:xfrm>
          <a:ln>
            <a:solidFill>
              <a:srgbClr val="C00000"/>
            </a:solidFill>
          </a:ln>
        </p:spPr>
      </p:pic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500063" y="3786188"/>
            <a:ext cx="407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Проведение мастер-классов</a:t>
            </a:r>
          </a:p>
        </p:txBody>
      </p:sp>
      <p:pic>
        <p:nvPicPr>
          <p:cNvPr id="37895" name="Содержимое 5" descr="IMG_042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4286256"/>
            <a:ext cx="2892433" cy="197115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7896" name="Picture 1" descr="H:\для портфолио\IMG_041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4071942"/>
            <a:ext cx="2571750" cy="22621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7897" name="Picture 2" descr="H:\для портфолио\IMG_0421.JPG"/>
          <p:cNvPicPr>
            <a:picLocks noChangeAspect="1" noChangeArrowheads="1"/>
          </p:cNvPicPr>
          <p:nvPr/>
        </p:nvPicPr>
        <p:blipFill>
          <a:blip r:embed="rId8" cstate="email">
            <a:lum bright="-20000"/>
          </a:blip>
          <a:srcRect/>
          <a:stretch>
            <a:fillRect/>
          </a:stretch>
        </p:blipFill>
        <p:spPr bwMode="auto">
          <a:xfrm>
            <a:off x="329167" y="4398281"/>
            <a:ext cx="2476500" cy="16637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43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Творческие задания.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Так мы видим музыку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4339" name="Picture 2" descr="G:\рисунки классическая, духовная\фотки март 11 3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929062"/>
            <a:ext cx="2197100" cy="2928938"/>
          </a:xfrm>
          <a:ln>
            <a:solidFill>
              <a:srgbClr val="C00000"/>
            </a:solidFill>
          </a:ln>
        </p:spPr>
      </p:pic>
      <p:pic>
        <p:nvPicPr>
          <p:cNvPr id="14340" name="Picture 3" descr="G:\рисунки классическая, духовная\фотки март 11 3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285984" y="3714752"/>
            <a:ext cx="2089150" cy="2786063"/>
          </a:xfrm>
          <a:ln>
            <a:solidFill>
              <a:srgbClr val="C00000"/>
            </a:solidFill>
          </a:ln>
        </p:spPr>
      </p:pic>
      <p:pic>
        <p:nvPicPr>
          <p:cNvPr id="14341" name="Picture 4" descr="G:\рисунки классическая, духовная\Рисунок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642918"/>
            <a:ext cx="1857375" cy="24495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342" name="Picture 3" descr="G:\рисунки классическая, духовная\Рисунок1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26325" y="1001409"/>
            <a:ext cx="2039938" cy="2498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343" name="Picture 4" descr="G:\рисунки классическая, духовная\Рисунок12.jpg"/>
          <p:cNvPicPr>
            <a:picLocks noChangeAspect="1" noChangeArrowheads="1"/>
          </p:cNvPicPr>
          <p:nvPr/>
        </p:nvPicPr>
        <p:blipFill>
          <a:blip r:embed="rId8" cstate="email">
            <a:lum bright="-10000"/>
          </a:blip>
          <a:srcRect/>
          <a:stretch>
            <a:fillRect/>
          </a:stretch>
        </p:blipFill>
        <p:spPr bwMode="auto">
          <a:xfrm rot="-540000">
            <a:off x="4457700" y="3768725"/>
            <a:ext cx="2295525" cy="2927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344" name="Picture 2" descr="H:\для отчёта неделя ОПК\фотки март 11 30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282" y="785794"/>
            <a:ext cx="2357422" cy="28011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345" name="Picture 3" descr="H:\для отчёта неделя ОПК\IMG_012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660000">
            <a:off x="6530975" y="3127375"/>
            <a:ext cx="2359025" cy="2895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346" name="Picture 3" descr="H:\для отчёта неделя ОПК\IMG_004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6000000">
            <a:off x="2430237" y="1123420"/>
            <a:ext cx="2640218" cy="198353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для исследовательской работы\рисунки для оформления\Engel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643042" y="500042"/>
            <a:ext cx="6222053" cy="677267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8435" name="Picture 2" descr="G:\рисунки классическая, духовная\IMG_014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00938" y="214313"/>
            <a:ext cx="1643062" cy="2262187"/>
          </a:xfrm>
          <a:ln>
            <a:solidFill>
              <a:srgbClr val="C00000"/>
            </a:solidFill>
          </a:ln>
        </p:spPr>
      </p:pic>
      <p:pic>
        <p:nvPicPr>
          <p:cNvPr id="18436" name="Picture 2" descr="H:\для отчёта неделя ОПК\фотки март 11 2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0000">
            <a:off x="7421521" y="4616855"/>
            <a:ext cx="1581150" cy="21415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437" name="Picture 3" descr="H:\для отчёта неделя ОПК\фотки март 11 2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960000">
            <a:off x="11150" y="212840"/>
            <a:ext cx="1884362" cy="2419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438" name="Picture 2" descr="H:\для отчёта неделя ОПК\фотки март 11 2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26950" y="2571745"/>
            <a:ext cx="1709105" cy="20002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439" name="Picture 3" descr="H:\для отчёта неделя ОПК\фотки март 11 281.jpg"/>
          <p:cNvPicPr>
            <a:picLocks noChangeAspect="1" noChangeArrowheads="1"/>
          </p:cNvPicPr>
          <p:nvPr/>
        </p:nvPicPr>
        <p:blipFill>
          <a:blip r:embed="rId7" cstate="email">
            <a:lum bright="-40000"/>
          </a:blip>
          <a:srcRect/>
          <a:stretch>
            <a:fillRect/>
          </a:stretch>
        </p:blipFill>
        <p:spPr bwMode="auto">
          <a:xfrm rot="-420000">
            <a:off x="1890011" y="78079"/>
            <a:ext cx="1391043" cy="17933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440" name="Picture 3" descr="G:\рисунки классическая, духовная\IMG_003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7938" y="0"/>
            <a:ext cx="1225550" cy="1714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441" name="Picture 4" descr="G:\рисунки классическая, духовная\IMG_0711.JPG"/>
          <p:cNvPicPr>
            <a:picLocks noChangeAspect="1" noChangeArrowheads="1"/>
          </p:cNvPicPr>
          <p:nvPr/>
        </p:nvPicPr>
        <p:blipFill>
          <a:blip r:embed="rId9" cstate="email">
            <a:lum contrast="20000"/>
          </a:blip>
          <a:srcRect/>
          <a:stretch>
            <a:fillRect/>
          </a:stretch>
        </p:blipFill>
        <p:spPr bwMode="auto">
          <a:xfrm rot="-420000">
            <a:off x="476066" y="4879669"/>
            <a:ext cx="2834240" cy="21247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442" name="Picture 5" descr="G:\рисунки классическая, духовная\IMG_009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4" y="0"/>
            <a:ext cx="1358900" cy="10001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443" name="Picture 6" descr="G:\рисунки классическая, духовная\IMG_012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2643188"/>
            <a:ext cx="1670050" cy="22955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3" descr="H:\для портфолио\фотки март 11 267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400000">
            <a:off x="3219306" y="209686"/>
            <a:ext cx="1490942" cy="1071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2" descr="F:\новые рисунки музыка\img68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00430" y="4467561"/>
            <a:ext cx="3289894" cy="2390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" name="Picture 3" descr="H:\рисунки скан\img287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6200000">
            <a:off x="1397728" y="3102810"/>
            <a:ext cx="1947864" cy="11714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86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Проект «Ожившая Библия»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38916" name="Picture 4" descr="H:\рисунки скан\ракраски Библ\img75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4208440"/>
            <a:ext cx="3071834" cy="26495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Picture 2" descr="H:\рисунки скан\ракраски Библ\img7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897827" y="4611827"/>
            <a:ext cx="2571744" cy="19206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3" descr="H:\рисунки скан\ракраски Библ\img7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472419" y="4548395"/>
            <a:ext cx="2782024" cy="18371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1" name="Picture 2" descr="H:\рисунки скан\ракраски Библ\img7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-322231" y="322231"/>
            <a:ext cx="2357430" cy="1712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" name="Picture 5" descr="H:\рисунки скан\ракраски Библ\img7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>
            <a:off x="7232149" y="302701"/>
            <a:ext cx="2214553" cy="16091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5" name="Picture 3" descr="H:\рисунки скан\ракраски Библ\img74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1602512" y="4519852"/>
            <a:ext cx="2664430" cy="20118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6" name="Picture 2" descr="C:\Documents and Settings\1\Рабочий стол\5 кл. раскраски\100_204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>
            <a:off x="1852990" y="1397385"/>
            <a:ext cx="3178202" cy="23836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7" name="Picture 3" descr="C:\Documents and Settings\1\Рабочий стол\5 кл. раскраски\100_205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4504733" y="1424565"/>
            <a:ext cx="3181344" cy="2332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" name="Picture 2" descr="H:\рисунки скан\ракраски Библ\img746.jpg"/>
          <p:cNvPicPr>
            <a:picLocks noChangeAspect="1" noChangeArrowheads="1"/>
          </p:cNvPicPr>
          <p:nvPr/>
        </p:nvPicPr>
        <p:blipFill>
          <a:blip r:embed="rId10" cstate="email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318223" y="2373031"/>
            <a:ext cx="2214578" cy="1468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4" descr="H:\рисунки скан\ракраски Библ\img75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6200000">
            <a:off x="7250893" y="2464587"/>
            <a:ext cx="2071702" cy="1714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0" y="0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 проектов,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выполненных в рамках программы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857224" y="928670"/>
            <a:ext cx="7358114" cy="57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«Образы защитников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Отечества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музыке, ИЗО, литературе»;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«Образы Родины, родного края в музыкальном искусстве»;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«Музыка в храмовом синтезе искусств»;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«Народная музыка: истоки, направления, сюжеты и образы»;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«Авторская песня: любимые барды»;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«Современность в музыке»;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«Классика в обработке: поиски и находки»;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«Музыкальное творчество родного города»;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«Исторические события в музыке: через прошлое к настоящему»;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«Влияние музыки на человека и на его поведение»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2428877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b="1" u="sng" dirty="0" smtClean="0">
                <a:latin typeface="Sylfaen" pitchFamily="18" charset="0"/>
              </a:rPr>
              <a:t>Задачи</a:t>
            </a:r>
            <a:r>
              <a:rPr lang="ru-RU" b="1" dirty="0" smtClean="0">
                <a:latin typeface="Sylfaen" pitchFamily="18" charset="0"/>
              </a:rPr>
              <a:t>: </a:t>
            </a:r>
            <a:endParaRPr lang="ru-RU" dirty="0" smtClean="0">
              <a:latin typeface="Sylfaen" pitchFamily="18" charset="0"/>
            </a:endParaRPr>
          </a:p>
          <a:p>
            <a:pPr algn="just" eaLnBrk="1" hangingPunct="1"/>
            <a:r>
              <a:rPr lang="ru-RU" dirty="0" smtClean="0">
                <a:latin typeface="Sylfaen" pitchFamily="18" charset="0"/>
              </a:rPr>
              <a:t>Выяснить какое влияние оказывает музыка на учащихся. </a:t>
            </a:r>
          </a:p>
          <a:p>
            <a:pPr algn="just" eaLnBrk="1" hangingPunct="1"/>
            <a:r>
              <a:rPr lang="ru-RU" dirty="0" smtClean="0">
                <a:latin typeface="Sylfaen" pitchFamily="18" charset="0"/>
              </a:rPr>
              <a:t>Рассмотреть возможность воздействовать с помощью классической и духовной музыки на улучшение поведения детей.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C00000"/>
                </a:solidFill>
                <a:effectLst/>
                <a:latin typeface="Sylfaen" pitchFamily="18" charset="0"/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  <a:effectLst/>
                <a:latin typeface="Sylfae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Sylfaen" pitchFamily="18" charset="0"/>
              </a:rPr>
              <a:t>Исследование</a:t>
            </a:r>
            <a:r>
              <a:rPr lang="ru-RU" sz="2800" b="1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Sylfaen" pitchFamily="18" charset="0"/>
              </a:rPr>
              <a:t>«Влияние музыки на человека»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Sylfaen" pitchFamily="18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effectLst/>
                <a:latin typeface="Sylfaen" pitchFamily="18" charset="0"/>
              </a:rPr>
              <a:t>Цель исследования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Sylfaen" pitchFamily="18" charset="0"/>
              </a:rPr>
              <a:t>: </a:t>
            </a:r>
            <a:r>
              <a:rPr lang="ru-RU" sz="2800" dirty="0" smtClean="0">
                <a:solidFill>
                  <a:schemeClr val="tx1"/>
                </a:solidFill>
                <a:latin typeface="Sylfaen" pitchFamily="18" charset="0"/>
              </a:rPr>
              <a:t>изучение влияния музыки на эмоциональное состояние человека и его поведение. </a:t>
            </a:r>
            <a:br>
              <a:rPr lang="ru-RU" sz="2800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Sylfaen" pitchFamily="18" charset="0"/>
              </a:rPr>
            </a:br>
            <a:endParaRPr lang="ru-RU" sz="2800" dirty="0">
              <a:solidFill>
                <a:schemeClr val="tx1"/>
              </a:solidFill>
              <a:latin typeface="Sylfaen" pitchFamily="18" charset="0"/>
            </a:endParaRPr>
          </a:p>
        </p:txBody>
      </p:sp>
      <p:pic>
        <p:nvPicPr>
          <p:cNvPr id="10244" name="Picture 4" descr="C:\Documents and Settings\1\Рабочий стол\для исследовательской работы\рисунки для оформления\1265700776_saved_7b7eba8febbb64cb15b8fd90881e5f8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3832225"/>
            <a:ext cx="44291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Documents and Settings\1\Рабочий стол\для исследовательской работы\рисунки для оформления\0a179cffb33ac7a9d0d57f88ebffc0c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57625"/>
            <a:ext cx="471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643563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Sylfaen" pitchFamily="18" charset="0"/>
              </a:rPr>
              <a:t>анализ литературы по проблеме исследования</a:t>
            </a:r>
          </a:p>
          <a:p>
            <a:pPr eaLnBrk="1" hangingPunct="1"/>
            <a:r>
              <a:rPr lang="ru-RU" b="1" dirty="0" smtClean="0">
                <a:latin typeface="Sylfaen" pitchFamily="18" charset="0"/>
              </a:rPr>
              <a:t>эксперименты</a:t>
            </a:r>
          </a:p>
          <a:p>
            <a:pPr eaLnBrk="1" hangingPunct="1"/>
            <a:r>
              <a:rPr lang="ru-RU" b="1" dirty="0" smtClean="0">
                <a:latin typeface="Sylfaen" pitchFamily="18" charset="0"/>
              </a:rPr>
              <a:t>беседа с детьми</a:t>
            </a:r>
          </a:p>
          <a:p>
            <a:pPr eaLnBrk="1" hangingPunct="1"/>
            <a:r>
              <a:rPr lang="ru-RU" b="1" dirty="0" smtClean="0">
                <a:latin typeface="Sylfaen" pitchFamily="18" charset="0"/>
              </a:rPr>
              <a:t>анкетирование</a:t>
            </a:r>
          </a:p>
          <a:p>
            <a:pPr eaLnBrk="1" hangingPunct="1"/>
            <a:r>
              <a:rPr lang="ru-RU" b="1" dirty="0" smtClean="0">
                <a:latin typeface="Sylfaen" pitchFamily="18" charset="0"/>
              </a:rPr>
              <a:t>социологический опрос</a:t>
            </a:r>
          </a:p>
          <a:p>
            <a:pPr eaLnBrk="1" hangingPunct="1"/>
            <a:r>
              <a:rPr lang="ru-RU" b="1" dirty="0" smtClean="0">
                <a:latin typeface="Sylfaen" pitchFamily="18" charset="0"/>
              </a:rPr>
              <a:t>математическая обработка данных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Методы: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1268" name="Picture 4" descr="C:\Documents and Settings\1\Рабочий стол\для исследовательской работы\рисунки для оформления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5"/>
            <a:ext cx="914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Эксперимент 2010-2011 года. Этап 1.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6" name="Picture 2" descr="G:\рисунки классическая, духовная\Рисунок1.em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398177" y="3214687"/>
            <a:ext cx="4745823" cy="3643314"/>
          </a:xfrm>
          <a:ln>
            <a:solidFill>
              <a:schemeClr val="accent1"/>
            </a:solidFill>
          </a:ln>
        </p:spPr>
      </p:pic>
      <p:pic>
        <p:nvPicPr>
          <p:cNvPr id="3075" name="Picture 3" descr="G:\рисунки классическая, духовная\Рисунок2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4678394" cy="3500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G:\рисунки рок\img2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80000">
            <a:off x="5478463" y="925513"/>
            <a:ext cx="3429000" cy="24907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459" name="Picture 3" descr="G:\рисунки рок\img2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8" y="2928938"/>
            <a:ext cx="2000250" cy="14541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ЭКСПЕРИМЕНТ 2011-2012 УЧЕБНОГО ГОДА. Этап 1.</a:t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9461" name="Picture 2" descr="G:\рисунки рок\img2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2643188"/>
            <a:ext cx="2944813" cy="2139950"/>
          </a:xfrm>
          <a:ln>
            <a:solidFill>
              <a:srgbClr val="C00000"/>
            </a:solidFill>
          </a:ln>
        </p:spPr>
      </p:pic>
      <p:pic>
        <p:nvPicPr>
          <p:cNvPr id="19462" name="Picture 3" descr="G:\рисунки рок\img23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610225" y="3500438"/>
            <a:ext cx="3533775" cy="3357562"/>
          </a:xfrm>
          <a:ln>
            <a:solidFill>
              <a:srgbClr val="C00000"/>
            </a:solidFill>
          </a:ln>
        </p:spPr>
      </p:pic>
      <p:pic>
        <p:nvPicPr>
          <p:cNvPr id="19463" name="Picture 2" descr="G:\рисунки рок\img2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42938"/>
            <a:ext cx="2357438" cy="17129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464" name="Picture 2" descr="G:\рисунки рок\img23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57438" y="571500"/>
            <a:ext cx="3286125" cy="2387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465" name="Picture 3" descr="G:\рисунки рок\img24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780000">
            <a:off x="2424113" y="4332288"/>
            <a:ext cx="3044825" cy="22113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466" name="Picture 2" descr="G:\рисунки рок\img24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000625"/>
            <a:ext cx="2555875" cy="1857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Творческий  потенциал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214422"/>
            <a:ext cx="7286676" cy="54292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Способность,  существующая  в  скрытом  виде, которая  может  проявиться  при определённых  условиях; готовность  к созданию  новых,  оригинальных  идей  и  готовность  отклоняться  от  традиционных  схем  мышления</a:t>
            </a:r>
          </a:p>
          <a:p>
            <a:pPr algn="just">
              <a:lnSpc>
                <a:spcPct val="90000"/>
              </a:lnSpc>
              <a:defRPr/>
            </a:pPr>
            <a:endParaRPr lang="ru-RU" sz="2400" b="1" dirty="0" smtClean="0">
              <a:latin typeface="Sylfae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Творчество, по замечанию Л.С.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Выготского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 есть необходимое условие существования, и все, что выходит за пределы рутины и в чем заключена хоть йота нового, обязано своим происхождением творческому процессу человека.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1\Рабочий стол\для исследовательской работы\рисунки для оформления\0_170c6_1cfb7ec4_XL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14313" y="571500"/>
            <a:ext cx="8715375" cy="6286500"/>
          </a:xfrm>
        </p:spPr>
        <p:txBody>
          <a:bodyPr>
            <a:normAutofit fontScale="70000" lnSpcReduction="20000"/>
          </a:bodyPr>
          <a:lstStyle/>
          <a:p>
            <a:pPr marL="365760" indent="-256032" algn="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...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Музыка-это неотъемлемая часть моей жизни. Она всегда со мной! Я слушаю её по дороге в школу и из школы домой, когда встречаюсь с друзьями, выполняю домашние дела, гуляю с моей собакой… Что касается моих предпочтений в музыке, то я выбираю для прослушивания динамичные, весёлые и лёгкие мелодии. Они избавляют меня от усталости, заряжают энергией, создают настроение на весь день…                                                                                               </a:t>
            </a:r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Иванова София, 8 «Е» класс              </a:t>
            </a:r>
            <a:endParaRPr lang="ru-R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 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…Музыка для меня как хороший друг. Я слушаю её, когда мне грустно, скучно, одиноко. Я слушаю её и когда мне весело, и хочется танцевать. Музыка усиливает все мои эмоции. Я не могу сказать, что мне нравится какой-то один стиль музыки. Когда мне грустно, я  чаще всего отдаю своё предпочтение классическим композициям, лиричным, спокойным песням. В дни, когда у меня бывает приподнятое задорное настроение, я люблю слушать легкий рок-н-ролл, джаз…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                                                                     </a:t>
            </a:r>
            <a:r>
              <a:rPr lang="ru-RU" sz="3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Дрюк</a:t>
            </a:r>
            <a:r>
              <a:rPr lang="ru-RU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Ирина, 8 «Г» класс</a:t>
            </a:r>
            <a:endParaRPr lang="ru-R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Этап 2.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Рабочий стол\для исследовательской работы\рисунки для оформления\ba857a6ef3f9c2efa67a6feaf75785a6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2875"/>
            <a:ext cx="9144000" cy="6715125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…Музыка присутствовала в жизни человека всегда: в пении птиц, в шуме ветра. Она была естественна как сама природа, она была её частью. Первые музыкальные произведения, созданные человеком, были лишь слегка изменённым отражением «песен дождя, моря и леса». Сегодня наш мир нельзя представить без музыки. С хорошей музыкой и шаг твёрже, и настроение лучше, и грусть не грусть! А вы знаете, что ей такой невидимой и осязаемой лишь духовно людей лечить можно? А в повседневной жизни, я думаю, она просто необходима. Только и в этом нужно меру знать. Моё главное правило - не превращать прослушивание музыки в монотонную привычку, привычку бесполезную. Я думаю, выбирать музыку  надо понятную, со смыслом, и слушать не так, чтобы устать, а так, чтобы получить удовольствие. Надеюсь, музыка станет и для  вас  добрым другом, приносящим в наш серый мир каплю ярких красок…</a:t>
            </a:r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i="1" dirty="0" smtClean="0"/>
              <a:t>                                                                                               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Шейко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Ирина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2" descr="G:\фото\DSCN558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265988" y="1643063"/>
            <a:ext cx="1878012" cy="1489075"/>
          </a:xfrm>
          <a:noFill/>
          <a:ln>
            <a:solidFill>
              <a:srgbClr val="800000"/>
            </a:solidFill>
          </a:ln>
        </p:spPr>
      </p:pic>
      <p:pic>
        <p:nvPicPr>
          <p:cNvPr id="22532" name="Picture 4" descr="G:\фото\DSC0556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 rot="480000">
            <a:off x="7302500" y="146050"/>
            <a:ext cx="1841500" cy="1414463"/>
          </a:xfrm>
          <a:noFill/>
          <a:ln>
            <a:solidFill>
              <a:srgbClr val="800000"/>
            </a:solidFill>
          </a:ln>
        </p:spPr>
      </p:pic>
      <p:pic>
        <p:nvPicPr>
          <p:cNvPr id="22534" name="Picture 6" descr="F:\фото\DSC002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540000">
            <a:off x="4663758" y="191937"/>
            <a:ext cx="2634419" cy="229378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9" name="Picture 2" descr="F:\фото\DSCN517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3" y="4494119"/>
            <a:ext cx="2857488" cy="236388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" name="Picture 3" descr="F:\фото\DSCN5485.JPG"/>
          <p:cNvPicPr>
            <a:picLocks noChangeAspect="1" noChangeArrowheads="1"/>
          </p:cNvPicPr>
          <p:nvPr/>
        </p:nvPicPr>
        <p:blipFill>
          <a:blip r:embed="rId7" cstate="email">
            <a:lum bright="-10000"/>
          </a:blip>
          <a:srcRect/>
          <a:stretch>
            <a:fillRect/>
          </a:stretch>
        </p:blipFill>
        <p:spPr bwMode="auto">
          <a:xfrm>
            <a:off x="0" y="2500306"/>
            <a:ext cx="2571736" cy="195354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1" name="Picture 7" descr="F:\фото\DSC055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360000">
            <a:off x="103185" y="4669535"/>
            <a:ext cx="2100924" cy="208437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2" name="Picture 6" descr="F:\фото\DSCN5281.JPG"/>
          <p:cNvPicPr>
            <a:picLocks noChangeAspect="1" noChangeArrowheads="1"/>
          </p:cNvPicPr>
          <p:nvPr/>
        </p:nvPicPr>
        <p:blipFill>
          <a:blip r:embed="rId9" cstate="email">
            <a:lum bright="-10000"/>
          </a:blip>
          <a:srcRect/>
          <a:stretch>
            <a:fillRect/>
          </a:stretch>
        </p:blipFill>
        <p:spPr bwMode="auto">
          <a:xfrm>
            <a:off x="2428860" y="4251543"/>
            <a:ext cx="3643338" cy="260645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3" name="Picture 4" descr="F:\фото\CIMG021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2643174" y="2571744"/>
            <a:ext cx="2094305" cy="146938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pic>
        <p:nvPicPr>
          <p:cNvPr id="14" name="Picture 5" descr="F:\фото\DSC05436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1300000" flipV="1">
            <a:off x="7315105" y="3217141"/>
            <a:ext cx="1764009" cy="156596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5" name="Picture 2" descr="C:\Documents and Settings\1\Рабочий стол\Новая папка\с рабочего А 1\Предметн недели\для отчёта недели\Неделя ОПК 2012\IMG_1490.JPG"/>
          <p:cNvPicPr>
            <a:picLocks noChangeAspect="1" noChangeArrowheads="1"/>
          </p:cNvPicPr>
          <p:nvPr/>
        </p:nvPicPr>
        <p:blipFill>
          <a:blip r:embed="rId12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4619622" cy="19611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5" name="Picture 7" descr="F:\фото\DSC0530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57752" y="2786058"/>
            <a:ext cx="2308268" cy="1643074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2000240"/>
            <a:ext cx="4714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Фото-проект «Красота Божьего мира»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Проект «Любимый город»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33795" name="Picture 3" descr="F:\Мой город проект\Белореченск фотки\%20g2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3608" y="4335823"/>
            <a:ext cx="3370392" cy="25221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 descr="belorechen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00" cy="145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lag_of_Belorechensk_%28Krasnodar_krai%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9628" y="1"/>
            <a:ext cx="1084372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x_b6305f1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585" y="1785926"/>
            <a:ext cx="2971415" cy="24347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5" descr="x_af67b46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4857760"/>
            <a:ext cx="3013244" cy="20002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2" descr="D:\Мой город\Виды Белореченска\best vid_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" y="4500570"/>
            <a:ext cx="3145607" cy="2357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3" descr="D:\Мой город\Виды Белореченска\best vid_1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1714488"/>
            <a:ext cx="3085376" cy="24551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3794" name="Picture 2" descr="F:\приказы\img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 rot="16200000">
            <a:off x="2604900" y="1252697"/>
            <a:ext cx="4038600" cy="28190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 descr="C:\Documents and Settings\Admin\Рабочий стол\отсканир заново\img42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85720" y="428604"/>
            <a:ext cx="2714625" cy="3959225"/>
          </a:xfrm>
          <a:ln>
            <a:solidFill>
              <a:schemeClr val="accent1"/>
            </a:solidFill>
          </a:ln>
        </p:spPr>
      </p:pic>
      <p:pic>
        <p:nvPicPr>
          <p:cNvPr id="50180" name="Picture 4" descr="F:\рисунки для оформления 1\musicnot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63" y="3429000"/>
            <a:ext cx="1047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рабочий\портал 2013 доп\img648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 rot="16200000">
            <a:off x="2776753" y="937967"/>
            <a:ext cx="3967162" cy="28055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 descr="G:\рабочий\портал 2013 доп\img650.jpg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 rot="16200000">
            <a:off x="5036568" y="3821690"/>
            <a:ext cx="3149748" cy="22214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3" descr="G:\рабочий\портал 2013 доп\img649.jpg"/>
          <p:cNvPicPr>
            <a:picLocks noChangeAspect="1" noChangeArrowheads="1"/>
          </p:cNvPicPr>
          <p:nvPr/>
        </p:nvPicPr>
        <p:blipFill>
          <a:blip r:embed="rId8" cstate="email">
            <a:lum contrast="20000"/>
          </a:blip>
          <a:srcRect/>
          <a:stretch>
            <a:fillRect/>
          </a:stretch>
        </p:blipFill>
        <p:spPr bwMode="auto">
          <a:xfrm rot="16200000">
            <a:off x="6138554" y="719438"/>
            <a:ext cx="3296312" cy="22860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5" descr="D:\Таня док новые посмотреть\Исслед диплом край\img643.jpg"/>
          <p:cNvPicPr>
            <a:picLocks noChangeAspect="1" noChangeArrowheads="1"/>
          </p:cNvPicPr>
          <p:nvPr/>
        </p:nvPicPr>
        <p:blipFill>
          <a:blip r:embed="rId9" cstate="email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1910667" y="4027993"/>
            <a:ext cx="2928958" cy="20167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4" descr="C:\Documents and Settings\1\Рабочий стол\картинки школа\12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4" y="4572007"/>
            <a:ext cx="1988405" cy="180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грамоты для гранда 2012\свидетельств и серт 2011\img29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lum bright="-20000" contrast="20000"/>
          </a:blip>
          <a:srcRect/>
          <a:stretch>
            <a:fillRect/>
          </a:stretch>
        </p:blipFill>
        <p:spPr>
          <a:xfrm>
            <a:off x="1428728" y="285728"/>
            <a:ext cx="4143404" cy="6089095"/>
          </a:xfrm>
          <a:ln>
            <a:solidFill>
              <a:srgbClr val="0070C0"/>
            </a:solidFill>
          </a:ln>
          <a:effectLst/>
        </p:spPr>
      </p:pic>
      <p:pic>
        <p:nvPicPr>
          <p:cNvPr id="6" name="Picture 5" descr="j0216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00760" y="500042"/>
            <a:ext cx="21935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Содержимое 4" descr="IMG_007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>
          <a:xfrm>
            <a:off x="4849058" y="293050"/>
            <a:ext cx="3493470" cy="2808119"/>
          </a:xfrm>
          <a:ln>
            <a:solidFill>
              <a:srgbClr val="C00000"/>
            </a:solidFill>
          </a:ln>
        </p:spPr>
      </p:pic>
      <p:pic>
        <p:nvPicPr>
          <p:cNvPr id="41988" name="Содержимое 5" descr="IMG_006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>
          <a:xfrm>
            <a:off x="4786314" y="3286124"/>
            <a:ext cx="3930650" cy="3233737"/>
          </a:xfrm>
          <a:ln>
            <a:solidFill>
              <a:srgbClr val="C00000"/>
            </a:solidFill>
          </a:ln>
        </p:spPr>
      </p:pic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4929190" y="5929330"/>
            <a:ext cx="3643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ylfaen" pitchFamily="18" charset="0"/>
              </a:rPr>
              <a:t>Инсценированное представление: </a:t>
            </a:r>
            <a:endParaRPr lang="ru-RU" b="1" dirty="0" smtClean="0">
              <a:solidFill>
                <a:schemeClr val="bg1"/>
              </a:solidFill>
              <a:latin typeface="Sylfae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Sylfaen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Sylfaen" pitchFamily="18" charset="0"/>
              </a:rPr>
              <a:t>Сказание о пасхальном яйце»</a:t>
            </a:r>
          </a:p>
        </p:txBody>
      </p:sp>
      <p:pic>
        <p:nvPicPr>
          <p:cNvPr id="7" name="Содержимое 4" descr="IMG_0055.JPG"/>
          <p:cNvPicPr>
            <a:picLocks noChangeAspect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>
          <a:xfrm>
            <a:off x="214282" y="214290"/>
            <a:ext cx="4286280" cy="309061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3" descr="H:\8марта11г\P10705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28596" y="3429000"/>
            <a:ext cx="3929060" cy="30623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5720" y="285749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ylfaen" pitchFamily="18" charset="0"/>
              </a:rPr>
              <a:t>Мероприятие «Православная азбука»</a:t>
            </a:r>
            <a:endParaRPr lang="ru-RU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42900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Мероприятие «Идеал святости в материнском подвиге»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2" descr="H:\8.03.2011 10Г\IMG_04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285720" y="3286124"/>
            <a:ext cx="4038600" cy="3286148"/>
          </a:xfrm>
          <a:ln>
            <a:solidFill>
              <a:srgbClr val="0070C0"/>
            </a:solidFill>
          </a:ln>
        </p:spPr>
      </p:pic>
      <p:pic>
        <p:nvPicPr>
          <p:cNvPr id="60421" name="Picture 3" descr="H:\8.03.2011 10Г\IMG_044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643438" y="142875"/>
            <a:ext cx="4500562" cy="3857625"/>
          </a:xfrm>
          <a:ln>
            <a:solidFill>
              <a:srgbClr val="0070C0"/>
            </a:solidFill>
          </a:ln>
        </p:spPr>
      </p:pic>
      <p:pic>
        <p:nvPicPr>
          <p:cNvPr id="60422" name="Picture 2" descr="j02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1295" y="0"/>
            <a:ext cx="206658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2" descr="H:\8.03.2011 10Г\IMG_04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480000">
            <a:off x="4593713" y="4128013"/>
            <a:ext cx="2703512" cy="2554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Picture 3" descr="H:\8.03.2011 10Г\IMG_040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3857628"/>
            <a:ext cx="1285884" cy="301903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softEdge rad="63500"/>
          </a:effectLst>
        </p:spPr>
      </p:pic>
      <p:pic>
        <p:nvPicPr>
          <p:cNvPr id="60425" name="Picture 3" descr="H:\8.03.2011 10Г\IMG_045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0" y="219074"/>
            <a:ext cx="3527671" cy="292417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5715016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Спектакль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«О, женщина – начало всех начал!»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0" name="Picture 2" descr="H:\8.03.2011 10Г\IMG_040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3705446" y="2214554"/>
            <a:ext cx="1844801" cy="235745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7" descr="F:\8 марта 2012\DSC0215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642910" y="357166"/>
            <a:ext cx="5857875" cy="6072188"/>
          </a:xfrm>
          <a:ln>
            <a:solidFill>
              <a:srgbClr val="C00000"/>
            </a:solidFill>
          </a:ln>
        </p:spPr>
      </p:pic>
      <p:pic>
        <p:nvPicPr>
          <p:cNvPr id="61444" name="Picture 5" descr="j02165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000760" y="500042"/>
            <a:ext cx="21935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10" descr="2d3b1a7435a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4500570"/>
            <a:ext cx="2587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43702" y="3286124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«Ромео и Джульетта». Сцена у балкона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508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Творческая лаборатория</a:t>
            </a:r>
          </a:p>
        </p:txBody>
      </p:sp>
      <p:sp>
        <p:nvSpPr>
          <p:cNvPr id="54276" name="Содержимое 3"/>
          <p:cNvSpPr>
            <a:spLocks noGrp="1"/>
          </p:cNvSpPr>
          <p:nvPr>
            <p:ph sz="half" idx="4294967295"/>
          </p:nvPr>
        </p:nvSpPr>
        <p:spPr>
          <a:xfrm>
            <a:off x="5486400" y="1500188"/>
            <a:ext cx="3657600" cy="466407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2285984" y="857232"/>
            <a:ext cx="2524125" cy="27193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4278" name="TextBox 5"/>
          <p:cNvSpPr txBox="1">
            <a:spLocks noChangeArrowheads="1"/>
          </p:cNvSpPr>
          <p:nvPr/>
        </p:nvSpPr>
        <p:spPr bwMode="auto">
          <a:xfrm>
            <a:off x="928662" y="6215082"/>
            <a:ext cx="728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Техника напыления (стекло, бисер, тесьма),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вышивка,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апликация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4280" name="Picture 2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6072198" y="3857628"/>
            <a:ext cx="2376488" cy="2566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428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 flipV="1">
            <a:off x="3433875" y="4138497"/>
            <a:ext cx="2384635" cy="18228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4282" name="Picture 3" descr="G:\7г д+м\P1070529.JPG"/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285720" y="3886186"/>
            <a:ext cx="3143272" cy="23574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Picture 3" descr="C:\Documents and Settings\1\Рабочий стол\DCIM\100MEDIA\IMG_094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71480"/>
            <a:ext cx="2071702" cy="30009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Picture 2" descr="C:\Documents and Settings\1\Рабочий стол\Мастер-классы\P110055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05400" y="714356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572428" cy="14287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Условия для формирования творческой личности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643866" cy="4525963"/>
          </a:xfrm>
        </p:spPr>
        <p:txBody>
          <a:bodyPr>
            <a:normAutofit/>
          </a:bodyPr>
          <a:lstStyle/>
          <a:p>
            <a:pPr algn="just"/>
            <a:endParaRPr lang="ru-RU" sz="2800" b="1" dirty="0" smtClean="0">
              <a:latin typeface="Sylfaen" pitchFamily="18" charset="0"/>
            </a:endParaRP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признание безусловной ценности ребенка</a:t>
            </a: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предоставление свободы выражения</a:t>
            </a: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проявление собственной индивидуальности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"/>
            <a:ext cx="8501063" cy="92867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Выставки художественного творчества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" name="Содержимое 33" descr="IMG_0013.JP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285720" y="928670"/>
            <a:ext cx="5429288" cy="4461416"/>
          </a:xfrm>
          <a:effectLst>
            <a:softEdge rad="317500"/>
          </a:effectLst>
        </p:spPr>
      </p:pic>
      <p:pic>
        <p:nvPicPr>
          <p:cNvPr id="6" name="Содержимое 36" descr="IMG_0045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429256" y="571480"/>
            <a:ext cx="2841424" cy="3786214"/>
          </a:xfrm>
          <a:effectLst>
            <a:softEdge rad="317500"/>
          </a:effectLst>
        </p:spPr>
      </p:pic>
      <p:pic>
        <p:nvPicPr>
          <p:cNvPr id="55302" name="Picture 2" descr="H:\для отчёта неделя ОПК\фотки март 11 087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 rot="5400000">
            <a:off x="4771235" y="4515649"/>
            <a:ext cx="2439987" cy="16954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5303" name="Picture 3" descr="H:\для отчёта неделя ОПК\фотки март 11 089.jpg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 rot="5400000">
            <a:off x="6644482" y="4145756"/>
            <a:ext cx="2438400" cy="19002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Содержимое 4" descr="IMG_0043.JPG"/>
          <p:cNvPicPr>
            <a:picLocks noChangeAspect="1"/>
          </p:cNvPicPr>
          <p:nvPr/>
        </p:nvPicPr>
        <p:blipFill>
          <a:blip r:embed="rId8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571604" y="4857760"/>
            <a:ext cx="3286148" cy="1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Школьные мероприятия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6325" name="Picture 4" descr="D:\1 звонок 2011\DSC00502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571472" y="4143380"/>
            <a:ext cx="3518347" cy="2444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6326" name="Picture 5" descr="D:\1 звонок 2011\DSC00527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4357686" y="3714753"/>
            <a:ext cx="4570411" cy="2857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6327" name="Picture 6" descr="D:\1 звонок 2011\DSC005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857232"/>
            <a:ext cx="2993920" cy="26931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6328" name="Picture 3" descr="D:\1 звонок 2011\DSC00499.JPG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571472" y="714356"/>
            <a:ext cx="4081504" cy="30606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378619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День знаний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 descr="G:\9 мая 2011\SL2732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7" y="0"/>
            <a:ext cx="4786313" cy="2805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8373" name="Picture 4" descr="G:\9 мая 2011\SL2732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2928934"/>
            <a:ext cx="2631935" cy="25671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8374" name="Picture 5" descr="G:\9 мая 2011\SL2733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071813"/>
            <a:ext cx="2808288" cy="37861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8376" name="Picture 7" descr="G:\9 мая 2011\SL2732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4088404"/>
            <a:ext cx="3023036" cy="27695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86050" y="3000373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Вечер старшеклассников «Неугасимая память поколений»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0" name="Picture 2" descr="G:\Фото школьные\Годовщина мемориала 5.05.11 фото\P4300089.JPG"/>
          <p:cNvPicPr>
            <a:picLocks noChangeAspect="1" noChangeArrowheads="1"/>
          </p:cNvPicPr>
          <p:nvPr/>
        </p:nvPicPr>
        <p:blipFill>
          <a:blip r:embed="rId8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4038600" cy="27860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G:\Фото школьные\фото последний звонок\IMG_00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" descr="G:\Фото школьные\Концерт муз.школа\P2220010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3" descr="F:\фотки вечер встречи\IMG_0002.JPG"/>
          <p:cNvPicPr>
            <a:picLocks noChangeAspect="1" noChangeArrowheads="1"/>
          </p:cNvPicPr>
          <p:nvPr/>
        </p:nvPicPr>
        <p:blipFill>
          <a:blip r:embed="rId5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3786190"/>
            <a:ext cx="4038600" cy="30718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357950" y="2571744"/>
            <a:ext cx="27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Последний звонок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3786190"/>
            <a:ext cx="271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Концерт ДМШ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86190"/>
            <a:ext cx="407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Вечер встречи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928934"/>
            <a:ext cx="34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Пасхальный фестиваль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4" name="Picture 9" descr="F:\8 марта 2012\DSC021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500430" y="2143116"/>
            <a:ext cx="2071702" cy="27619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4" descr="D:\Мои документы\Фестиваль православной культуры\P4080116.JPG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3905245" cy="29289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" descr="C:\Documents and Settings\1\Рабочий стол\9 Б для презентац\DSC0353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5245100" cy="2913063"/>
          </a:xfrm>
          <a:ln>
            <a:solidFill>
              <a:srgbClr val="C00000"/>
            </a:solidFill>
          </a:ln>
        </p:spPr>
      </p:pic>
      <p:pic>
        <p:nvPicPr>
          <p:cNvPr id="59396" name="Picture 3" descr="C:\Documents and Settings\1\Рабочий стол\9 Б для презентац\DSC0353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500694" y="2168580"/>
            <a:ext cx="3643306" cy="4689420"/>
          </a:xfrm>
          <a:ln>
            <a:solidFill>
              <a:srgbClr val="C00000"/>
            </a:solidFill>
          </a:ln>
        </p:spPr>
      </p:pic>
      <p:pic>
        <p:nvPicPr>
          <p:cNvPr id="59399" name="Picture 5" descr="C:\Documents and Settings\1\Рабочий стол\9 Б для презентац\IMG_10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0"/>
            <a:ext cx="2709862" cy="203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9400" name="Picture 6" descr="C:\Documents and Settings\1\Рабочий стол\9 Б для презентац\IMG_10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" y="3214686"/>
            <a:ext cx="4860343" cy="364331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9405" name="Picture 2" descr="C:\Documents and Settings\1\Рабочий стол\картинки школа\0_94f9e_d03f89fc_X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2" y="4929188"/>
            <a:ext cx="27257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214686"/>
            <a:ext cx="485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Новогодние спектакли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G:\110_PANA\P11005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310061" y="3143248"/>
            <a:ext cx="4514853" cy="33861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2" descr="G:\110_PANA\P110048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4986977" cy="3429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4286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Мероприятие, проведённое в рамках предметной Недели основ православной культуры «Царская семья -  идеал любви и образец семейной жизни»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6" name="Picture 2" descr="H:\110_PANA\P1100518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1428728" y="5072074"/>
            <a:ext cx="2381234" cy="17859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3" descr="H:\110_PANA\P1100519.JPG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5143504" y="357166"/>
            <a:ext cx="3643338" cy="2234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13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Концерты</a:t>
            </a:r>
          </a:p>
        </p:txBody>
      </p:sp>
      <p:pic>
        <p:nvPicPr>
          <p:cNvPr id="57348" name="Picture 2" descr="G:\P92800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0" y="4071938"/>
            <a:ext cx="1666875" cy="2306637"/>
          </a:xfrm>
          <a:ln>
            <a:solidFill>
              <a:srgbClr val="0070C0"/>
            </a:solidFill>
          </a:ln>
        </p:spPr>
      </p:pic>
      <p:pic>
        <p:nvPicPr>
          <p:cNvPr id="57349" name="Picture 3" descr="G:\P9280055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 rot="660000">
            <a:off x="1914525" y="2433638"/>
            <a:ext cx="1003300" cy="2195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7350" name="Picture 4" descr="G:\P9280031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7429500" y="4000500"/>
            <a:ext cx="1524000" cy="26955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7351" name="Picture 5" descr="G:\P9280034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 rot="-600000">
            <a:off x="406400" y="1516063"/>
            <a:ext cx="1211263" cy="2324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7352" name="Picture 6" descr="G:\P9280023.JPG"/>
          <p:cNvPicPr>
            <a:picLocks noChangeAspect="1" noChangeArrowheads="1"/>
          </p:cNvPicPr>
          <p:nvPr/>
        </p:nvPicPr>
        <p:blipFill>
          <a:blip r:embed="rId7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000364" y="1285860"/>
            <a:ext cx="2667000" cy="2638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7353" name="Picture 7" descr="G:\P9280003.JPG"/>
          <p:cNvPicPr>
            <a:picLocks noChangeAspect="1" noChangeArrowheads="1"/>
          </p:cNvPicPr>
          <p:nvPr/>
        </p:nvPicPr>
        <p:blipFill>
          <a:blip r:embed="rId8" cstate="email">
            <a:lum contrast="10000"/>
          </a:blip>
          <a:srcRect/>
          <a:stretch>
            <a:fillRect/>
          </a:stretch>
        </p:blipFill>
        <p:spPr bwMode="auto">
          <a:xfrm rot="-240000">
            <a:off x="1863725" y="171450"/>
            <a:ext cx="884238" cy="22764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7354" name="Picture 3" descr="H:\8марта11г\P1070507.JPG"/>
          <p:cNvPicPr>
            <a:picLocks noChangeAspect="1" noChangeArrowheads="1"/>
          </p:cNvPicPr>
          <p:nvPr/>
        </p:nvPicPr>
        <p:blipFill>
          <a:blip r:embed="rId9" cstate="email">
            <a:lum bright="30000" contrast="30000"/>
          </a:blip>
          <a:srcRect/>
          <a:stretch>
            <a:fillRect/>
          </a:stretch>
        </p:blipFill>
        <p:spPr bwMode="auto">
          <a:xfrm>
            <a:off x="5786446" y="357166"/>
            <a:ext cx="2963862" cy="2857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" name="Picture 8" descr="F:\8 марта 2012\DSC0212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43570" y="3500438"/>
            <a:ext cx="2222948" cy="31496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Picture 9" descr="F:\8 марта 2012\DSC0220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1600000">
            <a:off x="2786050" y="4071942"/>
            <a:ext cx="3133725" cy="23510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000364" y="642918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Вокальная студия МБОУ СОШ № 5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214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Конкурсы художественно-эстетической направленности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62469" name="Picture 3" descr="H:\для портфолио\IMG_03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lum bright="10000" contrast="20000"/>
          </a:blip>
          <a:srcRect/>
          <a:stretch>
            <a:fillRect/>
          </a:stretch>
        </p:blipFill>
        <p:spPr>
          <a:xfrm>
            <a:off x="4929188" y="1357313"/>
            <a:ext cx="4038600" cy="3028950"/>
          </a:xfrm>
          <a:ln>
            <a:solidFill>
              <a:srgbClr val="0070C0"/>
            </a:solidFill>
          </a:ln>
        </p:spPr>
      </p:pic>
      <p:pic>
        <p:nvPicPr>
          <p:cNvPr id="62470" name="Picture 1" descr="C:\Documents and Settings\1\Рабочий стол\грамоты к опыту\дипломы, грамоты\Океан улыбок - грамоты\img803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 rot="-540000">
            <a:off x="379413" y="1395413"/>
            <a:ext cx="1577975" cy="2239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2471" name="Picture 2" descr="C:\Documents and Settings\1\Рабочий стол\грамоты к опыту\дипломы, грамоты\Океан улыбок - грамоты\img804.jpg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7000875" y="4071938"/>
            <a:ext cx="1917700" cy="27860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2472" name="Picture 3" descr="C:\Documents and Settings\1\Рабочий стол\грамоты к опыту\дипломы, грамоты\Океан улыбок - грамоты\img805.jpg"/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 rot="540000">
            <a:off x="3667125" y="1468438"/>
            <a:ext cx="1590675" cy="2257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2473" name="Picture 4" descr="C:\Documents and Settings\1\Рабочий стол\грамоты к опыту\дипломы, грамоты\Океан улыбок - грамоты\img802.jpg"/>
          <p:cNvPicPr>
            <a:picLocks noChangeAspect="1" noChangeArrowheads="1"/>
          </p:cNvPicPr>
          <p:nvPr/>
        </p:nvPicPr>
        <p:blipFill>
          <a:blip r:embed="rId8" cstate="email">
            <a:lum contrast="10000"/>
          </a:blip>
          <a:srcRect/>
          <a:stretch>
            <a:fillRect/>
          </a:stretch>
        </p:blipFill>
        <p:spPr bwMode="auto">
          <a:xfrm rot="540000">
            <a:off x="4132263" y="3965575"/>
            <a:ext cx="1943100" cy="27574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2474" name="Picture 1" descr="C:\Documents and Settings\1\Рабочий стол\грамоты к опыту\дипломы, грамоты\Океан улыбок - грамоты\img808.jpg"/>
          <p:cNvPicPr>
            <a:picLocks noChangeAspect="1" noChangeArrowheads="1"/>
          </p:cNvPicPr>
          <p:nvPr/>
        </p:nvPicPr>
        <p:blipFill>
          <a:blip r:embed="rId9" cstate="email">
            <a:lum contrast="10000"/>
          </a:blip>
          <a:srcRect/>
          <a:stretch>
            <a:fillRect/>
          </a:stretch>
        </p:blipFill>
        <p:spPr bwMode="auto">
          <a:xfrm>
            <a:off x="1928813" y="1285875"/>
            <a:ext cx="1620837" cy="2300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2475" name="Picture 2" descr="C:\Documents and Settings\1\Рабочий стол\грамоты к опыту\дипломы, грамоты\Океан улыбок - грамоты\img807.jpg"/>
          <p:cNvPicPr>
            <a:picLocks noChangeAspect="1" noChangeArrowheads="1"/>
          </p:cNvPicPr>
          <p:nvPr/>
        </p:nvPicPr>
        <p:blipFill>
          <a:blip r:embed="rId10" cstate="email">
            <a:lum contrast="10000"/>
          </a:blip>
          <a:srcRect/>
          <a:stretch>
            <a:fillRect/>
          </a:stretch>
        </p:blipFill>
        <p:spPr bwMode="auto">
          <a:xfrm>
            <a:off x="5857875" y="4500563"/>
            <a:ext cx="1268413" cy="1800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2476" name="Picture 1" descr="C:\Documents and Settings\1\Рабочий стол\грамоты к опыту\дипломы, грамоты\Океан улыбок - грамоты\img806.jpg"/>
          <p:cNvPicPr>
            <a:picLocks noChangeAspect="1" noChangeArrowheads="1"/>
          </p:cNvPicPr>
          <p:nvPr/>
        </p:nvPicPr>
        <p:blipFill>
          <a:blip r:embed="rId11" cstate="email">
            <a:lum contrast="10000"/>
          </a:blip>
          <a:srcRect/>
          <a:stretch>
            <a:fillRect/>
          </a:stretch>
        </p:blipFill>
        <p:spPr bwMode="auto">
          <a:xfrm>
            <a:off x="3714744" y="3286124"/>
            <a:ext cx="1079932" cy="15340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2478" name="Picture 10" descr="B_Fly19"/>
          <p:cNvSpPr>
            <a:spLocks noChangeAspect="1" noChangeArrowheads="1"/>
          </p:cNvSpPr>
          <p:nvPr/>
        </p:nvSpPr>
        <p:spPr bwMode="auto">
          <a:xfrm rot="4121190">
            <a:off x="211138" y="36401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79" name="Picture 14" descr="769abd37cc6b0994b223514c27c081da"/>
          <p:cNvSpPr>
            <a:spLocks noChangeAspect="1" noChangeArrowheads="1"/>
          </p:cNvSpPr>
          <p:nvPr/>
        </p:nvSpPr>
        <p:spPr bwMode="auto">
          <a:xfrm>
            <a:off x="3786188" y="3643313"/>
            <a:ext cx="208756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83" name="Picture 5" descr="24[2]"/>
          <p:cNvSpPr>
            <a:spLocks noChangeAspect="1" noChangeArrowheads="1"/>
          </p:cNvSpPr>
          <p:nvPr/>
        </p:nvSpPr>
        <p:spPr bwMode="auto">
          <a:xfrm>
            <a:off x="1714500" y="6357938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" name="Picture 2" descr="F:\Краевой конкурс\IMG_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 rot="21600000">
            <a:off x="0" y="3957854"/>
            <a:ext cx="3869511" cy="290014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0" descr="D:\газеты готовые\Неделя ОПК отчёт\к неделе искусств Горбулина\IMG_037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4572000" y="1357298"/>
            <a:ext cx="4164328" cy="5078411"/>
          </a:xfrm>
          <a:ln>
            <a:solidFill>
              <a:srgbClr val="0070C0"/>
            </a:solidFill>
          </a:ln>
        </p:spPr>
      </p:pic>
      <p:pic>
        <p:nvPicPr>
          <p:cNvPr id="64516" name="Picture 1" descr="F:\Грамоты 2011\img0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>
          <a:xfrm rot="21360000">
            <a:off x="100324" y="639371"/>
            <a:ext cx="2049463" cy="2947987"/>
          </a:xfrm>
          <a:ln>
            <a:solidFill>
              <a:srgbClr val="0070C0"/>
            </a:solidFill>
          </a:ln>
        </p:spPr>
      </p:pic>
      <p:pic>
        <p:nvPicPr>
          <p:cNvPr id="64517" name="Picture 2" descr="F:\Грамоты 2011\img003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285720" y="3714752"/>
            <a:ext cx="1976437" cy="28559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4518" name="Picture 3" descr="F:\Грамоты 2011\img001.jpg"/>
          <p:cNvPicPr>
            <a:picLocks noChangeAspect="1" noChangeArrowheads="1"/>
          </p:cNvPicPr>
          <p:nvPr/>
        </p:nvPicPr>
        <p:blipFill>
          <a:blip r:embed="rId6" cstate="email">
            <a:lum bright="-10000"/>
          </a:blip>
          <a:srcRect/>
          <a:stretch>
            <a:fillRect/>
          </a:stretch>
        </p:blipFill>
        <p:spPr bwMode="auto">
          <a:xfrm rot="300000">
            <a:off x="2472348" y="3862994"/>
            <a:ext cx="1881188" cy="2719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4519" name="Picture 4" descr="F:\Грамоты 2011\img004.jpg"/>
          <p:cNvPicPr>
            <a:picLocks noChangeAspect="1" noChangeArrowheads="1"/>
          </p:cNvPicPr>
          <p:nvPr/>
        </p:nvPicPr>
        <p:blipFill>
          <a:blip r:embed="rId7" cstate="email">
            <a:lum bright="-10000"/>
          </a:blip>
          <a:srcRect/>
          <a:stretch>
            <a:fillRect/>
          </a:stretch>
        </p:blipFill>
        <p:spPr bwMode="auto">
          <a:xfrm rot="720000">
            <a:off x="2283944" y="893930"/>
            <a:ext cx="2036762" cy="2943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2976" y="1"/>
            <a:ext cx="800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Фестивали детского художественного творчества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C:\Documents and Settings\1\Рабочий стол\Таня док новые\грамоты Пасха, Океан 2012\img5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>
          <a:xfrm>
            <a:off x="0" y="0"/>
            <a:ext cx="2417789" cy="3341307"/>
          </a:xfrm>
          <a:noFill/>
          <a:ln>
            <a:solidFill>
              <a:srgbClr val="C00000"/>
            </a:solidFill>
          </a:ln>
        </p:spPr>
      </p:pic>
      <p:pic>
        <p:nvPicPr>
          <p:cNvPr id="41987" name="Picture 2" descr="C:\Documents and Settings\1\Рабочий стол\Таня док новые\грамоты Пасха, Океан 2012\img511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 rot="-5820000">
            <a:off x="1925155" y="534190"/>
            <a:ext cx="2456732" cy="1810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988" name="Picture 2" descr="C:\Documents and Settings\1\Рабочий стол\в отсканированные заново\img565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4071934" y="214290"/>
            <a:ext cx="2026239" cy="28575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 descr="C:\Documents and Settings\1\Рабочий стол\Таня док новые\грамоты Пасха, Океан 2012\img509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>
          <a:xfrm>
            <a:off x="2214546" y="2928934"/>
            <a:ext cx="2748000" cy="3929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" descr="C:\Documents and Settings\1\Рабочий стол\Океан. Терзян\img593.jpg"/>
          <p:cNvPicPr>
            <a:picLocks noChangeAspect="1" noChangeArrowheads="1"/>
          </p:cNvPicPr>
          <p:nvPr/>
        </p:nvPicPr>
        <p:blipFill>
          <a:blip r:embed="rId6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3571876"/>
            <a:ext cx="2076753" cy="28575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1" descr="H:\Горбулина документы гранд\анжелика\Изображение 008.jpg"/>
          <p:cNvPicPr>
            <a:picLocks noChangeAspect="1" noChangeArrowheads="1"/>
          </p:cNvPicPr>
          <p:nvPr/>
        </p:nvPicPr>
        <p:blipFill>
          <a:blip r:embed="rId7" cstate="email">
            <a:lum bright="-10000"/>
          </a:blip>
          <a:srcRect/>
          <a:stretch>
            <a:fillRect/>
          </a:stretch>
        </p:blipFill>
        <p:spPr>
          <a:xfrm>
            <a:off x="6279869" y="2786056"/>
            <a:ext cx="2864131" cy="40719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2" descr="H:\Горбулина документы гранд\анжелика\Изображение 007.jpg"/>
          <p:cNvPicPr>
            <a:picLocks noChangeAspect="1" noChangeArrowheads="1"/>
          </p:cNvPicPr>
          <p:nvPr/>
        </p:nvPicPr>
        <p:blipFill>
          <a:blip r:embed="rId8" cstate="email">
            <a:lum bright="-10000"/>
          </a:blip>
          <a:srcRect/>
          <a:stretch>
            <a:fillRect/>
          </a:stretch>
        </p:blipFill>
        <p:spPr>
          <a:xfrm rot="300000">
            <a:off x="4684428" y="3156702"/>
            <a:ext cx="2064639" cy="267004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5" descr="F:\музыкальные\22512913_nota04.png"/>
          <p:cNvPicPr>
            <a:picLocks noChangeAspect="1" noChangeArrowheads="1"/>
          </p:cNvPicPr>
          <p:nvPr/>
        </p:nvPicPr>
        <p:blipFill>
          <a:blip r:embed="rId9" cstate="email">
            <a:lum contrast="10000"/>
          </a:blip>
          <a:srcRect/>
          <a:stretch>
            <a:fillRect/>
          </a:stretch>
        </p:blipFill>
        <p:spPr bwMode="auto">
          <a:xfrm>
            <a:off x="6215074" y="821632"/>
            <a:ext cx="2928927" cy="182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86512" y="0"/>
            <a:ext cx="2857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Победители и призёры конкурсов детского художественного творчества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1EB57-6851-4B3E-9DF8-024B9BDE55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500042"/>
          <a:ext cx="821537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4143372" y="2714620"/>
            <a:ext cx="785818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952500" y="5929313"/>
            <a:ext cx="819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Районный фестиваль «Светлая Пасха» 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на базе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МБОУ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СОШ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5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63492" name="Picture 6" descr="F:\Фестиваль православной культуры 2011\P4220019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3071813" y="3929063"/>
            <a:ext cx="2667000" cy="20002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3493" name="Picture 7" descr="F:\Фестиваль православной культуры 2011\P42200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357313"/>
            <a:ext cx="2928938" cy="2197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3494" name="Picture 8" descr="F:\Фестиваль православной культуры 2011\P42200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00713" y="2143125"/>
            <a:ext cx="3443287" cy="2571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3495" name="Picture 9" descr="F:\Фестиваль православной культуры 2011\P4220009.JPG"/>
          <p:cNvPicPr>
            <a:picLocks noChangeAspect="1" noChangeArrowheads="1"/>
          </p:cNvPicPr>
          <p:nvPr/>
        </p:nvPicPr>
        <p:blipFill>
          <a:blip r:embed="rId7" cstate="email">
            <a:lum bright="-20000" contrast="10000"/>
          </a:blip>
          <a:srcRect/>
          <a:stretch>
            <a:fillRect/>
          </a:stretch>
        </p:blipFill>
        <p:spPr bwMode="auto">
          <a:xfrm>
            <a:off x="104775" y="3775075"/>
            <a:ext cx="2805113" cy="2006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3496" name="Picture 4" descr="F:\гр пасха\img0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8" cstate="email">
            <a:lum bright="-10000"/>
          </a:blip>
          <a:srcRect/>
          <a:stretch>
            <a:fillRect/>
          </a:stretch>
        </p:blipFill>
        <p:spPr>
          <a:xfrm rot="15660000">
            <a:off x="1185922" y="-145036"/>
            <a:ext cx="1425867" cy="2013337"/>
          </a:xfrm>
          <a:ln>
            <a:solidFill>
              <a:srgbClr val="0070C0"/>
            </a:solidFill>
          </a:ln>
        </p:spPr>
      </p:pic>
      <p:pic>
        <p:nvPicPr>
          <p:cNvPr id="63497" name="Picture 2" descr="F:\гр пасха\img019.jpg"/>
          <p:cNvPicPr>
            <a:picLocks noChangeAspect="1" noChangeArrowheads="1"/>
          </p:cNvPicPr>
          <p:nvPr/>
        </p:nvPicPr>
        <p:blipFill>
          <a:blip r:embed="rId9" cstate="email">
            <a:lum bright="-10000" contrast="10000"/>
          </a:blip>
          <a:srcRect/>
          <a:stretch>
            <a:fillRect/>
          </a:stretch>
        </p:blipFill>
        <p:spPr bwMode="auto">
          <a:xfrm rot="-5400000">
            <a:off x="3521090" y="-449288"/>
            <a:ext cx="2052599" cy="2951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3498" name="Picture 4" descr="F:\гр пасха\img021.jpg"/>
          <p:cNvPicPr>
            <a:picLocks noChangeAspect="1" noChangeArrowheads="1"/>
          </p:cNvPicPr>
          <p:nvPr/>
        </p:nvPicPr>
        <p:blipFill>
          <a:blip r:embed="rId10" cstate="email">
            <a:lum bright="-10000" contrast="10000"/>
          </a:blip>
          <a:srcRect/>
          <a:stretch>
            <a:fillRect/>
          </a:stretch>
        </p:blipFill>
        <p:spPr bwMode="auto">
          <a:xfrm rot="-4680000">
            <a:off x="6690519" y="-129381"/>
            <a:ext cx="1644650" cy="23574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3499" name="Picture 10" descr="F:\Фестиваль православной культуры 2011\P422001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24538" y="4487863"/>
            <a:ext cx="2582862" cy="2143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3500" name="Picture 11" descr="F:\Фестиваль православной культуры 2011\P4220044.JPG"/>
          <p:cNvPicPr>
            <a:picLocks noChangeAspect="1" noChangeArrowheads="1"/>
          </p:cNvPicPr>
          <p:nvPr/>
        </p:nvPicPr>
        <p:blipFill>
          <a:blip r:embed="rId12" cstate="email">
            <a:lum bright="-10000"/>
          </a:blip>
          <a:srcRect/>
          <a:stretch>
            <a:fillRect/>
          </a:stretch>
        </p:blipFill>
        <p:spPr bwMode="auto">
          <a:xfrm>
            <a:off x="3286116" y="2214554"/>
            <a:ext cx="1633537" cy="18462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3502" name="Picture 3" descr="jajtsa5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51663" y="4929188"/>
            <a:ext cx="21923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C:\Documents and Settings\1\Рабочий стол\Таня док новые\грамоты Пасха, Океан 2012\img5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500813" y="285750"/>
            <a:ext cx="2286000" cy="3227388"/>
          </a:xfrm>
          <a:noFill/>
          <a:ln>
            <a:solidFill>
              <a:srgbClr val="0070C0"/>
            </a:solidFill>
          </a:ln>
        </p:spPr>
      </p:pic>
      <p:pic>
        <p:nvPicPr>
          <p:cNvPr id="53253" name="Picture 3" descr="G:\школа\DSC073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75" y="2387600"/>
            <a:ext cx="3286125" cy="4470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256" name="Picture 6" descr="C:\Documents and Settings\1\Рабочий стол\Таня док новые\грамоты Пасха, Океан 2012\img5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5984" y="171907"/>
            <a:ext cx="1714512" cy="24130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257" name="Picture 4" descr="C:\Documents and Settings\1\Рабочий стол\Таня док новые\грамоты Пасха, Океан 2012\img50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email">
            <a:lum bright="-10000" contrast="10000"/>
          </a:blip>
          <a:srcRect/>
          <a:stretch>
            <a:fillRect/>
          </a:stretch>
        </p:blipFill>
        <p:spPr>
          <a:xfrm>
            <a:off x="0" y="0"/>
            <a:ext cx="1857375" cy="2622550"/>
          </a:xfrm>
          <a:noFill/>
          <a:ln>
            <a:solidFill>
              <a:srgbClr val="0070C0"/>
            </a:solidFill>
          </a:ln>
        </p:spPr>
      </p:pic>
      <p:pic>
        <p:nvPicPr>
          <p:cNvPr id="13" name="Picture 3" descr="G:\школа\DSC07036.JPG"/>
          <p:cNvPicPr>
            <a:picLocks noChangeAspect="1" noChangeArrowheads="1"/>
          </p:cNvPicPr>
          <p:nvPr/>
        </p:nvPicPr>
        <p:blipFill>
          <a:blip r:embed="rId8" cstate="email">
            <a:lum bright="-10000"/>
          </a:blip>
          <a:srcRect/>
          <a:stretch>
            <a:fillRect/>
          </a:stretch>
        </p:blipFill>
        <p:spPr>
          <a:xfrm rot="21600000">
            <a:off x="0" y="4071942"/>
            <a:ext cx="3143250" cy="24479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" name="Picture 4" descr="G:\школа\DSC0717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2066" y="3643314"/>
            <a:ext cx="3671885" cy="244358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255" name="Picture 3" descr="jajtsa5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51663" y="4929188"/>
            <a:ext cx="21923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C:\Documents and Settings\1\Рабочий стол\Таня док новые\грамоты Пасха, Океан 2012\img506.jpg"/>
          <p:cNvPicPr>
            <a:picLocks noChangeAspect="1" noChangeArrowheads="1"/>
          </p:cNvPicPr>
          <p:nvPr/>
        </p:nvPicPr>
        <p:blipFill>
          <a:blip r:embed="rId11" cstate="email">
            <a:lum bright="-10000" contrast="10000"/>
          </a:blip>
          <a:srcRect/>
          <a:stretch>
            <a:fillRect/>
          </a:stretch>
        </p:blipFill>
        <p:spPr bwMode="auto">
          <a:xfrm rot="-5400000">
            <a:off x="3961605" y="610371"/>
            <a:ext cx="2736850" cy="19446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92867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Творческие конкурсы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49156" name="Picture 2" descr="F:\Фестиваль православной культуры\P4080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214282" y="1357298"/>
            <a:ext cx="3121152" cy="5143536"/>
          </a:xfrm>
          <a:ln>
            <a:solidFill>
              <a:srgbClr val="0070C0"/>
            </a:solidFill>
          </a:ln>
        </p:spPr>
      </p:pic>
      <p:pic>
        <p:nvPicPr>
          <p:cNvPr id="49157" name="Picture 3" descr="C:\Documents and Settings\1\Рабочий стол\Горбулина документы гранд\дипломы, грамоты\Дипломы-08.04.2010\img7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>
          <a:xfrm rot="16800000">
            <a:off x="3433822" y="711971"/>
            <a:ext cx="2400928" cy="3039986"/>
          </a:xfrm>
          <a:ln>
            <a:solidFill>
              <a:srgbClr val="0070C0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lum bright="-30000" contrast="20000"/>
          </a:blip>
          <a:srcRect/>
          <a:stretch>
            <a:fillRect/>
          </a:stretch>
        </p:blipFill>
        <p:spPr bwMode="auto">
          <a:xfrm>
            <a:off x="5786446" y="2571744"/>
            <a:ext cx="2951954" cy="39290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" name="Picture 2" descr="C:\Documents and Settings\1\Рабочий стол\DCIM\100MEDIA\IMG_093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600000">
            <a:off x="6241216" y="317932"/>
            <a:ext cx="2475975" cy="20148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 descr="G:\img777.jpg"/>
          <p:cNvPicPr>
            <a:picLocks noChangeAspect="1" noChangeArrowheads="1"/>
          </p:cNvPicPr>
          <p:nvPr/>
        </p:nvPicPr>
        <p:blipFill>
          <a:blip r:embed="rId7" cstate="email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3250397" y="4107661"/>
            <a:ext cx="278608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фоны\73003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643470" cy="128586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Коллективная творческая деятельность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2050" name="Picture 2" descr="C:\Documents and Settings\1\Рабочий стол\Новая папка\с рабочего А 1\9 б класс\фото проект\IMG_0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85728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4" descr="C:\Documents and Settings\1\Рабочий стол\фото проект\IMG_036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643314"/>
            <a:ext cx="3848512" cy="28863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Picture 3" descr="C:\Documents and Settings\1\Рабочий стол\DCIM\100MEDIA\IMG_094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600000">
            <a:off x="303213" y="4818063"/>
            <a:ext cx="2560637" cy="192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" descr="C:\Documents and Settings\1\Рабочий стол\DCIM\100MEDIA\IMG_09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1142984"/>
            <a:ext cx="3740729" cy="28028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 descr="C:\Documents and Settings\1\Рабочий стол\картинки школа новые\0_5c500_6ef8b3e1_X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3373" y="2992558"/>
            <a:ext cx="1857388" cy="1436573"/>
          </a:xfrm>
          <a:prstGeom prst="rect">
            <a:avLst/>
          </a:prstGeom>
          <a:noFill/>
        </p:spPr>
      </p:pic>
      <p:pic>
        <p:nvPicPr>
          <p:cNvPr id="8" name="Picture 2" descr="C:\Documents and Settings\1\Рабочий стол\DCIM\100MEDIA\IMG_093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71802" y="4429132"/>
            <a:ext cx="1696645" cy="22621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2" descr="G:\картинки школа\1225414476_avosedn00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5720" y="4000504"/>
            <a:ext cx="910485" cy="92869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газета ОПК\img01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-1" y="0"/>
            <a:ext cx="4647371" cy="685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2" descr="F:\газета ОПК\img0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901320" y="214290"/>
            <a:ext cx="4242680" cy="59293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6" y="6215082"/>
            <a:ext cx="442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Школьная газета «Пятёрочка»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грамоты для переделки\газета ОПК\img0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357166"/>
            <a:ext cx="4514784" cy="65008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9155" name="Picture 3" descr="F:\грамоты для переделки\газета ОПК\img0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9" y="0"/>
            <a:ext cx="4143372" cy="64269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грамоты для переделки\Газета искусство\img0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357166"/>
            <a:ext cx="4366573" cy="65008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7107" name="Picture 3" descr="F:\грамоты для переделки\Газета искусство\img0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0"/>
            <a:ext cx="4357686" cy="66401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грамоты для переделки\Газета искусство\img0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2257"/>
            <a:ext cx="4429124" cy="64557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8131" name="Picture 3" descr="F:\грамоты для переделки\Газета искусство\img01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9" y="0"/>
            <a:ext cx="4214811" cy="64813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7572428" cy="5697559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Главный результат, который хотелось бы достичь, заключается в усвоении школьниками вечных ценностей: милосердия, сострадания, стремления к добру, к красоте, которые будут способствовать формированию духовно-нравственного потенциала подрастающего поколения, высокому уровню самосознания, самодисциплины, способности сделать правильный нравственный выбор.</a:t>
            </a: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" name="Picture 6" descr="C:\Documents and Settings\1\Рабочий стол\картинки школа новые\0d1134a7c64d4dcdde18769c0692fe8e.wix_mp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429132"/>
            <a:ext cx="1928798" cy="19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500990" cy="10001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Принципы, отвечающие специфике дополнительного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образования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/>
          </a:bodyPr>
          <a:lstStyle/>
          <a:p>
            <a:pPr algn="just"/>
            <a:endParaRPr lang="ru-RU" sz="2800" b="1" dirty="0" smtClean="0">
              <a:latin typeface="Sylfaen" pitchFamily="18" charset="0"/>
            </a:endParaRP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Все дети талантливы</a:t>
            </a: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Успех рождает успех</a:t>
            </a: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Нет детей неспособных к обучению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74638"/>
            <a:ext cx="742955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Технология личностно-ориентированного обучения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600200"/>
            <a:ext cx="7643866" cy="4525963"/>
          </a:xfrm>
        </p:spPr>
        <p:txBody>
          <a:bodyPr rtlCol="0">
            <a:normAutofit lnSpcReduction="10000"/>
          </a:bodyPr>
          <a:lstStyle/>
          <a:p>
            <a:pPr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Sylfaen" pitchFamily="18" charset="0"/>
              </a:rPr>
              <a:t>     </a:t>
            </a:r>
            <a:r>
              <a:rPr lang="ru-RU" sz="2800" b="1" dirty="0" smtClean="0">
                <a:latin typeface="Sylfaen" pitchFamily="18" charset="0"/>
              </a:rPr>
              <a:t>это обучение, где во главу угла ставится личность ребёнка, её самобытность, </a:t>
            </a:r>
            <a:r>
              <a:rPr lang="ru-RU" sz="2800" b="1" dirty="0" err="1" smtClean="0">
                <a:latin typeface="Sylfaen" pitchFamily="18" charset="0"/>
              </a:rPr>
              <a:t>самоценность</a:t>
            </a:r>
            <a:r>
              <a:rPr lang="ru-RU" sz="2800" b="1" dirty="0" smtClean="0">
                <a:latin typeface="Sylfaen" pitchFamily="18" charset="0"/>
              </a:rPr>
              <a:t>. Такое обучение исходит из признания  уникальности самого ученика, как важного источника индивидуальной жизнедеятельности, проявляемой, в частности, в познании.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Цель личностно-ориентированного воспитания</a:t>
            </a:r>
            <a:r>
              <a:rPr lang="ru-RU" sz="2800" b="1" dirty="0" smtClean="0">
                <a:latin typeface="Sylfaen" pitchFamily="18" charset="0"/>
              </a:rPr>
              <a:t>   поддерживать, развивать человека в человеке и стремиться задействовать механизмы самореализации, саморазвития.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Педагогика сотрудничества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286280" cy="491174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Sylfaen" pitchFamily="18" charset="0"/>
              </a:rPr>
              <a:t>Сотрудничество – совместная развивающая деятельность взрослых и детей, скрепленная взаимопониманием, совместным анализом ее хода и результата</a:t>
            </a:r>
            <a:endParaRPr lang="ru-RU" sz="2800" b="1" dirty="0">
              <a:latin typeface="Sylfaen" pitchFamily="18" charset="0"/>
            </a:endParaRPr>
          </a:p>
        </p:txBody>
      </p:sp>
      <p:pic>
        <p:nvPicPr>
          <p:cNvPr id="5" name="Picture 1" descr="G:\картинки школа\28948_2009041029.jpg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4708382" y="1357298"/>
            <a:ext cx="3463659" cy="35719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\73003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Технология коллективной творческой деятельности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Sylfaen" pitchFamily="18" charset="0"/>
              </a:rPr>
              <a:t>Технология предполагает такую организацию совместной деятельности детей и взрослых, при которой все члены коллектива участвуют в планировании, подготовке, осуществлении и анализе любого дела (участие в литературных, музыкальных, театральных, спортивных мероприятиях, выполнение творческих проектов, исследовательские работы)</a:t>
            </a:r>
            <a:endParaRPr lang="ru-RU" sz="28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1785</Words>
  <PresentationFormat>Экран (4:3)</PresentationFormat>
  <Paragraphs>227</Paragraphs>
  <Slides>58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Тема Office</vt:lpstr>
      <vt:lpstr>Диаграмма</vt:lpstr>
      <vt:lpstr> Развитие детской одаренности  в системе дополнительного образования детей </vt:lpstr>
      <vt:lpstr>Слайд 2</vt:lpstr>
      <vt:lpstr>Творческий  потенциал</vt:lpstr>
      <vt:lpstr>Условия для формирования творческой личности</vt:lpstr>
      <vt:lpstr>Слайд 5</vt:lpstr>
      <vt:lpstr>Принципы, отвечающие специфике дополнительного образования</vt:lpstr>
      <vt:lpstr>Технология личностно-ориентированного обучения</vt:lpstr>
      <vt:lpstr>Педагогика сотрудничества</vt:lpstr>
      <vt:lpstr>Технология коллективной творческой деятельности</vt:lpstr>
      <vt:lpstr>Игровые технологии</vt:lpstr>
      <vt:lpstr>Проектно-исследовательская технология</vt:lpstr>
      <vt:lpstr>Технология исследовательского (проблемного) обучения</vt:lpstr>
      <vt:lpstr>Слайд 13</vt:lpstr>
      <vt:lpstr>Развитие детской одаренности  в системе дополнительного образования детей в МБОУ СОШ № 5</vt:lpstr>
      <vt:lpstr>Слайд 15</vt:lpstr>
      <vt:lpstr>Слайд 16</vt:lpstr>
      <vt:lpstr>Слайд 17</vt:lpstr>
      <vt:lpstr>Слайд 18</vt:lpstr>
      <vt:lpstr>Слайд 19</vt:lpstr>
      <vt:lpstr>Проект «Разноцветная планета»</vt:lpstr>
      <vt:lpstr>Развитие творческой деятельности учащихся </vt:lpstr>
      <vt:lpstr>Творческие задания. Так мы видим музыку.</vt:lpstr>
      <vt:lpstr>Слайд 23</vt:lpstr>
      <vt:lpstr>Проект «Ожившая Библия»</vt:lpstr>
      <vt:lpstr>Слайд 25</vt:lpstr>
      <vt:lpstr> Исследование «Влияние музыки на человека» Цель исследования: изучение влияния музыки на эмоциональное состояние человека и его поведение.   </vt:lpstr>
      <vt:lpstr>Методы:</vt:lpstr>
      <vt:lpstr>Эксперимент 2010-2011 года. Этап 1.</vt:lpstr>
      <vt:lpstr> ЭКСПЕРИМЕНТ 2011-2012 УЧЕБНОГО ГОДА. Этап 1. </vt:lpstr>
      <vt:lpstr>Этап 2.</vt:lpstr>
      <vt:lpstr>Слайд 31</vt:lpstr>
      <vt:lpstr>Слайд 32</vt:lpstr>
      <vt:lpstr>Проект «Любимый город»</vt:lpstr>
      <vt:lpstr>Слайд 34</vt:lpstr>
      <vt:lpstr>Слайд 35</vt:lpstr>
      <vt:lpstr>Слайд 36</vt:lpstr>
      <vt:lpstr>Слайд 37</vt:lpstr>
      <vt:lpstr>Слайд 38</vt:lpstr>
      <vt:lpstr>Творческая лаборатория</vt:lpstr>
      <vt:lpstr>Выставки художественного творчества</vt:lpstr>
      <vt:lpstr>Школьные мероприятия</vt:lpstr>
      <vt:lpstr>Слайд 42</vt:lpstr>
      <vt:lpstr>Слайд 43</vt:lpstr>
      <vt:lpstr>Слайд 44</vt:lpstr>
      <vt:lpstr>Слайд 45</vt:lpstr>
      <vt:lpstr>Концерты</vt:lpstr>
      <vt:lpstr>Конкурсы художественно-эстетической направленности</vt:lpstr>
      <vt:lpstr>Слайд 48</vt:lpstr>
      <vt:lpstr>Слайд 49</vt:lpstr>
      <vt:lpstr>Слайд 50</vt:lpstr>
      <vt:lpstr>Слайд 51</vt:lpstr>
      <vt:lpstr>Творческие конкурсы</vt:lpstr>
      <vt:lpstr>Коллективная творческая деятельность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Инновационные технологии в дополнительном образовании  Развитие детской одаренности  в системе дополнительного образования детей </dc:title>
  <cp:lastModifiedBy>Valued Acer Customer</cp:lastModifiedBy>
  <cp:revision>91</cp:revision>
  <dcterms:modified xsi:type="dcterms:W3CDTF">2015-01-12T21:57:44Z</dcterms:modified>
</cp:coreProperties>
</file>