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78" r:id="rId7"/>
    <p:sldId id="264" r:id="rId8"/>
    <p:sldId id="265" r:id="rId9"/>
    <p:sldId id="266" r:id="rId10"/>
    <p:sldId id="269" r:id="rId11"/>
    <p:sldId id="268" r:id="rId12"/>
    <p:sldId id="275" r:id="rId13"/>
    <p:sldId id="273" r:id="rId14"/>
    <p:sldId id="277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EA69E-AB26-49F2-8832-31F8F2E986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02BBE-AB6A-41CA-A75D-E0F229D556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366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02BBE-AB6A-41CA-A75D-E0F229D5560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372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334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518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564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171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073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957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13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555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555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948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196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286412"/>
          </a:xfrm>
        </p:spPr>
        <p:txBody>
          <a:bodyPr>
            <a:normAutofit fontScale="70000" lnSpcReduction="20000"/>
          </a:bodyPr>
          <a:lstStyle/>
          <a:p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 </a:t>
            </a:r>
            <a:r>
              <a:rPr lang="ru-RU" sz="5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логопедического </a:t>
            </a:r>
            <a:r>
              <a:rPr lang="ru-RU" sz="5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</a:p>
          <a:p>
            <a:pPr marL="0" indent="0" algn="ctr">
              <a:buNone/>
            </a:pPr>
            <a:r>
              <a:rPr lang="ru-RU" sz="5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1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 существительных при помощи уменьшительно-ласкательных</a:t>
            </a:r>
          </a:p>
          <a:p>
            <a:pPr marL="0" indent="0" algn="ctr">
              <a:buNone/>
            </a:pPr>
            <a:r>
              <a:rPr lang="ru-RU" sz="4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суффиксов </a:t>
            </a:r>
            <a:r>
              <a:rPr lang="ru-RU" sz="5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i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endParaRPr lang="ru-RU" sz="2900" b="1" i="1" dirty="0" smtClean="0">
              <a:solidFill>
                <a:srgbClr val="C0504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i="1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smtClean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2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0" indent="0">
              <a:buNone/>
            </a:pPr>
            <a:endParaRPr lang="ru-RU" sz="21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Логопед 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1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Магулий</a:t>
            </a:r>
            <a:r>
              <a:rPr lang="ru-RU" sz="2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Наталья  Фёдоровна</a:t>
            </a:r>
          </a:p>
          <a:p>
            <a:pPr marL="0" indent="0">
              <a:buNone/>
            </a:pPr>
            <a:r>
              <a:rPr lang="ru-RU" sz="2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Идентификатор:270-712-915</a:t>
            </a:r>
          </a:p>
          <a:p>
            <a:r>
              <a:rPr lang="ru-RU" sz="23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2015г.</a:t>
            </a:r>
            <a:endParaRPr lang="ru-RU" sz="29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9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9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Сказка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 том, как  суффиксы </a:t>
            </a:r>
            <a:br>
              <a:rPr lang="ru-RU" sz="32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поссорились  </a:t>
            </a:r>
            <a:r>
              <a:rPr lang="ru-RU" sz="3200" b="1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002060"/>
                </a:solidFill>
                <a:ea typeface="+mn-ea"/>
                <a:cs typeface="+mn-cs"/>
              </a:rPr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3042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Закрой глаза,  представь лето, порхающую бабочку </a:t>
            </a:r>
            <a:b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цветка к цветку.</a:t>
            </a:r>
            <a:b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Обведи 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глазами контур бабочки на экране. </a:t>
            </a:r>
            <a:b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Обведи контур бабочки на своём трафарете.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Рисуем бабочку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11760" y="2780928"/>
            <a:ext cx="4104456" cy="37147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488832" cy="126876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Однажды   братья заспорили , 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из них самый  главный?  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Я,- говорил ЧИК,- старше всех. И все слова надо говорить с моим суффиксом: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стульчик,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комодчик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-Нет,- не соглашался средний брат ОЧК,- я самый главный и самый красивый. Все слова со мной звучат красивее: 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кроваточка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комодочка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-Не согласен!- Восклицал ИК.- Я самый молодой, значит слова с моим суффиксом самые лучшие: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зайчик,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волчик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840760" cy="10661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спорили и ссорились братья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14422"/>
            <a:ext cx="4606232" cy="564357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однажды встретилась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девушка.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(Кто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она? В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её имени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суффикс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очк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-) </a:t>
            </a:r>
            <a:endParaRPr lang="ru-RU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Рассказали   суффиксы о  своем  споре. Улыбнулась девушка и сказала: «Пусть ваш спор рассудят ученики. Они решат, кто из вас прав».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36096" y="1484784"/>
            <a:ext cx="352839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как правильно?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63102" y="980728"/>
            <a:ext cx="5043494" cy="5786454"/>
          </a:xfrm>
        </p:spPr>
        <p:txBody>
          <a:bodyPr/>
          <a:lstStyle/>
          <a:p>
            <a:pPr marL="265176" indent="-265176">
              <a:buFont typeface="Wingdings 2"/>
              <a:buChar char=""/>
              <a:defRPr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 вырезают из бумаги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самолеточек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5176" indent="-265176">
              <a:buFont typeface="Wingdings 2"/>
              <a:buChar char=""/>
              <a:defRPr/>
            </a:pP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buNone/>
              <a:defRPr/>
            </a:pP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Лена  положила игрушки в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комодчик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5176" indent="-265176">
              <a:buFont typeface="Wingdings 2"/>
              <a:buChar char=""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речок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над водой построен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теремёнок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250661" y="1268760"/>
            <a:ext cx="3714776" cy="485740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29322" y="1428736"/>
            <a:ext cx="2214578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самолётик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00760" y="3140968"/>
            <a:ext cx="2214578" cy="9298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комодик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4797152"/>
            <a:ext cx="4213132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речки над водой построен теремочек.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же мы ответим суффиксам,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из них  главный?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3884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43608" y="1928802"/>
            <a:ext cx="6912768" cy="327652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суффиксы в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русском языке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равны и одинаково необходимы  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образования слов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338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42910" y="2000240"/>
            <a:ext cx="2357454" cy="9286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29322" y="1928802"/>
            <a:ext cx="2128846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РАБОТУ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00364" y="4929198"/>
            <a:ext cx="3443844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ХОРОШУЮ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3928" y="3429000"/>
            <a:ext cx="1512167" cy="1080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14678" y="142852"/>
            <a:ext cx="2643206" cy="25660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http://65frspb.caduk.ru/images/solnyish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554328"/>
            <a:ext cx="1792789" cy="165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3356992"/>
            <a:ext cx="6286544" cy="2736304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/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Графическое обозначение  суффикса после корня</a:t>
            </a:r>
          </a:p>
          <a:p>
            <a:pPr lvl="8" algn="ctr"/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Арка 19"/>
          <p:cNvSpPr/>
          <p:nvPr/>
        </p:nvSpPr>
        <p:spPr>
          <a:xfrm>
            <a:off x="2143108" y="4929198"/>
            <a:ext cx="1143008" cy="1152128"/>
          </a:xfrm>
          <a:prstGeom prst="blockArc">
            <a:avLst>
              <a:gd name="adj1" fmla="val 10712853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5762" y="260648"/>
            <a:ext cx="8229600" cy="2016224"/>
          </a:xfrm>
        </p:spPr>
        <p:txBody>
          <a:bodyPr>
            <a:noAutofit/>
          </a:bodyPr>
          <a:lstStyle/>
          <a:p>
            <a:pPr lvl="8" algn="ctr" rtl="0">
              <a:spcBef>
                <a:spcPct val="0"/>
              </a:spcBef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Суффикс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часть слова, которая стоит после корня и служит для образования новых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4857760"/>
            <a:ext cx="6159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 flipV="1">
            <a:off x="3857620" y="4857760"/>
            <a:ext cx="637566" cy="6293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4752528" cy="2952328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56992"/>
            <a:ext cx="8136904" cy="338437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  <a:defRPr/>
            </a:pPr>
            <a:endParaRPr lang="ru-RU" sz="3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buNone/>
              <a:defRPr/>
            </a:pPr>
            <a:r>
              <a:rPr lang="ru-RU" sz="1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Однажды </a:t>
            </a:r>
            <a:r>
              <a:rPr lang="ru-RU" sz="11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Вася и Лена  выполняли </a:t>
            </a:r>
            <a:r>
              <a:rPr lang="ru-RU" sz="1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домашнюю </a:t>
            </a:r>
            <a:r>
              <a:rPr lang="ru-RU" sz="11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работу по русскому языку. Прочитали задание к упражнению, но ничего не поняли, потому что не слушали они учителя на уроке</a:t>
            </a:r>
            <a:r>
              <a:rPr lang="ru-RU" sz="1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Заплакали дети. </a:t>
            </a:r>
            <a:endParaRPr lang="ru-RU" sz="1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buNone/>
              <a:defRPr/>
            </a:pPr>
            <a:r>
              <a:rPr lang="ru-RU" sz="1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  <a:defRPr/>
            </a:pPr>
            <a:endParaRPr lang="ru-RU" sz="7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4067175" cy="238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001056" cy="128588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 появился перед ними </a:t>
            </a:r>
            <a:b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добрый волшебник</a:t>
            </a:r>
            <a:b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http://img-fotki.yandex.ru/get/5811/15144599.22/0_9e69b_48063853_M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14686"/>
            <a:ext cx="2178480" cy="269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1285860"/>
            <a:ext cx="61206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ru-RU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-Не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печальтесь, я вас выручу,-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сказал волшебник,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только обещайте, что будете внимательно слушать учителя на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уроке.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-Обещаем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обещаем,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обрадовались Вася и Лена.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рассказал Волшебник сказку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стране  «</a:t>
            </a:r>
            <a:r>
              <a:rPr lang="ru-RU" sz="28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Словообразование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жили 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веселых  брата, три суффикса.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Звали их « </a:t>
            </a:r>
            <a:r>
              <a:rPr lang="ru-RU" sz="28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ОЧК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 «</a:t>
            </a:r>
            <a:r>
              <a:rPr lang="ru-RU" sz="28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sz="28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ЧИК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 Жили они дружно и всегда помогали  друг  другу.  В волшебной стране  братья  отвечали за образование ласковых слов.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l_fi" descr="64200999_1284869711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365104"/>
            <a:ext cx="1428760" cy="17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23054"/>
            <a:ext cx="1368152" cy="188626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776" y="4904822"/>
            <a:ext cx="13652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доме у братьев было уютно и чисто, в нём всё было маленькое.</a:t>
            </a:r>
            <a:b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с мячом</a:t>
            </a:r>
            <a:b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Образуйте слова с уменьшительно-ласкательными </a:t>
            </a:r>
            <a:b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суффиксами(дом-домик, кровать-…,комод-…,  т.д.)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780928"/>
            <a:ext cx="45720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829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41451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Образуйте слова с помощью 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суффикса  -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очк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643050"/>
            <a:ext cx="6143668" cy="44291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5176" indent="-265176">
              <a:buFont typeface="Wingdings 2"/>
              <a:buChar char=""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Кровать-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кроваточка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buFont typeface="Wingdings 2"/>
              <a:buChar char=""/>
              <a:defRPr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Шторы - 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шторочки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buFont typeface="Wingdings 2"/>
              <a:buChar char=""/>
              <a:defRPr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defRPr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Тумба  - тумбочка</a:t>
            </a:r>
          </a:p>
          <a:p>
            <a:pPr>
              <a:defRPr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Полка  - полочка</a:t>
            </a:r>
          </a:p>
          <a:p>
            <a:pPr>
              <a:defRPr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Ванна-  ванночка</a:t>
            </a:r>
          </a:p>
        </p:txBody>
      </p:sp>
      <p:sp>
        <p:nvSpPr>
          <p:cNvPr id="7" name="5-конечная звезда 6"/>
          <p:cNvSpPr/>
          <p:nvPr/>
        </p:nvSpPr>
        <p:spPr>
          <a:xfrm>
            <a:off x="4143372" y="1857364"/>
            <a:ext cx="557210" cy="6286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3929058" y="2643182"/>
            <a:ext cx="700086" cy="6286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3500430" y="3857628"/>
            <a:ext cx="628648" cy="4857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3286116" y="4500570"/>
            <a:ext cx="628648" cy="5572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428992" y="5214950"/>
            <a:ext cx="557210" cy="572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7715272" y="2428869"/>
            <a:ext cx="971528" cy="335758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Образуйте   слова   с помощью 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суффикса 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чик-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3286124"/>
            <a:ext cx="45719" cy="714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28596" y="3071810"/>
            <a:ext cx="1143008" cy="27146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43042" y="1785926"/>
            <a:ext cx="5786478" cy="43577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Диван- диванчик</a:t>
            </a:r>
          </a:p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Шкаф- шкафчик</a:t>
            </a:r>
          </a:p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Телефон- </a:t>
            </a:r>
            <a:r>
              <a:rPr lang="ru-RU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телефончик</a:t>
            </a:r>
            <a:endParaRPr lang="ru-RU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Журнал- журнальчик</a:t>
            </a:r>
          </a:p>
          <a:p>
            <a:pPr>
              <a:lnSpc>
                <a:spcPct val="15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Стул-стульчик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лыбающееся лицо 20"/>
          <p:cNvSpPr/>
          <p:nvPr/>
        </p:nvSpPr>
        <p:spPr>
          <a:xfrm>
            <a:off x="3643306" y="2428868"/>
            <a:ext cx="714380" cy="57150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лыбающееся лицо 21"/>
          <p:cNvSpPr/>
          <p:nvPr/>
        </p:nvSpPr>
        <p:spPr>
          <a:xfrm>
            <a:off x="3786182" y="3143248"/>
            <a:ext cx="714380" cy="57150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лыбающееся лицо 22"/>
          <p:cNvSpPr/>
          <p:nvPr/>
        </p:nvSpPr>
        <p:spPr>
          <a:xfrm>
            <a:off x="4429124" y="3786190"/>
            <a:ext cx="714380" cy="500066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лыбающееся лицо 23"/>
          <p:cNvSpPr/>
          <p:nvPr/>
        </p:nvSpPr>
        <p:spPr>
          <a:xfrm>
            <a:off x="4357686" y="4429132"/>
            <a:ext cx="714380" cy="571504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лыбающееся лицо 24"/>
          <p:cNvSpPr/>
          <p:nvPr/>
        </p:nvSpPr>
        <p:spPr>
          <a:xfrm>
            <a:off x="3500430" y="5072074"/>
            <a:ext cx="714380" cy="500066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Образуйте  слова с помощью 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суффикса –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5285" y="3049295"/>
            <a:ext cx="1353429" cy="162777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357290" y="1928802"/>
            <a:ext cx="6786610" cy="444104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5176" indent="-265176">
              <a:buFont typeface="Wingdings 2"/>
              <a:buChar char=""/>
              <a:defRPr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ом-домик</a:t>
            </a:r>
          </a:p>
          <a:p>
            <a:pPr marL="265176" indent="-265176">
              <a:buFont typeface="Wingdings 2"/>
              <a:buChar char=""/>
              <a:defRPr/>
            </a:pP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Стол-  столик </a:t>
            </a:r>
          </a:p>
          <a:p>
            <a:pPr marL="265176" indent="-265176"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marL="265176" indent="-265176">
              <a:buFont typeface="Wingdings 2"/>
              <a:buChar char=""/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Ковер –коврик                                                </a:t>
            </a:r>
          </a:p>
          <a:p>
            <a:pPr marL="265176" indent="-265176">
              <a:buFont typeface="Wingdings 2"/>
              <a:buChar char=""/>
              <a:defRPr/>
            </a:pP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Мяч-    мячик</a:t>
            </a:r>
          </a:p>
          <a:p>
            <a:pPr marL="265176" indent="-265176">
              <a:defRPr/>
            </a:pPr>
            <a:endPara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Комод-  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комодик</a:t>
            </a:r>
            <a:r>
              <a:rPr lang="ru-RU" sz="28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</p:txBody>
      </p:sp>
      <p:sp>
        <p:nvSpPr>
          <p:cNvPr id="6" name="7-конечная звезда 5"/>
          <p:cNvSpPr/>
          <p:nvPr/>
        </p:nvSpPr>
        <p:spPr>
          <a:xfrm>
            <a:off x="2928926" y="2214554"/>
            <a:ext cx="914400" cy="642942"/>
          </a:xfrm>
          <a:prstGeom prst="star7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3500430" y="3071810"/>
            <a:ext cx="914400" cy="642942"/>
          </a:xfrm>
          <a:prstGeom prst="star7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7-конечная звезда 7"/>
          <p:cNvSpPr/>
          <p:nvPr/>
        </p:nvSpPr>
        <p:spPr>
          <a:xfrm>
            <a:off x="3571868" y="3929066"/>
            <a:ext cx="914400" cy="642942"/>
          </a:xfrm>
          <a:prstGeom prst="star7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7-конечная звезда 8"/>
          <p:cNvSpPr/>
          <p:nvPr/>
        </p:nvSpPr>
        <p:spPr>
          <a:xfrm>
            <a:off x="3428992" y="4786322"/>
            <a:ext cx="914400" cy="642942"/>
          </a:xfrm>
          <a:prstGeom prst="star7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3929058" y="5572140"/>
            <a:ext cx="914400" cy="642942"/>
          </a:xfrm>
          <a:prstGeom prst="star7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2106</TotalTime>
  <Words>356</Words>
  <Application>Microsoft Office PowerPoint</Application>
  <PresentationFormat>Экран (4:3)</PresentationFormat>
  <Paragraphs>89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Сказка о том, как  суффиксы  поссорились   </vt:lpstr>
      <vt:lpstr>  Суффикс - это часть слова, которая стоит после корня и служит для образования новых слов </vt:lpstr>
      <vt:lpstr>Слайд 3</vt:lpstr>
      <vt:lpstr>  Вдруг появился перед ними  добрый волшебник  </vt:lpstr>
      <vt:lpstr>И рассказал Волшебник сказку</vt:lpstr>
      <vt:lpstr>В доме у братьев было уютно и чисто, в нём всё было маленькое. Игра с мячом Образуйте слова с уменьшительно-ласкательными  суффиксами(дом-домик, кровать-…,комод-…,  т.д.)</vt:lpstr>
      <vt:lpstr>Образуйте слова с помощью  суффикса  - очк-</vt:lpstr>
      <vt:lpstr>  Образуйте   слова   с помощью  суффикса  - чик-  </vt:lpstr>
      <vt:lpstr> Образуйте  слова с помощью  суффикса –ик- </vt:lpstr>
      <vt:lpstr>Закрой глаза,  представь лето, порхающую бабочку  от цветка к цветку. Обведи  глазами контур бабочки на экране.  Обведи контур бабочки на своём трафарете.</vt:lpstr>
      <vt:lpstr>   Однажды   братья заспорили ,  кто из них самый  главный?    </vt:lpstr>
      <vt:lpstr>Так спорили и ссорились братья</vt:lpstr>
      <vt:lpstr>А как правильно?</vt:lpstr>
      <vt:lpstr>Что же мы ответим суффиксам, кто из них  главный?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логопедического занятия Тема: Словообразование. Уменьшительно-ласкательные суффиксы Логопедическое занятие « Сказка о том , как  суффиксы поссорились »  </dc:title>
  <dc:creator>ИТЦ</dc:creator>
  <cp:lastModifiedBy>ИТЦ</cp:lastModifiedBy>
  <cp:revision>96</cp:revision>
  <dcterms:created xsi:type="dcterms:W3CDTF">2014-12-02T06:07:36Z</dcterms:created>
  <dcterms:modified xsi:type="dcterms:W3CDTF">2015-01-17T02:07:22Z</dcterms:modified>
</cp:coreProperties>
</file>