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notesMasterIdLst>
    <p:notesMasterId r:id="rId26"/>
  </p:notesMasterIdLst>
  <p:sldIdLst>
    <p:sldId id="256" r:id="rId2"/>
    <p:sldId id="291" r:id="rId3"/>
    <p:sldId id="292" r:id="rId4"/>
    <p:sldId id="298" r:id="rId5"/>
    <p:sldId id="299" r:id="rId6"/>
    <p:sldId id="296" r:id="rId7"/>
    <p:sldId id="257" r:id="rId8"/>
    <p:sldId id="258" r:id="rId9"/>
    <p:sldId id="259" r:id="rId10"/>
    <p:sldId id="260" r:id="rId11"/>
    <p:sldId id="261" r:id="rId12"/>
    <p:sldId id="262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948CF4B-E7A9-405E-BD18-0E91E0DFFE85}" type="datetimeFigureOut">
              <a:rPr lang="ru-RU"/>
              <a:pPr>
                <a:defRPr/>
              </a:pPr>
              <a:t>18.01.2015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CB8CBE5-F1C2-4FB2-8240-1D38D2021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34588A-DC80-43B1-BB5F-F90B805497BB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823BAD-C489-4CCF-B421-0AC1E193B154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376FCD-A828-4296-B0FC-52335ECFDDBA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77BF39-63A3-46E6-A2E4-0423CA375E88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02427A-72D8-4D78-9226-4D7A40A7558F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9C3F29-A4FB-41B4-8408-8CFFCC807918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A3EA46-B300-4BFE-8089-3685B21D2C98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1F1C12-3713-4887-82E5-93E685362EC6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196681-107F-4FB9-9553-D864701345FE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7083A5-BE2D-4793-86B7-3FD4AABECF5D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C48EF7-82B1-4A04-996F-E24485E00FFC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E1A61D-2827-43B3-B6E6-DEDC52EC039D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000272-FA04-4061-B28C-5CAC21DF24E4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798E42-B435-47B9-BD7A-00BA70D445FD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13E754-A2AB-4D90-92A1-E30384E36636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2D2999-54FB-48A6-9463-415F73B07C8F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80AC95-3201-4200-9F80-13160306F7AC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963A41-EFCC-406B-9FB8-30E897ED81DD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A7F8C1B-09D9-4B18-89C4-D6958E31634A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47EE96-9935-430B-AF28-6F047AFBCDDF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98B77A-DF80-4A37-AE40-F486FA48D7F5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76FCE51-B019-4454-B658-FA62E675EAE9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7F6684-106F-4C16-851F-8CA2A608536B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F019BC-5313-48E1-BBC3-771C63951EFC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D2000-5311-4AC7-A269-CFD154685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B05A2-ACC6-4404-A684-AD31F5AA3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0CF35-A3D5-42B6-99C7-B964F0E93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49325" y="1981200"/>
            <a:ext cx="7661275" cy="411480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2058D-D968-41C9-AAE5-F203260E5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871A-295E-4773-96FA-31A18EDE1B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66A04-22E8-4232-80FD-CA2BD3F90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556A7-858D-4E98-8240-DE1863571B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1EE31-0667-445B-8EA3-DE7836046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41F4E-591B-46A2-B17D-D0E8C56BD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786-6D32-4B12-9B91-083BD489CD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04C6B-85C0-4B1C-9D84-94B18A470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3D270-5F3C-4567-A185-1DED221D6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C2504-94F5-423E-8032-9CEC066742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204CF55-5D27-47AB-B010-4E7D54276A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07" r:id="rId4"/>
    <p:sldLayoutId id="2147483915" r:id="rId5"/>
    <p:sldLayoutId id="2147483908" r:id="rId6"/>
    <p:sldLayoutId id="2147483916" r:id="rId7"/>
    <p:sldLayoutId id="2147483917" r:id="rId8"/>
    <p:sldLayoutId id="2147483918" r:id="rId9"/>
    <p:sldLayoutId id="2147483909" r:id="rId10"/>
    <p:sldLayoutId id="2147483919" r:id="rId11"/>
    <p:sldLayoutId id="2147483910" r:id="rId12"/>
    <p:sldLayoutId id="2147483911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404664"/>
            <a:ext cx="7086600" cy="1600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«ТЕХНОЛОГИЯ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РАЗВИТИЯ КРИТИЧЕСКОГО МЫШЛЕНИЯ»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484313"/>
            <a:ext cx="8353425" cy="5113337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«Волна» критического мышления (1970-1982 г.г):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Критическое мышление –это: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«Способность оценить степень обоснованности суждений, то есть умения рассуждать, делать выводы и заключения, оценивать заключения и силу доводов, распознавать допущения, интерпретировать и объяснять, производить критический анализ, применять вышеперечисленные навыки по отношению к себе, к проблеме 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Гласер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Р.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Эннис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и Э.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Норрис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 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«Обдуманное, взвешенное решение в отношении какого-либо суждения, включающее оценку самого мыслительного процесса»;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«Исследование, предполагающее изучение вопроса, проблемы, не имеющих известного ответа, с выходом на гипотезу, ее подтверждением убедительными аргументами» 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Курфис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«Исследовательские методы, включающие постановку вопроса и поиск ответов на них; вежливый скептицизм, сомнение в общепризнанных истинах, выработку собственной точки зрения, способность отстоять ее логическими доводами 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Ч.Темпл, К.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Мередит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Дж.Стил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888316" cy="17478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ИНСЕРТ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r>
              <a:rPr lang="ru-RU" sz="2000" dirty="0" smtClean="0"/>
              <a:t>  </a:t>
            </a:r>
            <a:r>
              <a:rPr lang="ru-RU" sz="2400" i="1" dirty="0" smtClean="0">
                <a:latin typeface="Times New Roman" pitchFamily="18" charset="0"/>
              </a:rPr>
              <a:t>(</a:t>
            </a:r>
            <a:r>
              <a:rPr lang="ru-RU" sz="2400" i="1" dirty="0" err="1" smtClean="0">
                <a:latin typeface="Times New Roman" pitchFamily="18" charset="0"/>
              </a:rPr>
              <a:t>Воган</a:t>
            </a:r>
            <a:r>
              <a:rPr lang="ru-RU" sz="2400" i="1" dirty="0" smtClean="0">
                <a:latin typeface="Times New Roman" pitchFamily="18" charset="0"/>
              </a:rPr>
              <a:t> и </a:t>
            </a:r>
            <a:r>
              <a:rPr lang="ru-RU" sz="2400" i="1" dirty="0" err="1" smtClean="0">
                <a:latin typeface="Times New Roman" pitchFamily="18" charset="0"/>
              </a:rPr>
              <a:t>Эстес</a:t>
            </a:r>
            <a:r>
              <a:rPr lang="ru-RU" sz="2400" i="1" dirty="0" smtClean="0">
                <a:latin typeface="Times New Roman" pitchFamily="18" charset="0"/>
              </a:rPr>
              <a:t>, модификация </a:t>
            </a:r>
            <a:r>
              <a:rPr lang="ru-RU" sz="2400" i="1" dirty="0" err="1" smtClean="0">
                <a:latin typeface="Times New Roman" pitchFamily="18" charset="0"/>
              </a:rPr>
              <a:t>Мередит</a:t>
            </a:r>
            <a:r>
              <a:rPr lang="ru-RU" sz="2400" i="1" dirty="0" smtClean="0">
                <a:latin typeface="Times New Roman" pitchFamily="18" charset="0"/>
              </a:rPr>
              <a:t> и </a:t>
            </a:r>
            <a:r>
              <a:rPr lang="ru-RU" sz="2400" i="1" dirty="0" err="1" smtClean="0">
                <a:latin typeface="Times New Roman" pitchFamily="18" charset="0"/>
              </a:rPr>
              <a:t>Стил</a:t>
            </a:r>
            <a:r>
              <a:rPr lang="ru-RU" sz="2400" i="1" dirty="0" smtClean="0">
                <a:latin typeface="Times New Roman" pitchFamily="18" charset="0"/>
              </a:rPr>
              <a:t>)</a:t>
            </a:r>
            <a:r>
              <a:rPr lang="ru-RU" sz="2000" dirty="0" smtClean="0"/>
              <a:t> </a:t>
            </a:r>
            <a:endParaRPr lang="ru-RU" sz="20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b="1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i="1" dirty="0" smtClean="0">
                <a:latin typeface="Times New Roman" pitchFamily="18" charset="0"/>
              </a:rPr>
              <a:t>I </a:t>
            </a:r>
            <a:r>
              <a:rPr lang="en-US" sz="2400" b="1" dirty="0" smtClean="0">
                <a:latin typeface="Times New Roman" pitchFamily="18" charset="0"/>
              </a:rPr>
              <a:t>— </a:t>
            </a:r>
            <a:r>
              <a:rPr lang="en-US" sz="2400" b="1" i="1" dirty="0" smtClean="0">
                <a:latin typeface="Times New Roman" pitchFamily="18" charset="0"/>
              </a:rPr>
              <a:t>interactive	</a:t>
            </a:r>
            <a:r>
              <a:rPr lang="ru-RU" sz="2400" b="1" dirty="0" smtClean="0">
                <a:latin typeface="Times New Roman" pitchFamily="18" charset="0"/>
              </a:rPr>
              <a:t>интерактивная</a:t>
            </a:r>
            <a:endParaRPr lang="en-US" sz="2400" b="1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i="1" dirty="0" smtClean="0">
                <a:latin typeface="Times New Roman" pitchFamily="18" charset="0"/>
              </a:rPr>
              <a:t>N </a:t>
            </a:r>
            <a:r>
              <a:rPr lang="en-US" sz="2400" b="1" dirty="0" smtClean="0">
                <a:latin typeface="Times New Roman" pitchFamily="18" charset="0"/>
              </a:rPr>
              <a:t>— </a:t>
            </a:r>
            <a:r>
              <a:rPr lang="en-US" sz="2400" b="1" i="1" dirty="0" smtClean="0">
                <a:latin typeface="Times New Roman" pitchFamily="18" charset="0"/>
              </a:rPr>
              <a:t>noting	</a:t>
            </a:r>
            <a:r>
              <a:rPr lang="ru-RU" sz="2400" b="1" dirty="0" smtClean="0">
                <a:latin typeface="Times New Roman" pitchFamily="18" charset="0"/>
              </a:rPr>
              <a:t>размечающая</a:t>
            </a:r>
            <a:r>
              <a:rPr lang="en-US" sz="2400" b="1" dirty="0" smtClean="0">
                <a:latin typeface="Times New Roman" pitchFamily="18" charset="0"/>
              </a:rPr>
              <a:t>	 </a:t>
            </a:r>
            <a:endParaRPr lang="en-US" sz="2400" b="1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i="1" dirty="0" smtClean="0">
                <a:latin typeface="Times New Roman" pitchFamily="18" charset="0"/>
              </a:rPr>
              <a:t>S </a:t>
            </a:r>
            <a:r>
              <a:rPr lang="en-US" sz="2400" b="1" dirty="0" smtClean="0">
                <a:latin typeface="Times New Roman" pitchFamily="18" charset="0"/>
              </a:rPr>
              <a:t>—   </a:t>
            </a:r>
            <a:r>
              <a:rPr lang="en-US" sz="2400" b="1" i="1" dirty="0" smtClean="0">
                <a:latin typeface="Times New Roman" pitchFamily="18" charset="0"/>
              </a:rPr>
              <a:t>system	</a:t>
            </a:r>
            <a:r>
              <a:rPr lang="ru-RU" sz="2400" b="1" dirty="0" smtClean="0">
                <a:latin typeface="Times New Roman" pitchFamily="18" charset="0"/>
              </a:rPr>
              <a:t>система</a:t>
            </a:r>
            <a:endParaRPr lang="ru-RU" sz="2400" b="1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b="1" i="1" dirty="0" smtClean="0">
                <a:latin typeface="Times New Roman" pitchFamily="18" charset="0"/>
              </a:rPr>
              <a:t>Е </a:t>
            </a:r>
            <a:r>
              <a:rPr lang="ru-RU" sz="2400" b="1" dirty="0" smtClean="0">
                <a:latin typeface="Times New Roman" pitchFamily="18" charset="0"/>
              </a:rPr>
              <a:t>— </a:t>
            </a:r>
            <a:r>
              <a:rPr lang="en-US" sz="2400" b="1" i="1" dirty="0" smtClean="0">
                <a:latin typeface="Times New Roman" pitchFamily="18" charset="0"/>
              </a:rPr>
              <a:t>effective</a:t>
            </a:r>
            <a:r>
              <a:rPr lang="ru-RU" sz="2400" b="1" i="1" dirty="0" smtClean="0">
                <a:latin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</a:rPr>
              <a:t>для эффективного</a:t>
            </a:r>
            <a:endParaRPr lang="en-US" sz="2400" b="1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i="1" dirty="0" smtClean="0">
                <a:latin typeface="Times New Roman" pitchFamily="18" charset="0"/>
              </a:rPr>
              <a:t>R </a:t>
            </a:r>
            <a:r>
              <a:rPr lang="ru-RU" sz="2400" b="1" dirty="0" smtClean="0">
                <a:latin typeface="Times New Roman" pitchFamily="18" charset="0"/>
              </a:rPr>
              <a:t>— </a:t>
            </a:r>
            <a:r>
              <a:rPr lang="en-US" sz="2400" b="1" i="1" dirty="0" smtClean="0">
                <a:latin typeface="Times New Roman" pitchFamily="18" charset="0"/>
              </a:rPr>
              <a:t>reading and</a:t>
            </a:r>
            <a:r>
              <a:rPr lang="ru-RU" sz="2400" b="1" i="1" dirty="0" smtClean="0">
                <a:latin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</a:rPr>
              <a:t>чтения и</a:t>
            </a:r>
            <a:endParaRPr lang="en-US" sz="24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Times New Roman" pitchFamily="18" charset="0"/>
              </a:rPr>
              <a:t>T</a:t>
            </a:r>
            <a:r>
              <a:rPr lang="ru-RU" sz="2400" b="1" dirty="0" smtClean="0">
                <a:latin typeface="Times New Roman" pitchFamily="18" charset="0"/>
              </a:rPr>
              <a:t> — </a:t>
            </a:r>
            <a:r>
              <a:rPr lang="en-US" sz="2400" b="1" i="1" dirty="0" smtClean="0">
                <a:latin typeface="Times New Roman" pitchFamily="18" charset="0"/>
              </a:rPr>
              <a:t>thinking</a:t>
            </a:r>
            <a:r>
              <a:rPr lang="ru-RU" sz="2400" b="1" i="1" dirty="0" smtClean="0">
                <a:latin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</a:rPr>
              <a:t>размышления</a:t>
            </a:r>
          </a:p>
          <a:p>
            <a:pPr eaLnBrk="1" hangingPunct="1">
              <a:lnSpc>
                <a:spcPct val="90000"/>
              </a:lnSpc>
            </a:pPr>
            <a:endParaRPr lang="ru-RU" sz="24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Times New Roman" pitchFamily="18" charset="0"/>
              </a:rPr>
              <a:t>«</a:t>
            </a:r>
            <a:r>
              <a:rPr lang="en-US" sz="2400" b="1" dirty="0" smtClean="0">
                <a:latin typeface="Times New Roman" pitchFamily="18" charset="0"/>
              </a:rPr>
              <a:t>v</a:t>
            </a:r>
            <a:r>
              <a:rPr lang="ru-RU" sz="2400" b="1" dirty="0" smtClean="0">
                <a:latin typeface="Times New Roman" pitchFamily="18" charset="0"/>
              </a:rPr>
              <a:t>» — уже знал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Times New Roman" pitchFamily="18" charset="0"/>
              </a:rPr>
              <a:t>«+» — новое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Times New Roman" pitchFamily="18" charset="0"/>
              </a:rPr>
              <a:t>«-» — думал иначе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Times New Roman" pitchFamily="18" charset="0"/>
              </a:rPr>
              <a:t>«?» — не понял, есть вопросы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971600" y="1"/>
            <a:ext cx="7158037" cy="112474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ИНСЕРТ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Воган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Эстес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модификация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Мередит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Стил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9189" name="Group 37"/>
          <p:cNvGraphicFramePr>
            <a:graphicFrameLocks noGrp="1"/>
          </p:cNvGraphicFramePr>
          <p:nvPr>
            <p:ph type="tbl" idx="1"/>
          </p:nvPr>
        </p:nvGraphicFramePr>
        <p:xfrm>
          <a:off x="971550" y="1557338"/>
          <a:ext cx="7661275" cy="4862219"/>
        </p:xfrm>
        <a:graphic>
          <a:graphicData uri="http://schemas.openxmlformats.org/drawingml/2006/table">
            <a:tbl>
              <a:tblPr/>
              <a:tblGrid>
                <a:gridCol w="1916113"/>
                <a:gridCol w="1914525"/>
                <a:gridCol w="1916112"/>
                <a:gridCol w="1914525"/>
              </a:tblGrid>
              <a:tr h="11131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«V»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«+»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«—»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«?»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9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Подставьте «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» на полях, если   то,   что вы     читаете, соответствует тому, что вы знаете или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думали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что знаете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Поставьте «+» на полях, если   то,   что вы     читаете, является для вас новым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Поставьте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«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—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»,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если   то,   что вы      читаете, противоречит тому,  что вы уже знали или думали,     что знаете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Поставьте «?» на полях,   если   то, что   вы  читаете, непонятно,    или вы хотели бы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получить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более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подробные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сведения по данному вопросу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mtClean="0"/>
              <a:t>ЭФФЕКТИВНАЯ ЛЕКЦИЯ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49325" y="1981200"/>
            <a:ext cx="7294563" cy="5111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 smtClean="0"/>
              <a:t>Бортовой журнал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000" b="1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ru-RU" sz="1000" b="1" smtClean="0"/>
          </a:p>
        </p:txBody>
      </p:sp>
      <p:graphicFrame>
        <p:nvGraphicFramePr>
          <p:cNvPr id="52244" name="Group 20"/>
          <p:cNvGraphicFramePr>
            <a:graphicFrameLocks noGrp="1"/>
          </p:cNvGraphicFramePr>
          <p:nvPr>
            <p:ph sz="half" idx="2"/>
          </p:nvPr>
        </p:nvGraphicFramePr>
        <p:xfrm>
          <a:off x="827088" y="2349500"/>
          <a:ext cx="7926387" cy="3605535"/>
        </p:xfrm>
        <a:graphic>
          <a:graphicData uri="http://schemas.openxmlformats.org/drawingml/2006/table">
            <a:tbl>
              <a:tblPr/>
              <a:tblGrid>
                <a:gridCol w="4108450"/>
                <a:gridCol w="3817937"/>
              </a:tblGrid>
              <a:tr h="1440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Известная информация и предложения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Новая информация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mtClean="0"/>
              <a:t>Форма бортового журнала</a:t>
            </a:r>
          </a:p>
        </p:txBody>
      </p:sp>
      <p:graphicFrame>
        <p:nvGraphicFramePr>
          <p:cNvPr id="61457" name="Group 17"/>
          <p:cNvGraphicFramePr>
            <a:graphicFrameLocks noGrp="1"/>
          </p:cNvGraphicFramePr>
          <p:nvPr>
            <p:ph type="tbl" idx="1"/>
          </p:nvPr>
        </p:nvGraphicFramePr>
        <p:xfrm>
          <a:off x="949325" y="1981200"/>
          <a:ext cx="7661275" cy="3433763"/>
        </p:xfrm>
        <a:graphic>
          <a:graphicData uri="http://schemas.openxmlformats.org/drawingml/2006/table">
            <a:tbl>
              <a:tblPr/>
              <a:tblGrid>
                <a:gridCol w="3830638"/>
                <a:gridCol w="3830637"/>
              </a:tblGrid>
              <a:tr h="1376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мне известно по данной теме?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нового я узнал из текста?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Форма двухчастного дневника</a:t>
            </a:r>
          </a:p>
        </p:txBody>
      </p:sp>
      <p:graphicFrame>
        <p:nvGraphicFramePr>
          <p:cNvPr id="62482" name="Group 18"/>
          <p:cNvGraphicFramePr>
            <a:graphicFrameLocks noGrp="1"/>
          </p:cNvGraphicFramePr>
          <p:nvPr>
            <p:ph sz="half" idx="2"/>
          </p:nvPr>
        </p:nvGraphicFramePr>
        <p:xfrm>
          <a:off x="1187450" y="1844675"/>
          <a:ext cx="7200900" cy="3117787"/>
        </p:xfrm>
        <a:graphic>
          <a:graphicData uri="http://schemas.openxmlformats.org/drawingml/2006/table">
            <a:tbl>
              <a:tblPr/>
              <a:tblGrid>
                <a:gridCol w="3600450"/>
                <a:gridCol w="36004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Цитата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Комментарии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Один вариант оформления трехчастного дневника</a:t>
            </a:r>
          </a:p>
        </p:txBody>
      </p:sp>
      <p:graphicFrame>
        <p:nvGraphicFramePr>
          <p:cNvPr id="63516" name="Group 28"/>
          <p:cNvGraphicFramePr>
            <a:graphicFrameLocks noGrp="1"/>
          </p:cNvGraphicFramePr>
          <p:nvPr>
            <p:ph sz="half" idx="2"/>
          </p:nvPr>
        </p:nvGraphicFramePr>
        <p:xfrm>
          <a:off x="684213" y="1484313"/>
          <a:ext cx="7559675" cy="5184839"/>
        </p:xfrm>
        <a:graphic>
          <a:graphicData uri="http://schemas.openxmlformats.org/drawingml/2006/table">
            <a:tbl>
              <a:tblPr/>
              <a:tblGrid>
                <a:gridCol w="2517775"/>
                <a:gridCol w="2524125"/>
                <a:gridCol w="2517775"/>
              </a:tblGrid>
              <a:tr h="273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Цитата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Комментарии. Почему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цитата привлекла ваше внимание?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Вопросы (письма) к учителю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Другой вариант оформления трехчастного дневника</a:t>
            </a:r>
          </a:p>
        </p:txBody>
      </p:sp>
      <p:graphicFrame>
        <p:nvGraphicFramePr>
          <p:cNvPr id="64539" name="Group 27"/>
          <p:cNvGraphicFramePr>
            <a:graphicFrameLocks noGrp="1"/>
          </p:cNvGraphicFramePr>
          <p:nvPr>
            <p:ph sz="half" idx="2"/>
          </p:nvPr>
        </p:nvGraphicFramePr>
        <p:xfrm>
          <a:off x="755650" y="1700213"/>
          <a:ext cx="8064500" cy="4973574"/>
        </p:xfrm>
        <a:graphic>
          <a:graphicData uri="http://schemas.openxmlformats.org/drawingml/2006/table">
            <a:tbl>
              <a:tblPr/>
              <a:tblGrid>
                <a:gridCol w="2687638"/>
                <a:gridCol w="2689225"/>
                <a:gridCol w="2687637"/>
              </a:tblGrid>
              <a:tr h="273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Цитата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Вопросы. Почему эта цитата привлекла ваше внимание?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Ответы. Комментарии по прошествии некоторого времени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Форма таблицы «тонких» и «толстых» вопросов</a:t>
            </a:r>
          </a:p>
        </p:txBody>
      </p:sp>
      <p:graphicFrame>
        <p:nvGraphicFramePr>
          <p:cNvPr id="65563" name="Group 27"/>
          <p:cNvGraphicFramePr>
            <a:graphicFrameLocks noGrp="1"/>
          </p:cNvGraphicFramePr>
          <p:nvPr>
            <p:ph type="tbl" idx="1"/>
          </p:nvPr>
        </p:nvGraphicFramePr>
        <p:xfrm>
          <a:off x="949325" y="1981200"/>
          <a:ext cx="7661275" cy="4565968"/>
        </p:xfrm>
        <a:graphic>
          <a:graphicData uri="http://schemas.openxmlformats.org/drawingml/2006/table">
            <a:tbl>
              <a:tblPr/>
              <a:tblGrid>
                <a:gridCol w="3479799"/>
                <a:gridCol w="4181476"/>
              </a:tblGrid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«Тонкие» вопросы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«Толстые» вопросы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Кто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Что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Когда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Может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Будет ...?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Мог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ли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Как звали ...?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Было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ли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Согласны ли вы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Верно ли ...?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Дайте три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объяснения, почему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Объясните, почему 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Почему вы думаете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Почему вы считаете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чем различие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Предположите, что будет, если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Что, если ...?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Форма концептуальной таблицы</a:t>
            </a:r>
          </a:p>
        </p:txBody>
      </p:sp>
      <p:graphicFrame>
        <p:nvGraphicFramePr>
          <p:cNvPr id="74794" name="Group 42"/>
          <p:cNvGraphicFramePr>
            <a:graphicFrameLocks noGrp="1"/>
          </p:cNvGraphicFramePr>
          <p:nvPr>
            <p:ph type="tbl" idx="1"/>
          </p:nvPr>
        </p:nvGraphicFramePr>
        <p:xfrm>
          <a:off x="857224" y="1714488"/>
          <a:ext cx="7661275" cy="4654572"/>
        </p:xfrm>
        <a:graphic>
          <a:graphicData uri="http://schemas.openxmlformats.org/drawingml/2006/table">
            <a:tbl>
              <a:tblPr/>
              <a:tblGrid>
                <a:gridCol w="1916113"/>
                <a:gridCol w="1914525"/>
                <a:gridCol w="1916112"/>
                <a:gridCol w="1914525"/>
              </a:tblGrid>
              <a:tr h="930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Объект сравнения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Линия сравнения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Линия сравнения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Линия сравнения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Тема: «Русские столицы — Москва и Петербург»</a:t>
            </a:r>
          </a:p>
        </p:txBody>
      </p:sp>
      <p:graphicFrame>
        <p:nvGraphicFramePr>
          <p:cNvPr id="75823" name="Group 47"/>
          <p:cNvGraphicFramePr>
            <a:graphicFrameLocks noGrp="1"/>
          </p:cNvGraphicFramePr>
          <p:nvPr>
            <p:ph type="tbl" idx="1"/>
          </p:nvPr>
        </p:nvGraphicFramePr>
        <p:xfrm>
          <a:off x="949325" y="1981200"/>
          <a:ext cx="6646863" cy="4284283"/>
        </p:xfrm>
        <a:graphic>
          <a:graphicData uri="http://schemas.openxmlformats.org/drawingml/2006/table">
            <a:tbl>
              <a:tblPr/>
              <a:tblGrid>
                <a:gridCol w="2216150"/>
                <a:gridCol w="2214563"/>
                <a:gridCol w="221615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Линия сравнения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сравнения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Москва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Санкт-Петербург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Архитектура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Характер жителей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Мода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Центр культуры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ТЕХНОЛОГИЯ РАЗВИТИЯ КРИТИЧЕСКОГО МЫШЛЕНИЯ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44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4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«Волна» критического мышления (1982-1990г.)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Критическое мышление –это: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«рефлексивный скептицизм» (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Мэкпэк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умения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руководствоваться доводами: склонность верить и действовать в соответствии с доводами, способность правильно соотносить силу доводов в различных контекстах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Г.Сигэл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работа по выявлению допущений, по проверке, оценке, развитию понятых идей; скептическое отношение к универсальным истинам, выработка нового подхода к решению значительной проблемы (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Брукфилд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мышление о мышлении с целью его улучшения, влекущее самоусовершенствование, которое приходит с навыками использования строгих стандартов корректной оценки мыслительного процесса (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 Рауль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метакогнитивный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мониторинг, то есть способностью наблюдать за собственной деятельностью (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Халперн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нравственная деятельность, заключающаяся в духовном самоанализе как способе отношения к жизни в борьбе с собственными недостатками, преодолении сомнений в собственных силах и возможностях (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Клустер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ТАБЛИЦА «КТО? ЧТО? КОГДА? ГДЕ? ПОЧЕМУ?»</a:t>
            </a:r>
          </a:p>
        </p:txBody>
      </p:sp>
      <p:graphicFrame>
        <p:nvGraphicFramePr>
          <p:cNvPr id="76830" name="Group 30"/>
          <p:cNvGraphicFramePr>
            <a:graphicFrameLocks noGrp="1"/>
          </p:cNvGraphicFramePr>
          <p:nvPr>
            <p:ph type="tbl" idx="1"/>
          </p:nvPr>
        </p:nvGraphicFramePr>
        <p:xfrm>
          <a:off x="949325" y="1981200"/>
          <a:ext cx="7661275" cy="3073400"/>
        </p:xfrm>
        <a:graphic>
          <a:graphicData uri="http://schemas.openxmlformats.org/drawingml/2006/table">
            <a:tbl>
              <a:tblPr/>
              <a:tblGrid>
                <a:gridCol w="1531938"/>
                <a:gridCol w="1531937"/>
                <a:gridCol w="1533525"/>
                <a:gridCol w="1762125"/>
                <a:gridCol w="130175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Кто?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Когда?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Почему?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Где?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ТАБЛИЦА-СИНТЕЗ</a:t>
            </a:r>
          </a:p>
        </p:txBody>
      </p:sp>
      <p:graphicFrame>
        <p:nvGraphicFramePr>
          <p:cNvPr id="77848" name="Group 24"/>
          <p:cNvGraphicFramePr>
            <a:graphicFrameLocks noGrp="1"/>
          </p:cNvGraphicFramePr>
          <p:nvPr>
            <p:ph type="tbl" idx="1"/>
          </p:nvPr>
        </p:nvGraphicFramePr>
        <p:xfrm>
          <a:off x="395288" y="1981200"/>
          <a:ext cx="7489825" cy="4258882"/>
        </p:xfrm>
        <a:graphic>
          <a:graphicData uri="http://schemas.openxmlformats.org/drawingml/2006/table">
            <a:tbl>
              <a:tblPr/>
              <a:tblGrid>
                <a:gridCol w="2497137"/>
                <a:gridCol w="2495550"/>
                <a:gridCol w="2497138"/>
              </a:tblGrid>
              <a:tr h="158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Ключевые слова (словосочетания)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Выписки из текста(связанные с ключевыми словами)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Почему эта цитата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важна для меня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(мысли, рассуждения)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 прочтения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1…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2…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3…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4…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5…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Во время чтения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1…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2…	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ТАБЛИЦА «</a:t>
            </a:r>
            <a:r>
              <a:rPr lang="ru-RU" b="1" dirty="0" smtClean="0"/>
              <a:t>3</a:t>
            </a:r>
            <a:r>
              <a:rPr lang="ru-RU" b="1" dirty="0" smtClean="0"/>
              <a:t>—</a:t>
            </a:r>
            <a:r>
              <a:rPr lang="ru-RU" b="1" dirty="0" smtClean="0"/>
              <a:t>Х—У</a:t>
            </a:r>
            <a:r>
              <a:rPr lang="ru-RU" b="1" dirty="0" smtClean="0"/>
              <a:t>»</a:t>
            </a:r>
          </a:p>
        </p:txBody>
      </p:sp>
      <p:graphicFrame>
        <p:nvGraphicFramePr>
          <p:cNvPr id="78899" name="Group 51"/>
          <p:cNvGraphicFramePr>
            <a:graphicFrameLocks noGrp="1"/>
          </p:cNvGraphicFramePr>
          <p:nvPr>
            <p:ph type="tbl" idx="1"/>
          </p:nvPr>
        </p:nvGraphicFramePr>
        <p:xfrm>
          <a:off x="949325" y="1484313"/>
          <a:ext cx="7661275" cy="5112567"/>
        </p:xfrm>
        <a:graphic>
          <a:graphicData uri="http://schemas.openxmlformats.org/drawingml/2006/table">
            <a:tbl>
              <a:tblPr/>
              <a:tblGrid>
                <a:gridCol w="2554288"/>
                <a:gridCol w="2552700"/>
                <a:gridCol w="2554287"/>
              </a:tblGrid>
              <a:tr h="2221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— что мы знаем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— что мы хотим узнать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 — что мы узнали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или что нам осталось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Категории информации, которыми мы намерены пользоваться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3….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Источники информации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1….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2….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3….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mtClean="0"/>
              <a:t>ПРИЕМ</a:t>
            </a:r>
            <a:r>
              <a:rPr lang="en-US" b="1" smtClean="0"/>
              <a:t> «</a:t>
            </a:r>
            <a:r>
              <a:rPr lang="ru-RU" b="1" smtClean="0"/>
              <a:t>ФИШБОУН</a:t>
            </a:r>
            <a:r>
              <a:rPr lang="en-US" b="1" smtClean="0"/>
              <a:t>»</a:t>
            </a:r>
            <a:r>
              <a:rPr lang="en-US" smtClean="0"/>
              <a:t/>
            </a:r>
            <a:br>
              <a:rPr lang="en-US" smtClean="0"/>
            </a:br>
            <a:r>
              <a:rPr lang="en-US" sz="2400" smtClean="0"/>
              <a:t>(</a:t>
            </a:r>
            <a:r>
              <a:rPr lang="en-US" sz="2400" i="1" smtClean="0"/>
              <a:t>Balanca D. </a:t>
            </a:r>
            <a:r>
              <a:rPr lang="en-US" sz="2400" smtClean="0"/>
              <a:t>The Cooperative Think Tiank. — 1992.   .)</a:t>
            </a:r>
            <a:endParaRPr lang="ru-RU" sz="2400" smtClean="0"/>
          </a:p>
        </p:txBody>
      </p:sp>
      <p:sp>
        <p:nvSpPr>
          <p:cNvPr id="14" name="Стрелка влево 13"/>
          <p:cNvSpPr/>
          <p:nvPr/>
        </p:nvSpPr>
        <p:spPr>
          <a:xfrm>
            <a:off x="1357313" y="3429000"/>
            <a:ext cx="5500687" cy="2857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 flipH="1" flipV="1">
            <a:off x="4036215" y="2964653"/>
            <a:ext cx="785818" cy="285752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2893207" y="2964653"/>
            <a:ext cx="785818" cy="285752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5107785" y="3036091"/>
            <a:ext cx="785818" cy="285752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2928926" y="3786190"/>
            <a:ext cx="785818" cy="35719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4071934" y="3786190"/>
            <a:ext cx="785818" cy="35719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5143504" y="3786190"/>
            <a:ext cx="785818" cy="35719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18923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/>
              <a:t>ХУДОЖЕСТВЕННЫЕ ФОРМЫ</a:t>
            </a:r>
            <a:br>
              <a:rPr lang="ru-RU" b="1" smtClean="0"/>
            </a:br>
            <a:r>
              <a:rPr lang="ru-RU" b="1" smtClean="0"/>
              <a:t>ПИСЬМЕННОЙ РЕФЛЕКСИИ</a:t>
            </a:r>
            <a:br>
              <a:rPr lang="ru-RU" b="1" smtClean="0"/>
            </a:br>
            <a:r>
              <a:rPr lang="ru-RU" b="1" smtClean="0"/>
              <a:t>СИНКВЕЙНЫ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49325" y="1981200"/>
            <a:ext cx="7943850" cy="4543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dirty="0" smtClean="0"/>
              <a:t>Это стихотворение, состоящее из пяти строк: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в </a:t>
            </a:r>
            <a:r>
              <a:rPr lang="ru-RU" sz="2400" b="1" dirty="0" smtClean="0">
                <a:solidFill>
                  <a:srgbClr val="FF0000"/>
                </a:solidFill>
              </a:rPr>
              <a:t>первой строке </a:t>
            </a:r>
            <a:r>
              <a:rPr lang="ru-RU" sz="2400" b="1" dirty="0" smtClean="0"/>
              <a:t>заявляется тема или предмет (одно существительное);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во второй </a:t>
            </a:r>
            <a:r>
              <a:rPr lang="ru-RU" sz="2400" b="1" dirty="0" smtClean="0"/>
              <a:t>дается описание предмета (два прилагательных или причастия);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в </a:t>
            </a:r>
            <a:r>
              <a:rPr lang="ru-RU" sz="2400" b="1" dirty="0" smtClean="0">
                <a:solidFill>
                  <a:srgbClr val="FF0000"/>
                </a:solidFill>
              </a:rPr>
              <a:t>третьей</a:t>
            </a:r>
            <a:r>
              <a:rPr lang="ru-RU" sz="2400" b="1" dirty="0" smtClean="0"/>
              <a:t>, состоящей из трех глаголов, характеризуются действия предмета;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в четвертой строке </a:t>
            </a:r>
            <a:r>
              <a:rPr lang="ru-RU" sz="2400" b="1" dirty="0" smtClean="0"/>
              <a:t>приводится фраза обычно из четырех значимых слов, выражающая отношение автора к   предмету;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в пятой строке </a:t>
            </a:r>
            <a:r>
              <a:rPr lang="ru-RU" sz="2400" b="1" dirty="0" smtClean="0"/>
              <a:t>— синоним, обобщающий или расширяющий смысл темы или предмета (одно слово). 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ТЕХНОЛОГИЯ РАЗВИТИЯ КРИТИЧЕСКОГО МЫШЛЕНИЯ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en-US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«Волна» критического мышления (1982-1990г.)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Критическое мышление это-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совершенное, свободное и творческое мышление;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правильное,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самонаправленное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мышление, служащее примером совершенства мышления, присущего определенному типу или области мышления, проявляющееся в двух формах: мышление в слабом смысле, если оно служит интересам отдельного индивида или группы, исключая других релевантных (подходящих) людей или групп; мышлением в сильном смысле, если оно  направлено на соблюдение интересов разных людей или групп;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dirty="0" smtClean="0"/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логическое (правильное), рефлексивное мышление, ориентированное на разумное рассмотрение разнообразных подходов к принятию обоснованного, аргументированного, взвешенного решения в отношении какого-либо суждения, рассматриваемой проблемы, включающее оценку самого мыслительного процесса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 РАЗВИТИЯ КРИТИЧЕСКОГО МЫШЛЕНИЯ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«Критическое мышление — это процесс оценки или категоризации в терминах ранее приобретенных базовых знаний... оно включает в себя установку плюс владение фактами, плюс ряд навыков мышления»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Расселл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1971,).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Равенство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Расселла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Интеллектуальное (критическое)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мышление=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=Установка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Знания + Навыки мышления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Очень часто ошибки допускаются не потому, что люди не умеют мыслить критически, а потому, что они не хотят этого делать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 РАЗВИТИЯ КРИТИЧЕСКОГО МЫШЛЕНИЯ</a:t>
            </a:r>
            <a:endParaRPr lang="ru-RU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i="1" dirty="0" smtClean="0"/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Критически мылящему человеку свойственны  качества: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Готовность к планированию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Гибкость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(мыслить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по-новому, пересматривать очевидное, …подождать с вынесением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суждения)</a:t>
            </a: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Настойчивость как напряжение ума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(учащиеся-неудачники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полагали, что если им не удается решить задачу менее чем за 10 минут, она им не под силу)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Готовность исправлять свои ошибки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(люди могут признать свои стратегии действия неэффективными и отвергнуть их, выбирая но­вые и совершенствуя свое мышление)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Осознание</a:t>
            </a:r>
            <a:r>
              <a:rPr lang="ru-RU" sz="2000" b="1" i="1" dirty="0" smtClean="0"/>
              <a:t> -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метапознание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метакогнитивный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мониторинг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(сознавать то, как протекают ваши мыслительные операции, и выработать привычку оценивать их конечные результаты 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Поиск компромиссных решений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Главная трудность в выработке установки на критическое мышление заключается в том, что люди часто не осознают, когда действуют импульсивно или мыслят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гибко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/>
              <a:t> 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 РАЗВИТИЯ КРИТИЧЕСКОГО МЫШЛЕНИЯ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МЫШЛЕНИЯ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предполагающий обращение к критическому мышлению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Какова цель?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известно?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Какие навыки (приемы, стратегии) мышления позволят вам достичь поставленной цели?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Достигнута ли поставленная цель?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1"/>
            <a:ext cx="8568952" cy="100811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 РАЗВИТИЯ КРИТИЧЕСКОГО мышления  через чтение и письмо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Ч.Темпл, К.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Мередит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Дж.Стил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Технологические этапы урока</a:t>
            </a:r>
          </a:p>
        </p:txBody>
      </p:sp>
      <p:graphicFrame>
        <p:nvGraphicFramePr>
          <p:cNvPr id="45085" name="Group 29"/>
          <p:cNvGraphicFramePr>
            <a:graphicFrameLocks noGrp="1"/>
          </p:cNvGraphicFramePr>
          <p:nvPr>
            <p:ph type="tbl" idx="1"/>
          </p:nvPr>
        </p:nvGraphicFramePr>
        <p:xfrm>
          <a:off x="468313" y="2276475"/>
          <a:ext cx="8280400" cy="4033441"/>
        </p:xfrm>
        <a:graphic>
          <a:graphicData uri="http://schemas.openxmlformats.org/drawingml/2006/table">
            <a:tbl>
              <a:tblPr/>
              <a:tblGrid>
                <a:gridCol w="2760662"/>
                <a:gridCol w="2759075"/>
                <a:gridCol w="2760663"/>
              </a:tblGrid>
              <a:tr h="680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стадия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стадия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III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стадия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актуализация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имеющихся знании;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пробуждение интереса    к        получению новой информации;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постановка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учеником   собственных   целей обучения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получение но вой информации;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корректировка учеником      постав ленных  целей обучения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  размышление, рождение нового знания;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постановка учеником новых целей обучения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>Функции трех стадий технологии развития критического мышления</a:t>
            </a:r>
          </a:p>
        </p:txBody>
      </p:sp>
      <p:graphicFrame>
        <p:nvGraphicFramePr>
          <p:cNvPr id="46127" name="Group 47"/>
          <p:cNvGraphicFramePr>
            <a:graphicFrameLocks noGrp="1"/>
          </p:cNvGraphicFramePr>
          <p:nvPr>
            <p:ph type="tbl" idx="1"/>
          </p:nvPr>
        </p:nvGraphicFramePr>
        <p:xfrm>
          <a:off x="949325" y="1981200"/>
          <a:ext cx="7661275" cy="4260215"/>
        </p:xfrm>
        <a:graphic>
          <a:graphicData uri="http://schemas.openxmlformats.org/drawingml/2006/table">
            <a:tbl>
              <a:tblPr/>
              <a:tblGrid>
                <a:gridCol w="3830638"/>
                <a:gridCol w="3830637"/>
              </a:tblGrid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Стадия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Функция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Вызов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Мотивационная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Информационная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Коммуникационная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Осмысление содержания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Информационная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Систематизационная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Мотивационная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Рефлексия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Коммуникационная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Информационная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Мотивационная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Оценочная 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21796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ПРИЕМЫ И СТРАТЕГИИ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КЛАСТЕРЫ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Первый прием — это кластер («гроздь»),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выделение смысловых единиц текста и графическое их оформление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определенном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порядке в виде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грозди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b="1" i="1" dirty="0" err="1" smtClean="0">
                <a:latin typeface="Times New Roman" pitchFamily="18" charset="0"/>
                <a:cs typeface="Times New Roman" pitchFamily="18" charset="0"/>
              </a:rPr>
              <a:t>Buehl</a:t>
            </a:r>
            <a:r>
              <a:rPr lang="en-US" sz="1200" b="1" i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smtClean="0">
                <a:latin typeface="Times New Roman" pitchFamily="18" charset="0"/>
                <a:cs typeface="Times New Roman" pitchFamily="18" charset="0"/>
              </a:rPr>
              <a:t>Classroom Strategies For Interactive Learning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en-US" sz="1200" b="1" i="1" dirty="0" smtClean="0">
                <a:latin typeface="Times New Roman" pitchFamily="18" charset="0"/>
                <a:cs typeface="Times New Roman" pitchFamily="18" charset="0"/>
              </a:rPr>
              <a:t>IRA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, 2001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pic>
        <p:nvPicPr>
          <p:cNvPr id="18435" name="Picture 2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4005263"/>
            <a:ext cx="4067175" cy="2487612"/>
          </a:xfrm>
          <a:noFill/>
        </p:spPr>
      </p:pic>
      <p:grpSp>
        <p:nvGrpSpPr>
          <p:cNvPr id="18436" name="Group 4"/>
          <p:cNvGrpSpPr>
            <a:grpSpLocks noChangeAspect="1"/>
          </p:cNvGrpSpPr>
          <p:nvPr/>
        </p:nvGrpSpPr>
        <p:grpSpPr bwMode="auto">
          <a:xfrm>
            <a:off x="395288" y="2420938"/>
            <a:ext cx="3995737" cy="2952750"/>
            <a:chOff x="2279" y="1716"/>
            <a:chExt cx="7059" cy="4320"/>
          </a:xfrm>
        </p:grpSpPr>
        <p:sp>
          <p:nvSpPr>
            <p:cNvPr id="18437" name="AutoShape 5"/>
            <p:cNvSpPr>
              <a:spLocks noChangeAspect="1" noChangeArrowheads="1"/>
            </p:cNvSpPr>
            <p:nvPr/>
          </p:nvSpPr>
          <p:spPr bwMode="auto">
            <a:xfrm>
              <a:off x="2279" y="1716"/>
              <a:ext cx="705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38" name="Oval 6"/>
            <p:cNvSpPr>
              <a:spLocks noChangeArrowheads="1"/>
            </p:cNvSpPr>
            <p:nvPr/>
          </p:nvSpPr>
          <p:spPr bwMode="auto">
            <a:xfrm>
              <a:off x="4255" y="3110"/>
              <a:ext cx="2824" cy="139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39" name="Oval 7"/>
            <p:cNvSpPr>
              <a:spLocks noChangeArrowheads="1"/>
            </p:cNvSpPr>
            <p:nvPr/>
          </p:nvSpPr>
          <p:spPr bwMode="auto">
            <a:xfrm>
              <a:off x="2279" y="2134"/>
              <a:ext cx="2542" cy="83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0" name="Oval 8"/>
            <p:cNvSpPr>
              <a:spLocks noChangeArrowheads="1"/>
            </p:cNvSpPr>
            <p:nvPr/>
          </p:nvSpPr>
          <p:spPr bwMode="auto">
            <a:xfrm>
              <a:off x="7079" y="2273"/>
              <a:ext cx="2259" cy="83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1" name="Oval 9"/>
            <p:cNvSpPr>
              <a:spLocks noChangeArrowheads="1"/>
            </p:cNvSpPr>
            <p:nvPr/>
          </p:nvSpPr>
          <p:spPr bwMode="auto">
            <a:xfrm>
              <a:off x="6938" y="4782"/>
              <a:ext cx="2258" cy="8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Oval 10"/>
            <p:cNvSpPr>
              <a:spLocks noChangeArrowheads="1"/>
            </p:cNvSpPr>
            <p:nvPr/>
          </p:nvSpPr>
          <p:spPr bwMode="auto">
            <a:xfrm>
              <a:off x="2279" y="4642"/>
              <a:ext cx="2541" cy="83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3408" y="2970"/>
              <a:ext cx="113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 flipV="1">
              <a:off x="6797" y="3110"/>
              <a:ext cx="847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 flipV="1">
              <a:off x="3550" y="4364"/>
              <a:ext cx="127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6514" y="4364"/>
              <a:ext cx="1412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7" name="Line 15"/>
            <p:cNvSpPr>
              <a:spLocks noChangeShapeType="1"/>
            </p:cNvSpPr>
            <p:nvPr/>
          </p:nvSpPr>
          <p:spPr bwMode="auto">
            <a:xfrm flipV="1">
              <a:off x="3550" y="1855"/>
              <a:ext cx="988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 flipH="1" flipV="1">
              <a:off x="2844" y="1716"/>
              <a:ext cx="706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 flipH="1" flipV="1">
              <a:off x="7220" y="1716"/>
              <a:ext cx="988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 flipV="1">
              <a:off x="8208" y="1855"/>
              <a:ext cx="847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 flipH="1">
              <a:off x="2279" y="5479"/>
              <a:ext cx="847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>
              <a:off x="3126" y="5479"/>
              <a:ext cx="847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 flipH="1">
              <a:off x="7079" y="5618"/>
              <a:ext cx="847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>
              <a:off x="7926" y="5618"/>
              <a:ext cx="847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423</TotalTime>
  <Words>1277</Words>
  <Application>Microsoft Office PowerPoint</Application>
  <PresentationFormat>Экран (4:3)</PresentationFormat>
  <Paragraphs>227</Paragraphs>
  <Slides>24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Wingdings</vt:lpstr>
      <vt:lpstr>Трек</vt:lpstr>
      <vt:lpstr>«ТЕХНОЛОГИЯ РАЗВИТИЯ КРИТИЧЕСКОГО МЫШЛЕНИЯ»</vt:lpstr>
      <vt:lpstr>ТЕХНОЛОГИЯ РАЗВИТИЯ КРИТИЧЕСКОГО МЫШЛЕНИЯ</vt:lpstr>
      <vt:lpstr>ТЕХНОЛОГИЯ РАЗВИТИЯ КРИТИЧЕСКОГО МЫШЛЕНИЯ</vt:lpstr>
      <vt:lpstr>ТЕХНОЛОГИЯ РАЗВИТИЯ КРИТИЧЕСКОГО МЫШЛЕНИЯ</vt:lpstr>
      <vt:lpstr>ТЕХНОЛОГИЯ РАЗВИТИЯ КРИТИЧЕСКОГО МЫШЛЕНИЯ</vt:lpstr>
      <vt:lpstr>ТЕХНОЛОГИЯ РАЗВИТИЯ КРИТИЧЕСКОГО МЫШЛЕНИЯ</vt:lpstr>
      <vt:lpstr>ТЕХНОЛОГИЯ РАЗВИТИЯ КРИТИЧЕСКОГО мышления  через чтение и письмо  (Ч.Темпл, К. Мередит, Дж.Стил)     Технологические этапы урока</vt:lpstr>
      <vt:lpstr> Функции трех стадий технологии развития критического мышления</vt:lpstr>
      <vt:lpstr>ПРИЕМЫ И СТРАТЕГИИ КЛАСТЕРЫ   Первый прием — это кластер («гроздь»), выделение смысловых единиц текста и графическое их оформление в определенном порядке в виде грозди (Buehl D. Classroom Strategies For Interactive Learning. — IRA, 2001.)</vt:lpstr>
      <vt:lpstr> ИНСЕРТ       (Воган и Эстес, модификация Мередит и Стил) </vt:lpstr>
      <vt:lpstr> ИНСЕРТ       (Воган и Эстес, модификация Мередит и Стил) </vt:lpstr>
      <vt:lpstr>ЭФФЕКТИВНАЯ ЛЕКЦИЯ</vt:lpstr>
      <vt:lpstr>Форма бортового журнала</vt:lpstr>
      <vt:lpstr>Форма двухчастного дневника</vt:lpstr>
      <vt:lpstr>Один вариант оформления трехчастного дневника</vt:lpstr>
      <vt:lpstr>Другой вариант оформления трехчастного дневника</vt:lpstr>
      <vt:lpstr>Форма таблицы «тонких» и «толстых» вопросов</vt:lpstr>
      <vt:lpstr>Форма концептуальной таблицы</vt:lpstr>
      <vt:lpstr>Тема: «Русские столицы — Москва и Петербург»</vt:lpstr>
      <vt:lpstr>ТАБЛИЦА «КТО? ЧТО? КОГДА? ГДЕ? ПОЧЕМУ?»</vt:lpstr>
      <vt:lpstr>ТАБЛИЦА-СИНТЕЗ</vt:lpstr>
      <vt:lpstr>ТАБЛИЦА «3—Х—У»</vt:lpstr>
      <vt:lpstr>ПРИЕМ «ФИШБОУН» (Balanca D. The Cooperative Think Tiank. — 1992.   .)</vt:lpstr>
      <vt:lpstr>ХУДОЖЕСТВЕННЫЕ ФОРМЫ ПИСЬМЕННОЙ РЕФЛЕКСИИ СИНКВЕЙНЫ</vt:lpstr>
    </vt:vector>
  </TitlesOfParts>
  <Company>ГОУ ДПО (ПК) С КРИПКиПРО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ttp</dc:creator>
  <cp:lastModifiedBy>Пользователь</cp:lastModifiedBy>
  <cp:revision>76</cp:revision>
  <dcterms:created xsi:type="dcterms:W3CDTF">2007-11-20T07:25:30Z</dcterms:created>
  <dcterms:modified xsi:type="dcterms:W3CDTF">2015-01-18T18:55:04Z</dcterms:modified>
</cp:coreProperties>
</file>