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71" r:id="rId5"/>
    <p:sldId id="278" r:id="rId6"/>
    <p:sldId id="259" r:id="rId7"/>
    <p:sldId id="260" r:id="rId8"/>
    <p:sldId id="261" r:id="rId9"/>
    <p:sldId id="262" r:id="rId10"/>
    <p:sldId id="263" r:id="rId11"/>
    <p:sldId id="265" r:id="rId12"/>
    <p:sldId id="277" r:id="rId13"/>
    <p:sldId id="280" r:id="rId14"/>
    <p:sldId id="281" r:id="rId15"/>
    <p:sldId id="282" r:id="rId16"/>
    <p:sldId id="267" r:id="rId17"/>
    <p:sldId id="272" r:id="rId18"/>
    <p:sldId id="273" r:id="rId19"/>
    <p:sldId id="279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E6680-99E6-4F63-BE42-5106A9C6C97D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61F36-11C7-489F-B671-F14D93D81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61F36-11C7-489F-B671-F14D93D8178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64186-D4A7-4FB6-8117-08A83E4C518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03A6-2C5A-4AD5-86D3-98B427991645}" type="datetime1">
              <a:rPr lang="ru-RU" smtClean="0"/>
              <a:pPr/>
              <a:t>27.01.2014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0AE2-E0B5-4A2A-B8F8-E8221C46385A}" type="datetime1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54C7-ECF3-47C8-916A-28C9B62F7A81}" type="datetime1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EB0E-8873-495F-9843-329330A10653}" type="datetime1">
              <a:rPr lang="ru-RU" smtClean="0"/>
              <a:pPr/>
              <a:t>27.01.2014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6B6F-0478-4F08-A139-7BFB77E28DAD}" type="datetime1">
              <a:rPr lang="ru-RU" smtClean="0"/>
              <a:pPr/>
              <a:t>27.01.2014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B079-ED67-4943-8192-17BD8FF6340A}" type="datetime1">
              <a:rPr lang="ru-RU" smtClean="0"/>
              <a:pPr/>
              <a:t>27.01.2014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54C9-DFA6-4815-9540-BECF992CE312}" type="datetime1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1ECA-7C0C-4DBE-9136-CF06387E0A3A}" type="datetime1">
              <a:rPr lang="ru-RU" smtClean="0"/>
              <a:pPr/>
              <a:t>27.01.2014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3C46-D9E6-4AAF-A4E6-54117148F5EB}" type="datetime1">
              <a:rPr lang="ru-RU" smtClean="0"/>
              <a:pPr/>
              <a:t>27.01.2014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74B9-D5AB-4C39-B444-9BF006B832FD}" type="datetime1">
              <a:rPr lang="ru-RU" smtClean="0"/>
              <a:pPr/>
              <a:t>27.01.2014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9F65-FC7B-4EAF-AB9E-8BF99F205412}" type="datetime1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9E84CF3-2671-48B1-ACAE-7E8526E4923F}" type="datetime1">
              <a:rPr lang="ru-RU" smtClean="0"/>
              <a:pPr/>
              <a:t>27.01.2014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1"/>
  </p:transition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iteach.ru/images/d/d0/Pl_wektor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docs.exdat.com/pars_docs/tw_refs/25/24518/24518_html_m603348b6.png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://www.bargainbiatch.typepad.com/.a/6a00e55203e66b8833013485b38826970c-800w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5100/salvavenia.7/0_2cb68_916cdac0_XL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www.krugosvet.ru/images/1001153_PH02555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900igr.net/datai/fizika/Soobschajuschiesja-sosudy-i-ikh-primenenie/0029-019-Fontany.pn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pics.lj.ivanovo.ru/disk2/uploads16/jZnWZx5T4CzKMOJKUmJU/14.jpg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i039.radikal.ru/1103/7f/c4fffcf0fe5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3700/dasha-yudakova.9/0_14e18_68446560_L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i072.radikal.ru/1006/c3/4b63499a36e1.jpg" TargetMode="External"/><Relationship Id="rId9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images.yandex.ru/yandsearch?img_url=www.clipproject.info/Cliparts_Free/Schule_Free/Clipart-Cartoon-Design-17.gif&amp;iorient=&amp;icolor=&amp;site=&amp;text=%D0%BA%D0%B0%D1%80%D1%82%D0%B8%D0%BD%D0%BA%D0%B8%20%D1%83%D1%87%D0%B5%D0%BD%D0%B8%D0%BA%D0%BE%D0%B2%20%D0%B2%20%D1%88%D0%BA%D0%BE%D0%BB%D0%B5&amp;wp=&amp;pos=0&amp;isize=&amp;type=&amp;recent=&amp;rpt=simage&amp;itype=&amp;nojs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hyperlink" Target="http://s017.radikal.ru/i432/1111/6a/a260a4875990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nano.kriulino.ru/wp-content/uploads/2012/05/1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dic.academic.ru/pictures/es/269951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img_url=www.goldmoscow.com/pict/08052005172844_C4316.JPG&amp;iorient=&amp;icolor=&amp;site=&amp;text=%D0%BA%D0%B0%D1%80%D1%82%D0%B8%D0%BD%D0%BA%D0%B8%20%D0%BA%D0%BE%D1%84%D0%B5%D0%B9%D0%BD%D0%B8%D0%BA&amp;wp=&amp;pos=15&amp;isize=&amp;type=&amp;recent=&amp;rpt=simage&amp;itype=&amp;nojs=1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img_url=damascus.ru/images/damascus_akses_vost_350s.jpg&amp;iorient=&amp;icolor=&amp;site=&amp;text=%D0%BA%D0%B0%D1%80%D1%82%D0%B8%D0%BD%D0%BA%D0%B8%20%D0%BA%D0%BE%D1%84%D0%B5%D0%B9%D0%BD%D0%B8%D0%BA&amp;wp=&amp;pos=1&amp;isize=&amp;type=&amp;recent=&amp;rpt=simage&amp;itype=&amp;nojs=1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0" Type="http://schemas.openxmlformats.org/officeDocument/2006/relationships/hyperlink" Target="http://images.yandex.ru/yandsearch?img_url=www.ljplus.ru/img4/a/_/a_shutov/politik00.jpg&amp;iorient=&amp;icolor=&amp;site=&amp;text=%D0%BA%D0%B0%D1%80%D1%82%D0%B8%D0%BD%D0%BA%D0%B8%20%D0%BB%D0%B5%D0%B9%D0%BA%D0%B0&amp;wp=&amp;pos=27&amp;isize=&amp;type=&amp;recent=&amp;rpt=simage&amp;itype=&amp;nojs=1" TargetMode="External"/><Relationship Id="rId4" Type="http://schemas.openxmlformats.org/officeDocument/2006/relationships/hyperlink" Target="http://images.yandex.ru/yandsearch?img_url=www.cook.freecopy.su/cookbook/pictures/4306.jpg&amp;iorient=&amp;icolor=&amp;site=&amp;text=%D0%BA%D0%B0%D1%80%D1%82%D0%B8%D0%BD%D0%BA%D0%B8%20%D1%87%D0%B0%D0%B9%D0%BD%D0%B8%D0%BA&amp;wp=&amp;pos=4&amp;isize=&amp;type=&amp;recent=&amp;rpt=simage&amp;itype=&amp;nojs=1" TargetMode="External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900igr.net/datai/fizika/Davlenie-v-soobschajuschikhsja-sosudakh/0009-010-Zakon-soobschajuschikhsja-sosudov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rektor.ru/_mod_files/ce_images/eshop/molecule_9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naukamira.ru/pribor/IMG_2640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files.school-collection.edu.ru/dlrstore/aad031b3-77f3-4670-b272-d67668d890ee/7_196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857232"/>
            <a:ext cx="8143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«Сообщающиеся сосуды»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(урок физики, 7 класс)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8143900" y="6286520"/>
            <a:ext cx="714380" cy="357190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://wiki.iteach.ru/images/d/d0/Pl_wekto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928934"/>
            <a:ext cx="3143272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0010-004-Soobschajuschiesja-sosu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3423894" cy="528641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357686" y="620688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Уровни  жидкостей будут различными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C:\D&amp;S\name\Рабочий стол\Копия Сообщающиеся сосуды\V72q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132856"/>
            <a:ext cx="4990728" cy="42291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428604"/>
            <a:ext cx="4429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ВЫВОД № 2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7158" y="1285860"/>
            <a:ext cx="835824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равенстве давлений высота столба жидкости с большей плотностью будет меньше высоты столба жидкости с меньшей плотностью.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3" descr="http://rudocs.exdat.com/pars_docs/tw_refs/25/24518/24518_html_m603348b6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780928"/>
            <a:ext cx="2643206" cy="3605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2828836"/>
            <a:ext cx="41044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</a:rPr>
              <a:t>Доказательство:</a:t>
            </a:r>
          </a:p>
          <a:p>
            <a:r>
              <a:rPr lang="ru-RU" sz="4000" b="1" i="1" dirty="0" smtClean="0">
                <a:latin typeface="Times New Roman" pitchFamily="18" charset="0"/>
              </a:rPr>
              <a:t>р</a:t>
            </a:r>
            <a:r>
              <a:rPr lang="ru-RU" sz="4000" b="1" i="1" baseline="-25000" dirty="0" smtClean="0">
                <a:latin typeface="Times New Roman" pitchFamily="18" charset="0"/>
              </a:rPr>
              <a:t>1</a:t>
            </a:r>
            <a:r>
              <a:rPr lang="ru-RU" sz="4000" b="1" i="1" dirty="0" smtClean="0">
                <a:latin typeface="Times New Roman" pitchFamily="18" charset="0"/>
              </a:rPr>
              <a:t>=р</a:t>
            </a:r>
            <a:r>
              <a:rPr lang="ru-RU" sz="4000" b="1" i="1" baseline="-25000" dirty="0" smtClean="0">
                <a:latin typeface="Times New Roman" pitchFamily="18" charset="0"/>
              </a:rPr>
              <a:t>2</a:t>
            </a:r>
            <a:r>
              <a:rPr lang="ru-RU" sz="4000" b="1" i="1" dirty="0" smtClean="0">
                <a:latin typeface="Times New Roman" pitchFamily="18" charset="0"/>
              </a:rPr>
              <a:t> </a:t>
            </a:r>
          </a:p>
          <a:p>
            <a:r>
              <a:rPr lang="en-US" sz="4000" b="1" i="1" dirty="0" smtClean="0">
                <a:latin typeface="Times New Roman" pitchFamily="18" charset="0"/>
              </a:rPr>
              <a:t>ρ</a:t>
            </a:r>
            <a:r>
              <a:rPr lang="ru-RU" sz="4000" b="1" i="1" baseline="-25000" dirty="0" smtClean="0">
                <a:latin typeface="Times New Roman" pitchFamily="18" charset="0"/>
              </a:rPr>
              <a:t>1</a:t>
            </a:r>
            <a:r>
              <a:rPr lang="en-US" sz="4000" b="1" i="1" dirty="0" err="1" smtClean="0">
                <a:latin typeface="Times New Roman" pitchFamily="18" charset="0"/>
              </a:rPr>
              <a:t>gh</a:t>
            </a:r>
            <a:r>
              <a:rPr lang="ru-RU" sz="4000" b="1" i="1" baseline="-25000" dirty="0" smtClean="0">
                <a:latin typeface="Times New Roman" pitchFamily="18" charset="0"/>
              </a:rPr>
              <a:t>1</a:t>
            </a:r>
            <a:r>
              <a:rPr lang="ru-RU" sz="4000" b="1" i="1" dirty="0" smtClean="0">
                <a:latin typeface="Times New Roman" pitchFamily="18" charset="0"/>
              </a:rPr>
              <a:t>=</a:t>
            </a:r>
            <a:r>
              <a:rPr lang="en-US" sz="4000" b="1" i="1" dirty="0" smtClean="0">
                <a:latin typeface="Times New Roman" pitchFamily="18" charset="0"/>
              </a:rPr>
              <a:t>ρ</a:t>
            </a:r>
            <a:r>
              <a:rPr lang="ru-RU" sz="4000" b="1" i="1" baseline="-25000" dirty="0" smtClean="0">
                <a:latin typeface="Times New Roman" pitchFamily="18" charset="0"/>
              </a:rPr>
              <a:t>2</a:t>
            </a:r>
            <a:r>
              <a:rPr lang="en-US" sz="4000" b="1" i="1" dirty="0" err="1" smtClean="0">
                <a:latin typeface="Times New Roman" pitchFamily="18" charset="0"/>
              </a:rPr>
              <a:t>gh</a:t>
            </a:r>
            <a:r>
              <a:rPr lang="ru-RU" sz="4000" b="1" i="1" baseline="-25000" dirty="0" smtClean="0">
                <a:latin typeface="Times New Roman" pitchFamily="18" charset="0"/>
              </a:rPr>
              <a:t>2</a:t>
            </a:r>
            <a:r>
              <a:rPr lang="ru-RU" sz="4000" b="1" i="1" dirty="0" smtClean="0">
                <a:latin typeface="Times New Roman" pitchFamily="18" charset="0"/>
              </a:rPr>
              <a:t> </a:t>
            </a:r>
          </a:p>
          <a:p>
            <a:r>
              <a:rPr lang="en-US" sz="4000" b="1" i="1" dirty="0" smtClean="0">
                <a:latin typeface="Times New Roman" pitchFamily="18" charset="0"/>
              </a:rPr>
              <a:t>ρ</a:t>
            </a:r>
            <a:r>
              <a:rPr lang="ru-RU" sz="4000" b="1" i="1" baseline="-25000" dirty="0" smtClean="0">
                <a:latin typeface="Times New Roman" pitchFamily="18" charset="0"/>
              </a:rPr>
              <a:t>1</a:t>
            </a:r>
            <a:r>
              <a:rPr lang="en-US" sz="4000" b="1" i="1" dirty="0" smtClean="0">
                <a:latin typeface="Times New Roman" pitchFamily="18" charset="0"/>
              </a:rPr>
              <a:t>h</a:t>
            </a:r>
            <a:r>
              <a:rPr lang="ru-RU" sz="4000" b="1" i="1" baseline="-25000" dirty="0" smtClean="0">
                <a:latin typeface="Times New Roman" pitchFamily="18" charset="0"/>
              </a:rPr>
              <a:t>1</a:t>
            </a:r>
            <a:r>
              <a:rPr lang="ru-RU" sz="4000" b="1" i="1" dirty="0" smtClean="0">
                <a:latin typeface="Times New Roman" pitchFamily="18" charset="0"/>
              </a:rPr>
              <a:t>= </a:t>
            </a:r>
            <a:r>
              <a:rPr lang="en-US" sz="4000" b="1" i="1" dirty="0" smtClean="0">
                <a:latin typeface="Times New Roman" pitchFamily="18" charset="0"/>
              </a:rPr>
              <a:t>ρ</a:t>
            </a:r>
            <a:r>
              <a:rPr lang="ru-RU" sz="4000" b="1" i="1" baseline="-25000" dirty="0" smtClean="0">
                <a:latin typeface="Times New Roman" pitchFamily="18" charset="0"/>
              </a:rPr>
              <a:t>2</a:t>
            </a:r>
            <a:r>
              <a:rPr lang="en-US" sz="4000" b="1" i="1" dirty="0" smtClean="0">
                <a:latin typeface="Times New Roman" pitchFamily="18" charset="0"/>
              </a:rPr>
              <a:t>h</a:t>
            </a:r>
            <a:r>
              <a:rPr lang="ru-RU" sz="4000" b="1" i="1" baseline="-25000" dirty="0" smtClean="0">
                <a:latin typeface="Times New Roman" pitchFamily="18" charset="0"/>
              </a:rPr>
              <a:t>2 </a:t>
            </a:r>
          </a:p>
          <a:p>
            <a:endParaRPr lang="ru-RU" sz="4000" dirty="0"/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4572000" y="5257800"/>
          <a:ext cx="1970088" cy="1600200"/>
        </p:xfrm>
        <a:graphic>
          <a:graphicData uri="http://schemas.openxmlformats.org/presentationml/2006/ole">
            <p:oleObj spid="_x0000_s1026" name="Формула" r:id="rId5" imgW="660400" imgH="685800" progId="Equation.3">
              <p:embed/>
            </p:oleObj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13690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Шлюзы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026" name="Picture 2" descr="http://content.foto.mail.ru/bk/pap_57/_animated/i-133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3645000" cy="2916000"/>
          </a:xfrm>
          <a:prstGeom prst="rect">
            <a:avLst/>
          </a:prstGeom>
          <a:noFill/>
        </p:spPr>
      </p:pic>
      <p:pic>
        <p:nvPicPr>
          <p:cNvPr id="1028" name="Picture 4" descr="http://www.krugosvet.ru/images/1001153_6634_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857499"/>
            <a:ext cx="5943600" cy="40005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7092280" y="5517232"/>
            <a:ext cx="2160240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228184" y="3717032"/>
            <a:ext cx="864096" cy="25922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995936" y="4221088"/>
            <a:ext cx="2880320" cy="23762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355976" y="3140968"/>
            <a:ext cx="2448272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419872" y="2564904"/>
            <a:ext cx="864096" cy="37444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6309320"/>
            <a:ext cx="9144000" cy="548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780928"/>
            <a:ext cx="3995936" cy="35283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95936" y="2420888"/>
            <a:ext cx="36004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804248" y="3573016"/>
            <a:ext cx="360040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067944" y="6093296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876256" y="6093296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691680" y="6093296"/>
            <a:ext cx="360040" cy="2160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763688" y="6093296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923928" y="5517232"/>
            <a:ext cx="4896544" cy="0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267744" y="836712"/>
            <a:ext cx="1656184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8"/>
          <p:cNvGrpSpPr/>
          <p:nvPr/>
        </p:nvGrpSpPr>
        <p:grpSpPr>
          <a:xfrm flipH="1">
            <a:off x="-1451694" y="2204864"/>
            <a:ext cx="1451694" cy="576064"/>
            <a:chOff x="2760267" y="332656"/>
            <a:chExt cx="3024336" cy="1440160"/>
          </a:xfrm>
        </p:grpSpPr>
        <p:sp>
          <p:nvSpPr>
            <p:cNvPr id="22" name="Диагональная полоса 21"/>
            <p:cNvSpPr/>
            <p:nvPr/>
          </p:nvSpPr>
          <p:spPr>
            <a:xfrm rot="11733678">
              <a:off x="2760267" y="908720"/>
              <a:ext cx="3024336" cy="864096"/>
            </a:xfrm>
            <a:prstGeom prst="diagStrip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563888" y="1124744"/>
              <a:ext cx="2088232" cy="21602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563888" y="908720"/>
              <a:ext cx="576064" cy="21602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499992" y="332656"/>
              <a:ext cx="216024" cy="79208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Кольцо 25"/>
            <p:cNvSpPr/>
            <p:nvPr/>
          </p:nvSpPr>
          <p:spPr>
            <a:xfrm>
              <a:off x="4932040" y="1340768"/>
              <a:ext cx="288032" cy="288032"/>
            </a:xfrm>
            <a:prstGeom prst="donu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Кольцо 26"/>
            <p:cNvSpPr/>
            <p:nvPr/>
          </p:nvSpPr>
          <p:spPr>
            <a:xfrm>
              <a:off x="4499992" y="1340768"/>
              <a:ext cx="288032" cy="288032"/>
            </a:xfrm>
            <a:prstGeom prst="donu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8" name="Кольцо 27"/>
            <p:cNvSpPr/>
            <p:nvPr/>
          </p:nvSpPr>
          <p:spPr>
            <a:xfrm>
              <a:off x="4067944" y="1340768"/>
              <a:ext cx="288032" cy="288032"/>
            </a:xfrm>
            <a:prstGeom prst="donu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2267744" y="2492896"/>
            <a:ext cx="720080" cy="35283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2348880"/>
            <a:ext cx="864096" cy="37444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475656" y="4221088"/>
            <a:ext cx="5256584" cy="0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Солнце 44"/>
          <p:cNvSpPr/>
          <p:nvPr/>
        </p:nvSpPr>
        <p:spPr>
          <a:xfrm>
            <a:off x="7308304" y="404664"/>
            <a:ext cx="936104" cy="864096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79512" y="2852936"/>
            <a:ext cx="1092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Верхний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уровень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96336" y="5589240"/>
            <a:ext cx="1064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Нижний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уровень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66744" y="5373216"/>
            <a:ext cx="1394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Механизмы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 пропуска воды</a:t>
            </a:r>
            <a:endParaRPr lang="ru-RU" sz="1400" b="1" dirty="0">
              <a:solidFill>
                <a:srgbClr val="7030A0"/>
              </a:solidFill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 flipH="1">
            <a:off x="2123728" y="5949280"/>
            <a:ext cx="1008112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3059832" y="5949280"/>
            <a:ext cx="783704" cy="279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-252536" y="2780928"/>
            <a:ext cx="5256584" cy="0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220072" y="2204864"/>
            <a:ext cx="887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Ворота</a:t>
            </a:r>
            <a:endParaRPr lang="ru-RU" b="1" dirty="0">
              <a:solidFill>
                <a:srgbClr val="7030A0"/>
              </a:solidFill>
            </a:endParaRPr>
          </a:p>
        </p:txBody>
      </p:sp>
      <p:cxnSp>
        <p:nvCxnSpPr>
          <p:cNvPr id="58" name="Прямая со стрелкой 57"/>
          <p:cNvCxnSpPr/>
          <p:nvPr/>
        </p:nvCxnSpPr>
        <p:spPr>
          <a:xfrm flipH="1">
            <a:off x="4427984" y="2636912"/>
            <a:ext cx="1224136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5580112" y="2636912"/>
            <a:ext cx="1296144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2.6827E-7 L 0.40747 2.6827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-0.08664 -0.0050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2.77778E-7 -0.0365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0.004 0.2099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0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5.55556E-7 -0.1888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747 1.9704E-6 L 0.40886 0.2102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65 -7.40741E-7 L 0.08663 -7.40741E-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886 0.21022 L 0.70018 0.2102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63 -7.40741E-7 L -0.07083 -7.40741E-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3658 L -0.00382 0.0053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00399 -0.0365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18889 L -3.05556E-6 -0.0053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18 0.21022 L 0.70018 0.3991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0.09462 0.0002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17 0.39917 L 1.2724 0.398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39" grpId="1" animBg="1"/>
      <p:bldP spid="37" grpId="0" animBg="1"/>
      <p:bldP spid="37" grpId="1" animBg="1"/>
      <p:bldP spid="18" grpId="0" animBg="1"/>
      <p:bldP spid="18" grpId="1" animBg="1"/>
      <p:bldP spid="19" grpId="0" animBg="1"/>
      <p:bldP spid="40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bargainbiatch.typepad.com/.a/6a00e55203e66b8833013485b38826970c-800w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5076825" cy="338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2" name="Picture 6" descr="http://www.krugosvet.ru/images/1001153_PH0255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28604"/>
            <a:ext cx="374332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4" name="Picture 8" descr="http://img-fotki.yandex.ru/get/5100/salvavenia.7/0_2cb68_916cdac0_X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2714620"/>
            <a:ext cx="5076825" cy="3800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182" y="1142984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Объясните наблюдаемое явление в опыте.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496" y="3000372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Где можно использовать принцип работы данного прибора?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http://900igr.net/datai/fizika/Soobschajuschiesja-sosudy-i-ikh-primenenie/0029-019-Fontany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00108"/>
            <a:ext cx="3286148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18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8" name="Picture 4" descr="http://i039.radikal.ru/1103/7f/c4fffcf0fe5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290"/>
            <a:ext cx="4000528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350" name="Picture 6" descr="http://i072.radikal.ru/1006/c3/4b63499a36e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4429155" cy="3800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352" name="Picture 8" descr="http://img-fotki.yandex.ru/get/3700/dasha-yudakova.9/0_14e18_68446560_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2643182"/>
            <a:ext cx="46101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354" name="Picture 10" descr="http://pics.lj.ivanovo.ru/disk2/uploads16/jZnWZx5T4CzKMOJKUmJU/14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2571744"/>
            <a:ext cx="5076825" cy="3800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000364" y="2928934"/>
            <a:ext cx="3214710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ФОНТАНЫ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Фонтаны Петергофа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2051" name="Picture 3" descr="C:\Users\Ирина\Desktop\0b2855de264f034013961d4d39f216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4572000" cy="3054096"/>
          </a:xfrm>
          <a:prstGeom prst="rect">
            <a:avLst/>
          </a:prstGeom>
          <a:noFill/>
        </p:spPr>
      </p:pic>
      <p:pic>
        <p:nvPicPr>
          <p:cNvPr id="2053" name="Picture 5" descr="C:\Users\Ирина\Desktop\62728666_full_f469c49fe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645024"/>
            <a:ext cx="3556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14282" y="357166"/>
            <a:ext cx="842968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урока: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Обосновать расположение поверхности однородной жидкости в сообщающихся сосудах на одном уровне. Показать примеры применения сообщающихся сосудов в быту и технике.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14282" y="1575989"/>
            <a:ext cx="857256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повторить формулу для расчета гидростатического давления;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продолжить формирование понятия давления жидкости на дно сосуд и изучение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закона Паскаля на примере однородных и разнородных жидкостей;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сформировать понятие о сообщающихся сосудах и их свойствах.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продолжить формирование умений анализировать, сравнивать, находить примеры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сообщающихся сосудов в быту, технике, природе;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устанавливать связи между элементами содержания ранее изученного материала.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Воспитательные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воспитание аккуратности, умения слушать товарищей, высказывать свою точку зрения.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Охрана труда!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Правила работы со стеклянной посудой.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20</a:t>
            </a:fld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7554" y="714356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428869"/>
            <a:ext cx="7786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§ 39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№ 240 МВ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З.9(3)*</a:t>
            </a:r>
          </a:p>
        </p:txBody>
      </p:sp>
      <p:pic>
        <p:nvPicPr>
          <p:cNvPr id="60418" name="Picture 2" descr="http://im4-tub-ru.yandex.net/i?id=186121899-2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2071702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420" name="Picture 4" descr="http://s017.radikal.ru/i432/1111/6a/a260a487599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4000504"/>
            <a:ext cx="3443289" cy="257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nano.kriulino.ru/wp-content/uploads/2012/05/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4143404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357422" y="500042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Вопрос № 1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7686" y="2428868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Объясните принцип действия  известного вам прибора.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dic.academic.ru/pictures/es/26995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428868"/>
            <a:ext cx="4572032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928926" y="571480"/>
            <a:ext cx="3339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Вопрос № 2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500174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Перед Вами 3 сосуда с одинаковой площадью дна.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5" y="2214554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какой сосуд налито больше воды?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80" y="3214686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Одинаково ли давление воды на дно в этих сосудах?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№ 3</a:t>
            </a:r>
            <a:endParaRPr lang="ru-RU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Выразите из формулы давления столба жидкости высоту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5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Users\Ирина\Desktop\151196631 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0000"/>
            <a:ext cx="5981527" cy="388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кофей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642918"/>
            <a:ext cx="2219334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 descr="лейка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28604"/>
            <a:ext cx="1928826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6" name="Picture 6" descr="http://im2-tub-ru.yandex.net/i?id=177372438-68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143380"/>
            <a:ext cx="2547942" cy="2214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im6-tub-ru.yandex.net/i?id=114170530-51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3643314"/>
            <a:ext cx="1928826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70" name="Picture 10" descr="http://im0-tub-ru.yandex.net/i?id=573793063-03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3500438"/>
            <a:ext cx="2357454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74" name="Picture 14" descr="http://im8-tub-ru.yandex.net/i?id=278564995-11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58" y="357166"/>
            <a:ext cx="2714644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3306" y="764704"/>
            <a:ext cx="52864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Определение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Сообщающиеся сосуды- сосуды, соединенные между собой в нижней части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http://900igr.net/datai/fizika/Davlenie-v-soobschajuschikhsja-sosudakh/0009-010-Zakon-soobschajuschikhsja-sosudov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24944"/>
            <a:ext cx="5072098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www.rektor.ru/_mod_files/ce_images/eshop/molecule_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4286280" cy="2887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naukamira.ru/pribor/IMG_264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3214686"/>
            <a:ext cx="5000660" cy="3252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214422"/>
            <a:ext cx="72866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сообщающихся сосудах любой формы и сечения поверхности однородной жидкости устанавливаются на одном уровне (при условии, что давление  воздуха над жидкостью одинаковое).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0364" y="357166"/>
            <a:ext cx="3028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ВЫВОД № 1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http://files.school-collection.edu.ru/dlrstore/aad031b3-77f3-4670-b272-d67668d890ee/7_19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96952"/>
            <a:ext cx="5000660" cy="3228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2828836"/>
            <a:ext cx="33843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</a:rPr>
              <a:t>Доказательство: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</a:rPr>
              <a:t>р</a:t>
            </a:r>
            <a:r>
              <a:rPr lang="ru-RU" sz="3200" b="1" i="1" baseline="-25000" dirty="0" smtClean="0">
                <a:latin typeface="Times New Roman" pitchFamily="18" charset="0"/>
              </a:rPr>
              <a:t>1</a:t>
            </a:r>
            <a:r>
              <a:rPr lang="ru-RU" sz="3200" b="1" i="1" dirty="0" smtClean="0">
                <a:latin typeface="Times New Roman" pitchFamily="18" charset="0"/>
              </a:rPr>
              <a:t>=р</a:t>
            </a:r>
            <a:r>
              <a:rPr lang="ru-RU" sz="3200" b="1" i="1" baseline="-25000" dirty="0" smtClean="0">
                <a:latin typeface="Times New Roman" pitchFamily="18" charset="0"/>
              </a:rPr>
              <a:t>2</a:t>
            </a:r>
            <a:r>
              <a:rPr lang="ru-RU" sz="3200" b="1" i="1" dirty="0" smtClean="0">
                <a:latin typeface="Times New Roman" pitchFamily="18" charset="0"/>
              </a:rPr>
              <a:t> </a:t>
            </a:r>
          </a:p>
          <a:p>
            <a:pPr algn="ctr"/>
            <a:r>
              <a:rPr lang="en-US" sz="3200" b="1" i="1" dirty="0" err="1" smtClean="0">
                <a:latin typeface="Times New Roman" pitchFamily="18" charset="0"/>
              </a:rPr>
              <a:t>ρgh</a:t>
            </a:r>
            <a:r>
              <a:rPr lang="ru-RU" sz="3200" b="1" i="1" baseline="-25000" dirty="0" smtClean="0">
                <a:latin typeface="Times New Roman" pitchFamily="18" charset="0"/>
              </a:rPr>
              <a:t>1</a:t>
            </a:r>
            <a:r>
              <a:rPr lang="ru-RU" sz="3200" b="1" i="1" dirty="0" smtClean="0">
                <a:latin typeface="Times New Roman" pitchFamily="18" charset="0"/>
              </a:rPr>
              <a:t>=</a:t>
            </a:r>
            <a:r>
              <a:rPr lang="en-US" sz="3200" b="1" i="1" dirty="0" err="1" smtClean="0">
                <a:latin typeface="Times New Roman" pitchFamily="18" charset="0"/>
              </a:rPr>
              <a:t>ρgh</a:t>
            </a:r>
            <a:r>
              <a:rPr lang="ru-RU" sz="3200" b="1" i="1" baseline="-25000" dirty="0" smtClean="0">
                <a:latin typeface="Times New Roman" pitchFamily="18" charset="0"/>
              </a:rPr>
              <a:t>2</a:t>
            </a:r>
            <a:r>
              <a:rPr lang="ru-RU" sz="3200" b="1" i="1" dirty="0" smtClean="0">
                <a:latin typeface="Times New Roman" pitchFamily="18" charset="0"/>
              </a:rPr>
              <a:t> </a:t>
            </a:r>
          </a:p>
          <a:p>
            <a:pPr algn="ctr"/>
            <a:r>
              <a:rPr lang="en-US" sz="3200" b="1" i="1" dirty="0" smtClean="0">
                <a:latin typeface="Times New Roman" pitchFamily="18" charset="0"/>
              </a:rPr>
              <a:t>h</a:t>
            </a:r>
            <a:r>
              <a:rPr lang="ru-RU" sz="3200" b="1" i="1" baseline="-25000" dirty="0" smtClean="0">
                <a:latin typeface="Times New Roman" pitchFamily="18" charset="0"/>
              </a:rPr>
              <a:t>1</a:t>
            </a:r>
            <a:r>
              <a:rPr lang="ru-RU" sz="3200" b="1" i="1" dirty="0" smtClean="0">
                <a:latin typeface="Times New Roman" pitchFamily="18" charset="0"/>
              </a:rPr>
              <a:t>=</a:t>
            </a:r>
            <a:r>
              <a:rPr lang="en-US" sz="3200" b="1" i="1" dirty="0" smtClean="0">
                <a:latin typeface="Times New Roman" pitchFamily="18" charset="0"/>
              </a:rPr>
              <a:t>h</a:t>
            </a:r>
            <a:r>
              <a:rPr lang="ru-RU" sz="3200" b="1" i="1" baseline="-25000" dirty="0" smtClean="0">
                <a:latin typeface="Times New Roman" pitchFamily="18" charset="0"/>
              </a:rPr>
              <a:t>2</a:t>
            </a:r>
            <a:r>
              <a:rPr lang="ru-RU" sz="3200" b="1" i="1" dirty="0" smtClean="0">
                <a:latin typeface="Times New Roman" pitchFamily="18" charset="0"/>
              </a:rPr>
              <a:t> </a:t>
            </a:r>
            <a:endParaRPr lang="ru-RU" sz="32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487</TotalTime>
  <Words>344</Words>
  <Application>Microsoft Office PowerPoint</Application>
  <PresentationFormat>Экран (4:3)</PresentationFormat>
  <Paragraphs>81</Paragraphs>
  <Slides>20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Трек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Шлюзы</vt:lpstr>
      <vt:lpstr>Слайд 14</vt:lpstr>
      <vt:lpstr>Слайд 15</vt:lpstr>
      <vt:lpstr>Слайд 16</vt:lpstr>
      <vt:lpstr>Слайд 17</vt:lpstr>
      <vt:lpstr>Слайд 18</vt:lpstr>
      <vt:lpstr>Фонтаны Петергофа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Ирина</cp:lastModifiedBy>
  <cp:revision>47</cp:revision>
  <dcterms:created xsi:type="dcterms:W3CDTF">2012-10-08T15:35:51Z</dcterms:created>
  <dcterms:modified xsi:type="dcterms:W3CDTF">2014-01-27T14:29:49Z</dcterms:modified>
</cp:coreProperties>
</file>