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87" r:id="rId3"/>
    <p:sldId id="258" r:id="rId4"/>
    <p:sldId id="284" r:id="rId5"/>
    <p:sldId id="281" r:id="rId6"/>
    <p:sldId id="282" r:id="rId7"/>
    <p:sldId id="305" r:id="rId8"/>
    <p:sldId id="289" r:id="rId9"/>
    <p:sldId id="283" r:id="rId10"/>
    <p:sldId id="291" r:id="rId11"/>
    <p:sldId id="292" r:id="rId12"/>
    <p:sldId id="299" r:id="rId13"/>
    <p:sldId id="290" r:id="rId14"/>
    <p:sldId id="301" r:id="rId15"/>
    <p:sldId id="302" r:id="rId16"/>
    <p:sldId id="307" r:id="rId17"/>
    <p:sldId id="296" r:id="rId18"/>
    <p:sldId id="295" r:id="rId19"/>
    <p:sldId id="294" r:id="rId20"/>
    <p:sldId id="309" r:id="rId21"/>
    <p:sldId id="293" r:id="rId22"/>
    <p:sldId id="306" r:id="rId23"/>
    <p:sldId id="280" r:id="rId24"/>
    <p:sldId id="257" r:id="rId25"/>
    <p:sldId id="304" r:id="rId26"/>
    <p:sldId id="261" r:id="rId27"/>
    <p:sldId id="308" r:id="rId28"/>
    <p:sldId id="303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Xx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0000"/>
    <a:srgbClr val="FF0066"/>
    <a:srgbClr val="6699FF"/>
    <a:srgbClr val="3399FF"/>
    <a:srgbClr val="FE531E"/>
    <a:srgbClr val="FFFF00"/>
    <a:srgbClr val="0000FF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79" autoAdjust="0"/>
  </p:normalViewPr>
  <p:slideViewPr>
    <p:cSldViewPr>
      <p:cViewPr varScale="1">
        <p:scale>
          <a:sx n="77" d="100"/>
          <a:sy n="77" d="100"/>
        </p:scale>
        <p:origin x="-117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ru-RU" sz="2400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/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ru-RU" sz="2400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/>
            </a:p>
          </p:txBody>
        </p:sp>
      </p:grp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pitchFamily="34" charset="0"/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F847E86D-8753-43E7-A7CE-F62D8065A3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C91CC-E700-4FB4-9645-58832ACA1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C5595-B4B5-4AEE-8BD6-AF8F168E45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6B20-946F-47F5-8B3A-CE5DBBEFE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0335B-D18B-49A2-8399-01ED8CD880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32E4A-8DD3-49E2-8604-6714AA8AFE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30737-1B44-4C2C-8748-8EA2BA595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AE83D-2AA2-4EC5-BB47-5FFE1C081B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DF515-7C22-43CD-92FA-28EB86BC37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F3CDE-528F-41D5-94EF-6EEC900660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41E0D-FB88-4A41-8C5A-A252A8F7FE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65E7C-65A1-4875-B907-40BF1221A4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fld id="{6703E74C-E805-457D-82AB-53D7EB94A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41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/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/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/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o"/>
        <a:defRPr sz="2400">
          <a:solidFill>
            <a:schemeClr val="tx1"/>
          </a:solidFill>
          <a:latin typeface="+mn-lt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zastakanom.ru/uploads/content/128/20081028/4-1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z="4400" smtClean="0"/>
              <a:t>Свойства и значение</a:t>
            </a:r>
            <a:br>
              <a:rPr lang="ru-RU" sz="4400" smtClean="0"/>
            </a:br>
            <a:r>
              <a:rPr lang="ru-RU" sz="4400" smtClean="0"/>
              <a:t>             </a:t>
            </a:r>
            <a:r>
              <a:rPr lang="ru-RU" smtClean="0"/>
              <a:t>ОГНЯ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ru-RU" sz="2400" b="1" i="1" smtClean="0">
                <a:latin typeface="Arial" charset="0"/>
              </a:rPr>
              <a:t>Выполнила: Ученица 1 «А» класса</a:t>
            </a:r>
            <a:r>
              <a:rPr lang="en-US" sz="2400" b="1" i="1" smtClean="0">
                <a:latin typeface="Arial" charset="0"/>
              </a:rPr>
              <a:t> </a:t>
            </a:r>
            <a:r>
              <a:rPr lang="ru-RU" sz="2400" b="1" i="1" smtClean="0">
                <a:latin typeface="Arial" charset="0"/>
              </a:rPr>
              <a:t>МОУ СОШ № 145 г.о. Самара </a:t>
            </a:r>
          </a:p>
          <a:p>
            <a:pPr eaLnBrk="1" hangingPunct="1"/>
            <a:r>
              <a:rPr lang="ru-RU" sz="2400" b="1" i="1" smtClean="0">
                <a:latin typeface="Arial" charset="0"/>
              </a:rPr>
              <a:t>Щербакова Анна</a:t>
            </a:r>
          </a:p>
          <a:p>
            <a:pPr eaLnBrk="1" hangingPunct="1"/>
            <a:r>
              <a:rPr lang="ru-RU" sz="2400" b="1" i="1" smtClean="0">
                <a:latin typeface="Arial" charset="0"/>
              </a:rPr>
              <a:t>Научные руководители: Подмогаева Е.В.; Родченкова Н.А.</a:t>
            </a:r>
          </a:p>
        </p:txBody>
      </p:sp>
      <p:pic>
        <p:nvPicPr>
          <p:cNvPr id="14339" name="Picture 4" descr="Streichhol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052513"/>
            <a:ext cx="2841625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P11606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981075"/>
            <a:ext cx="8281987" cy="569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0" y="1052513"/>
            <a:ext cx="33670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/>
              <a:t>Ставим свечу к </a:t>
            </a:r>
          </a:p>
          <a:p>
            <a:r>
              <a:rPr lang="ru-RU" sz="3600"/>
              <a:t>открытому окну</a:t>
            </a: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6000750" y="5072063"/>
            <a:ext cx="24336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bg1"/>
                </a:solidFill>
              </a:rPr>
              <a:t>Форма </a:t>
            </a:r>
          </a:p>
          <a:p>
            <a:r>
              <a:rPr lang="ru-RU" sz="3600">
                <a:solidFill>
                  <a:schemeClr val="bg1"/>
                </a:solidFill>
              </a:rPr>
              <a:t>изменилась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P11606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57225"/>
            <a:ext cx="8351837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27088" y="981075"/>
            <a:ext cx="4681537" cy="11906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3600"/>
              <a:t>То же происходит </a:t>
            </a:r>
          </a:p>
          <a:p>
            <a:pPr>
              <a:defRPr/>
            </a:pPr>
            <a:r>
              <a:rPr lang="ru-RU" sz="3600"/>
              <a:t>если подуть на пламя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857250" y="1857375"/>
            <a:ext cx="7358063" cy="2071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928688" y="1928813"/>
            <a:ext cx="707231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/>
              <a:t>Форму и направление пламени </a:t>
            </a:r>
          </a:p>
          <a:p>
            <a:pPr algn="ctr"/>
            <a:r>
              <a:rPr lang="ru-RU" sz="4000"/>
              <a:t>можно изменить </a:t>
            </a:r>
          </a:p>
          <a:p>
            <a:pPr algn="ctr"/>
            <a:r>
              <a:rPr lang="ru-RU" sz="4000"/>
              <a:t>при помощи потока воздуха!</a:t>
            </a: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5572125" y="4714875"/>
            <a:ext cx="3571875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         </a:t>
            </a:r>
            <a:r>
              <a:rPr lang="ru-RU" sz="2800" u="sng"/>
              <a:t>польза</a:t>
            </a:r>
          </a:p>
          <a:p>
            <a:endParaRPr lang="ru-RU" sz="2800"/>
          </a:p>
          <a:p>
            <a:r>
              <a:rPr lang="ru-RU" sz="2800"/>
              <a:t>при разжигании </a:t>
            </a:r>
          </a:p>
          <a:p>
            <a:r>
              <a:rPr lang="ru-RU" sz="2800"/>
              <a:t>костра</a:t>
            </a:r>
          </a:p>
          <a:p>
            <a:endParaRPr lang="ru-RU"/>
          </a:p>
          <a:p>
            <a:endParaRPr lang="ru-RU"/>
          </a:p>
        </p:txBody>
      </p:sp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3000375" y="1000125"/>
            <a:ext cx="22272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/>
              <a:t>ИТАК,</a:t>
            </a:r>
          </a:p>
        </p:txBody>
      </p:sp>
      <p:pic>
        <p:nvPicPr>
          <p:cNvPr id="25606" name="Picture 6" descr="fire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5" y="4286250"/>
            <a:ext cx="23764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Box 6"/>
          <p:cNvSpPr txBox="1">
            <a:spLocks noChangeArrowheads="1"/>
          </p:cNvSpPr>
          <p:nvPr/>
        </p:nvSpPr>
        <p:spPr bwMode="auto">
          <a:xfrm>
            <a:off x="214313" y="4057650"/>
            <a:ext cx="3805237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u="sng"/>
              <a:t>вред</a:t>
            </a:r>
          </a:p>
          <a:p>
            <a:endParaRPr lang="ru-RU" sz="2800"/>
          </a:p>
          <a:p>
            <a:r>
              <a:rPr lang="ru-RU" sz="2800"/>
              <a:t>при пожаре, если</a:t>
            </a:r>
          </a:p>
          <a:p>
            <a:r>
              <a:rPr lang="ru-RU" sz="2800"/>
              <a:t> дует ветер – все быстро сгорает</a:t>
            </a:r>
          </a:p>
          <a:p>
            <a:endParaRPr lang="ru-RU"/>
          </a:p>
          <a:p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 flipV="1">
            <a:off x="1071563" y="3929063"/>
            <a:ext cx="3429000" cy="500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6200000" flipH="1">
            <a:off x="4840288" y="3589338"/>
            <a:ext cx="1071562" cy="1751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апля 1"/>
          <p:cNvSpPr/>
          <p:nvPr/>
        </p:nvSpPr>
        <p:spPr>
          <a:xfrm rot="18921016">
            <a:off x="3184525" y="2079625"/>
            <a:ext cx="2846388" cy="2913063"/>
          </a:xfrm>
          <a:prstGeom prst="teardrop">
            <a:avLst/>
          </a:prstGeom>
          <a:solidFill>
            <a:srgbClr val="FE53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Капля 2"/>
          <p:cNvSpPr/>
          <p:nvPr/>
        </p:nvSpPr>
        <p:spPr>
          <a:xfrm rot="18921016">
            <a:off x="3081338" y="2744788"/>
            <a:ext cx="2979737" cy="3082925"/>
          </a:xfrm>
          <a:prstGeom prst="teardrop">
            <a:avLst>
              <a:gd name="adj" fmla="val 98013"/>
            </a:avLst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Капля 3"/>
          <p:cNvSpPr/>
          <p:nvPr/>
        </p:nvSpPr>
        <p:spPr>
          <a:xfrm rot="18964084">
            <a:off x="3746500" y="4057650"/>
            <a:ext cx="1719263" cy="1814513"/>
          </a:xfrm>
          <a:prstGeom prst="teardrop">
            <a:avLst/>
          </a:pr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928688" y="1000125"/>
            <a:ext cx="6469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Интересно наблюдать за цветом пламени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4375" y="571500"/>
            <a:ext cx="30908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1. Изучение свойств огня.</a:t>
            </a:r>
          </a:p>
        </p:txBody>
      </p:sp>
      <p:sp>
        <p:nvSpPr>
          <p:cNvPr id="26631" name="TextBox 8"/>
          <p:cNvSpPr txBox="1">
            <a:spLocks noChangeArrowheads="1"/>
          </p:cNvSpPr>
          <p:nvPr/>
        </p:nvSpPr>
        <p:spPr bwMode="auto">
          <a:xfrm>
            <a:off x="500063" y="2857500"/>
            <a:ext cx="23574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</a:rPr>
              <a:t>Разные слои  -</a:t>
            </a:r>
          </a:p>
          <a:p>
            <a:r>
              <a:rPr lang="ru-RU" sz="2400">
                <a:solidFill>
                  <a:schemeClr val="bg1"/>
                </a:solidFill>
              </a:rPr>
              <a:t>различные</a:t>
            </a:r>
          </a:p>
          <a:p>
            <a:r>
              <a:rPr lang="ru-RU" sz="2400">
                <a:solidFill>
                  <a:schemeClr val="bg1"/>
                </a:solidFill>
              </a:rPr>
              <a:t>оттенки</a:t>
            </a:r>
          </a:p>
        </p:txBody>
      </p:sp>
      <p:sp>
        <p:nvSpPr>
          <p:cNvPr id="10" name="TextBox 9"/>
          <p:cNvSpPr txBox="1"/>
          <p:nvPr/>
        </p:nvSpPr>
        <p:spPr>
          <a:xfrm rot="20386935">
            <a:off x="6202581" y="4721977"/>
            <a:ext cx="2500298" cy="126188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НО  ЭТО   ЕЩЕ </a:t>
            </a:r>
          </a:p>
          <a:p>
            <a:pPr>
              <a:defRPr/>
            </a:pPr>
            <a:r>
              <a:rPr lang="ru-RU" sz="24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     ВСЕ</a:t>
            </a:r>
          </a:p>
          <a:p>
            <a:pPr>
              <a:defRPr/>
            </a:pPr>
            <a:r>
              <a:rPr lang="ru-RU" sz="24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    </a:t>
            </a:r>
            <a:r>
              <a:rPr lang="ru-RU" sz="2800" b="1" i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</a:t>
            </a:r>
            <a:r>
              <a:rPr lang="ru-RU" sz="2800" b="1" i="1" dirty="0">
                <a:ln w="1143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sz="28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sz="2800" b="1" i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sz="2800" b="1" i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sz="24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</a:p>
        </p:txBody>
      </p:sp>
      <p:sp>
        <p:nvSpPr>
          <p:cNvPr id="11" name="Капля 10"/>
          <p:cNvSpPr/>
          <p:nvPr/>
        </p:nvSpPr>
        <p:spPr>
          <a:xfrm rot="18964084">
            <a:off x="3746500" y="4057650"/>
            <a:ext cx="1719263" cy="1814513"/>
          </a:xfrm>
          <a:prstGeom prst="teardrop">
            <a:avLst/>
          </a:pr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1143000" y="285750"/>
            <a:ext cx="3675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chemeClr val="bg1"/>
                </a:solidFill>
              </a:rPr>
              <a:t>Мы заметили, что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4438" y="1428750"/>
            <a:ext cx="2643187" cy="914400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Газ  горит голубым цветом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00313" y="3357563"/>
            <a:ext cx="2643187" cy="914400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dirty="0"/>
              <a:t>Дерево -  желто-оранжевым цветом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85875" y="5000625"/>
            <a:ext cx="2643188" cy="914400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Медь – зеленым </a:t>
            </a:r>
          </a:p>
        </p:txBody>
      </p:sp>
      <p:pic>
        <p:nvPicPr>
          <p:cNvPr id="27654" name="Picture 2" descr="C:\Users\xXx\Desktop\Новая папка\iCAKNWCY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2714625"/>
            <a:ext cx="237013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3" descr="C:\Users\xXx\Desktop\Новая папка\iCALL1T3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1071563"/>
            <a:ext cx="13811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2" descr="C:\Users\xXx\Desktop\Новая папка\горит медь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0" y="5000625"/>
            <a:ext cx="2071688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FF0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оризонтальный свиток 6"/>
          <p:cNvSpPr/>
          <p:nvPr/>
        </p:nvSpPr>
        <p:spPr>
          <a:xfrm>
            <a:off x="1000125" y="214313"/>
            <a:ext cx="6643688" cy="13573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1500188" y="214313"/>
            <a:ext cx="6119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/>
              <a:t>Разные вещества и материалы</a:t>
            </a:r>
          </a:p>
          <a:p>
            <a:r>
              <a:rPr lang="ru-RU" sz="3600"/>
              <a:t> горят разным цветом.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625" y="1928813"/>
            <a:ext cx="8367713" cy="5842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/>
              <a:t>Так вот почему фейерверки такие красивые!!!!</a:t>
            </a:r>
          </a:p>
        </p:txBody>
      </p:sp>
      <p:pic>
        <p:nvPicPr>
          <p:cNvPr id="2052" name="Picture 4" descr="C:\Users\xXx\Desktop\Новая папка\iCA1QWE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86063"/>
            <a:ext cx="481647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xXx\Desktop\Новая папка\iCAWVB23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500438"/>
            <a:ext cx="413067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xXx\Desktop\Новая папка\i[6]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9250" y="3216275"/>
            <a:ext cx="2444750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xXx\Desktop\Новая папка\colorfl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2547938"/>
            <a:ext cx="6429375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500313" y="1071563"/>
            <a:ext cx="49911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/>
              <a:t>А еще по цвету пламени</a:t>
            </a:r>
          </a:p>
          <a:p>
            <a:r>
              <a:rPr lang="ru-RU" sz="3600"/>
              <a:t>Можно определить, </a:t>
            </a:r>
          </a:p>
          <a:p>
            <a:endParaRPr lang="ru-RU" sz="3600"/>
          </a:p>
          <a:p>
            <a:r>
              <a:rPr lang="ru-RU" sz="3600"/>
              <a:t>какое это вещество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12" descr="P11606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549275"/>
            <a:ext cx="8569325" cy="578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ьная выноска 8"/>
          <p:cNvSpPr>
            <a:spLocks noChangeArrowheads="1"/>
          </p:cNvSpPr>
          <p:nvPr/>
        </p:nvSpPr>
        <p:spPr bwMode="auto">
          <a:xfrm rot="11888546">
            <a:off x="5267325" y="3738563"/>
            <a:ext cx="2211388" cy="1666875"/>
          </a:xfrm>
          <a:prstGeom prst="wedgeEllipseCallout">
            <a:avLst>
              <a:gd name="adj1" fmla="val -10343"/>
              <a:gd name="adj2" fmla="val 77148"/>
            </a:avLst>
          </a:prstGeom>
          <a:solidFill>
            <a:schemeClr val="accent1"/>
          </a:solidFill>
          <a:ln w="19050" algn="ctr">
            <a:solidFill>
              <a:srgbClr val="BC6F00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ru-RU" sz="16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0724" name="TextBox 9"/>
          <p:cNvSpPr txBox="1">
            <a:spLocks noChangeArrowheads="1"/>
          </p:cNvSpPr>
          <p:nvPr/>
        </p:nvSpPr>
        <p:spPr bwMode="auto">
          <a:xfrm>
            <a:off x="5435600" y="4076700"/>
            <a:ext cx="20161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</a:rPr>
              <a:t>Появился черный</a:t>
            </a:r>
          </a:p>
          <a:p>
            <a:pPr algn="ctr"/>
            <a:r>
              <a:rPr lang="ru-RU" sz="2400">
                <a:solidFill>
                  <a:schemeClr val="bg1"/>
                </a:solidFill>
              </a:rPr>
              <a:t>налет</a:t>
            </a:r>
          </a:p>
        </p:txBody>
      </p:sp>
      <p:sp>
        <p:nvSpPr>
          <p:cNvPr id="6" name="Стрелка вниз 5"/>
          <p:cNvSpPr>
            <a:spLocks noChangeArrowheads="1"/>
          </p:cNvSpPr>
          <p:nvPr/>
        </p:nvSpPr>
        <p:spPr bwMode="auto">
          <a:xfrm rot="2247777">
            <a:off x="4781550" y="1495425"/>
            <a:ext cx="314325" cy="998538"/>
          </a:xfrm>
          <a:prstGeom prst="downArrow">
            <a:avLst>
              <a:gd name="adj1" fmla="val 50000"/>
              <a:gd name="adj2" fmla="val 36783"/>
            </a:avLst>
          </a:prstGeom>
          <a:solidFill>
            <a:schemeClr val="accent1"/>
          </a:solidFill>
          <a:ln w="19050" algn="ctr">
            <a:solidFill>
              <a:srgbClr val="BC6F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726" name="TextBox 6"/>
          <p:cNvSpPr txBox="1">
            <a:spLocks noChangeArrowheads="1"/>
          </p:cNvSpPr>
          <p:nvPr/>
        </p:nvSpPr>
        <p:spPr bwMode="auto">
          <a:xfrm>
            <a:off x="5219700" y="1268413"/>
            <a:ext cx="2119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Медная проволочка</a:t>
            </a:r>
          </a:p>
        </p:txBody>
      </p:sp>
      <p:sp>
        <p:nvSpPr>
          <p:cNvPr id="30727" name="TextBox 11"/>
          <p:cNvSpPr txBox="1">
            <a:spLocks noChangeArrowheads="1"/>
          </p:cNvSpPr>
          <p:nvPr/>
        </p:nvSpPr>
        <p:spPr bwMode="auto">
          <a:xfrm>
            <a:off x="642938" y="661988"/>
            <a:ext cx="78898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1. Поместим проволочку в нижнюю часть пламени</a:t>
            </a:r>
          </a:p>
        </p:txBody>
      </p:sp>
      <p:sp>
        <p:nvSpPr>
          <p:cNvPr id="30728" name="Прямоугольник 10"/>
          <p:cNvSpPr>
            <a:spLocks noChangeArrowheads="1"/>
          </p:cNvSpPr>
          <p:nvPr/>
        </p:nvSpPr>
        <p:spPr bwMode="auto">
          <a:xfrm>
            <a:off x="0" y="0"/>
            <a:ext cx="2339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Опыт № 5.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P11606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765175"/>
            <a:ext cx="8642350" cy="59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1763713" y="428625"/>
            <a:ext cx="7380287" cy="946150"/>
          </a:xfrm>
          <a:prstGeom prst="rect">
            <a:avLst/>
          </a:prstGeom>
          <a:solidFill>
            <a:srgbClr val="451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2. В средней части – проволочка накалилась и</a:t>
            </a:r>
          </a:p>
          <a:p>
            <a:r>
              <a:rPr lang="ru-RU" sz="2800"/>
              <a:t>Стала светится красным цветом</a:t>
            </a:r>
          </a:p>
        </p:txBody>
      </p:sp>
      <p:sp>
        <p:nvSpPr>
          <p:cNvPr id="31747" name="Прямоугольник 3"/>
          <p:cNvSpPr>
            <a:spLocks noChangeArrowheads="1"/>
          </p:cNvSpPr>
          <p:nvPr/>
        </p:nvSpPr>
        <p:spPr bwMode="auto">
          <a:xfrm>
            <a:off x="0" y="500063"/>
            <a:ext cx="1925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Опыт № 5.</a:t>
            </a:r>
            <a:r>
              <a:rPr lang="ru-RU"/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5" descr="P11606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96888"/>
            <a:ext cx="8642350" cy="610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1908175" y="142875"/>
            <a:ext cx="6985000" cy="9556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3. В верхней части – проволочка загорелась,</a:t>
            </a:r>
          </a:p>
          <a:p>
            <a:r>
              <a:rPr lang="ru-RU" sz="2800"/>
              <a:t>Огонь - с зеленоватым оттенком.</a:t>
            </a:r>
          </a:p>
        </p:txBody>
      </p:sp>
      <p:sp>
        <p:nvSpPr>
          <p:cNvPr id="32771" name="Прямоугольник 3"/>
          <p:cNvSpPr>
            <a:spLocks noChangeArrowheads="1"/>
          </p:cNvSpPr>
          <p:nvPr/>
        </p:nvSpPr>
        <p:spPr bwMode="auto">
          <a:xfrm>
            <a:off x="0" y="285750"/>
            <a:ext cx="1925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Опыт № 5.</a:t>
            </a:r>
            <a:r>
              <a:rPr lang="ru-RU"/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2500313" y="500063"/>
            <a:ext cx="6523037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Мы часто видим огонь.</a:t>
            </a:r>
          </a:p>
          <a:p>
            <a:endParaRPr lang="ru-RU" sz="2800" b="1">
              <a:solidFill>
                <a:schemeClr val="bg1"/>
              </a:solidFill>
            </a:endParaRPr>
          </a:p>
          <a:p>
            <a:r>
              <a:rPr lang="ru-RU" sz="2800" b="1">
                <a:solidFill>
                  <a:schemeClr val="bg1"/>
                </a:solidFill>
              </a:rPr>
              <a:t>Плита, костер, камин, печь или котел. </a:t>
            </a:r>
          </a:p>
          <a:p>
            <a:r>
              <a:rPr lang="ru-RU" sz="2800" b="1">
                <a:solidFill>
                  <a:schemeClr val="bg1"/>
                </a:solidFill>
              </a:rPr>
              <a:t>По телевизору все лето показывали </a:t>
            </a:r>
          </a:p>
          <a:p>
            <a:r>
              <a:rPr lang="ru-RU" sz="2800" b="1">
                <a:solidFill>
                  <a:schemeClr val="bg1"/>
                </a:solidFill>
              </a:rPr>
              <a:t>лесные пожары.</a:t>
            </a: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1071563" y="3286125"/>
            <a:ext cx="762635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Поэтому мы поставили цель: исследовать</a:t>
            </a:r>
          </a:p>
          <a:p>
            <a:r>
              <a:rPr lang="ru-RU" sz="2800" b="1">
                <a:solidFill>
                  <a:schemeClr val="bg1"/>
                </a:solidFill>
              </a:rPr>
              <a:t>значение огня для человека</a:t>
            </a:r>
          </a:p>
          <a:p>
            <a:r>
              <a:rPr lang="ru-RU" sz="2800" b="1">
                <a:solidFill>
                  <a:schemeClr val="bg1"/>
                </a:solidFill>
              </a:rPr>
              <a:t>и решили разобраться</a:t>
            </a:r>
          </a:p>
          <a:p>
            <a:r>
              <a:rPr lang="ru-RU" sz="2800" b="1">
                <a:solidFill>
                  <a:schemeClr val="bg1"/>
                </a:solidFill>
              </a:rPr>
              <a:t>Во-первых, что такое огонь?</a:t>
            </a:r>
          </a:p>
          <a:p>
            <a:r>
              <a:rPr lang="ru-RU" sz="2800" b="1">
                <a:solidFill>
                  <a:schemeClr val="bg1"/>
                </a:solidFill>
              </a:rPr>
              <a:t>Во-вторых, вреден он или полезен для людей?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8794" y="714356"/>
            <a:ext cx="553998" cy="2000264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ru-RU" sz="2400" u="sng" dirty="0">
                <a:solidFill>
                  <a:schemeClr val="bg1"/>
                </a:solidFill>
              </a:rPr>
              <a:t>актуальность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472" y="4371872"/>
            <a:ext cx="553998" cy="128498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ru-RU" sz="2400" u="sng" dirty="0">
                <a:solidFill>
                  <a:schemeClr val="bg1"/>
                </a:solidFill>
              </a:rPr>
              <a:t>задачи</a:t>
            </a:r>
          </a:p>
        </p:txBody>
      </p:sp>
      <p:pic>
        <p:nvPicPr>
          <p:cNvPr id="15366" name="Picture 13" descr="16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00663"/>
            <a:ext cx="446405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3" descr="16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5300663"/>
            <a:ext cx="446405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6" descr="дума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13" y="2476500"/>
            <a:ext cx="2071687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8" descr="fire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714375"/>
            <a:ext cx="1057275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Text Box 13"/>
          <p:cNvSpPr txBox="1">
            <a:spLocks noChangeArrowheads="1"/>
          </p:cNvSpPr>
          <p:nvPr/>
        </p:nvSpPr>
        <p:spPr bwMode="auto">
          <a:xfrm rot="-5400000">
            <a:off x="484982" y="3555206"/>
            <a:ext cx="792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u="sng">
                <a:solidFill>
                  <a:schemeClr val="bg1"/>
                </a:solidFill>
              </a:rPr>
              <a:t>цель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Капля 7"/>
          <p:cNvSpPr/>
          <p:nvPr/>
        </p:nvSpPr>
        <p:spPr>
          <a:xfrm rot="18921016">
            <a:off x="3184525" y="2079625"/>
            <a:ext cx="2846388" cy="2913063"/>
          </a:xfrm>
          <a:prstGeom prst="teardrop">
            <a:avLst/>
          </a:prstGeom>
          <a:solidFill>
            <a:srgbClr val="FE53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Капля 6"/>
          <p:cNvSpPr/>
          <p:nvPr/>
        </p:nvSpPr>
        <p:spPr>
          <a:xfrm rot="18921016">
            <a:off x="3081338" y="2744788"/>
            <a:ext cx="2979737" cy="3082925"/>
          </a:xfrm>
          <a:prstGeom prst="teardrop">
            <a:avLst>
              <a:gd name="adj" fmla="val 98013"/>
            </a:avLst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3286125" y="571500"/>
            <a:ext cx="42052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Температура  пламени.</a:t>
            </a:r>
          </a:p>
        </p:txBody>
      </p:sp>
      <p:sp>
        <p:nvSpPr>
          <p:cNvPr id="6" name="Капля 5"/>
          <p:cNvSpPr/>
          <p:nvPr/>
        </p:nvSpPr>
        <p:spPr>
          <a:xfrm rot="18964084">
            <a:off x="3746500" y="4057650"/>
            <a:ext cx="1719263" cy="1814513"/>
          </a:xfrm>
          <a:prstGeom prst="teardrop">
            <a:avLst/>
          </a:pr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797" name="TextBox 11"/>
          <p:cNvSpPr txBox="1">
            <a:spLocks noChangeArrowheads="1"/>
          </p:cNvSpPr>
          <p:nvPr/>
        </p:nvSpPr>
        <p:spPr bwMode="auto">
          <a:xfrm>
            <a:off x="0" y="5072063"/>
            <a:ext cx="51958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Оказалось, эти слои</a:t>
            </a:r>
          </a:p>
          <a:p>
            <a:r>
              <a:rPr lang="ru-RU" sz="3200"/>
              <a:t>Различаются не только цветом, но и температурой.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5286375" y="2500313"/>
            <a:ext cx="2238375" cy="36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072063" y="3786188"/>
            <a:ext cx="2857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929188" y="5000625"/>
            <a:ext cx="3071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1" name="TextBox 17"/>
          <p:cNvSpPr txBox="1">
            <a:spLocks noChangeArrowheads="1"/>
          </p:cNvSpPr>
          <p:nvPr/>
        </p:nvSpPr>
        <p:spPr bwMode="auto">
          <a:xfrm>
            <a:off x="8072438" y="4786313"/>
            <a:ext cx="300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</a:t>
            </a:r>
          </a:p>
        </p:txBody>
      </p:sp>
      <p:sp>
        <p:nvSpPr>
          <p:cNvPr id="33802" name="TextBox 18"/>
          <p:cNvSpPr txBox="1">
            <a:spLocks noChangeArrowheads="1"/>
          </p:cNvSpPr>
          <p:nvPr/>
        </p:nvSpPr>
        <p:spPr bwMode="auto">
          <a:xfrm>
            <a:off x="8001000" y="3643313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2</a:t>
            </a:r>
          </a:p>
        </p:txBody>
      </p:sp>
      <p:sp>
        <p:nvSpPr>
          <p:cNvPr id="33803" name="TextBox 19"/>
          <p:cNvSpPr txBox="1">
            <a:spLocks noChangeArrowheads="1"/>
          </p:cNvSpPr>
          <p:nvPr/>
        </p:nvSpPr>
        <p:spPr bwMode="auto">
          <a:xfrm>
            <a:off x="7643813" y="2357438"/>
            <a:ext cx="300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5072063" y="500063"/>
            <a:ext cx="35591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Разницу температур </a:t>
            </a:r>
          </a:p>
          <a:p>
            <a:r>
              <a:rPr lang="ru-RU" sz="2800"/>
              <a:t>Доказывает  еще один</a:t>
            </a:r>
          </a:p>
          <a:p>
            <a:r>
              <a:rPr lang="ru-RU" sz="2800"/>
              <a:t>более простой опыт</a:t>
            </a:r>
          </a:p>
        </p:txBody>
      </p:sp>
      <p:sp>
        <p:nvSpPr>
          <p:cNvPr id="34819" name="TextBox 12"/>
          <p:cNvSpPr txBox="1">
            <a:spLocks noChangeArrowheads="1"/>
          </p:cNvSpPr>
          <p:nvPr/>
        </p:nvSpPr>
        <p:spPr bwMode="auto">
          <a:xfrm>
            <a:off x="857250" y="4500563"/>
            <a:ext cx="977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20  см</a:t>
            </a:r>
          </a:p>
        </p:txBody>
      </p:sp>
      <p:sp>
        <p:nvSpPr>
          <p:cNvPr id="34820" name="TextBox 13"/>
          <p:cNvSpPr txBox="1">
            <a:spLocks noChangeArrowheads="1"/>
          </p:cNvSpPr>
          <p:nvPr/>
        </p:nvSpPr>
        <p:spPr bwMode="auto">
          <a:xfrm>
            <a:off x="2857500" y="5715000"/>
            <a:ext cx="747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1 см</a:t>
            </a:r>
          </a:p>
        </p:txBody>
      </p:sp>
      <p:sp>
        <p:nvSpPr>
          <p:cNvPr id="15" name="Стрелка вправо 14"/>
          <p:cNvSpPr/>
          <p:nvPr/>
        </p:nvSpPr>
        <p:spPr>
          <a:xfrm rot="16200000">
            <a:off x="1681957" y="3961606"/>
            <a:ext cx="977900" cy="484187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66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3214688" y="5214938"/>
            <a:ext cx="977900" cy="48418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4823" name="Picture 10" descr="P11606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3800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9" descr="P11606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044825"/>
            <a:ext cx="4859337" cy="380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5"/>
          <p:cNvSpPr>
            <a:spLocks noGrp="1"/>
          </p:cNvSpPr>
          <p:nvPr>
            <p:ph type="title"/>
          </p:nvPr>
        </p:nvSpPr>
        <p:spPr>
          <a:xfrm>
            <a:off x="214313" y="642938"/>
            <a:ext cx="8229600" cy="1143000"/>
          </a:xfrm>
        </p:spPr>
        <p:txBody>
          <a:bodyPr/>
          <a:lstStyle/>
          <a:p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>Опытным путем мы узнали о свойствах огня:</a:t>
            </a:r>
          </a:p>
        </p:txBody>
      </p:sp>
      <p:sp>
        <p:nvSpPr>
          <p:cNvPr id="35843" name="Содержимое 6"/>
          <p:cNvSpPr>
            <a:spLocks noGrp="1"/>
          </p:cNvSpPr>
          <p:nvPr>
            <p:ph idx="1"/>
          </p:nvPr>
        </p:nvSpPr>
        <p:spPr>
          <a:xfrm>
            <a:off x="428625" y="2286000"/>
            <a:ext cx="8229600" cy="4302125"/>
          </a:xfrm>
        </p:spPr>
        <p:txBody>
          <a:bodyPr/>
          <a:lstStyle/>
          <a:p>
            <a:r>
              <a:rPr lang="ru-RU" smtClean="0"/>
              <a:t>Излучает свет</a:t>
            </a:r>
          </a:p>
          <a:p>
            <a:r>
              <a:rPr lang="ru-RU" smtClean="0"/>
              <a:t>Создает тепло</a:t>
            </a:r>
          </a:p>
          <a:p>
            <a:r>
              <a:rPr lang="ru-RU" smtClean="0"/>
              <a:t>Поглощает кислород</a:t>
            </a:r>
          </a:p>
          <a:p>
            <a:r>
              <a:rPr lang="ru-RU" smtClean="0"/>
              <a:t>У разных слоев пламени разные цвет и температура</a:t>
            </a:r>
          </a:p>
          <a:p>
            <a:r>
              <a:rPr lang="ru-RU" smtClean="0"/>
              <a:t>Форму можно изменить потоком воздуха</a:t>
            </a:r>
          </a:p>
          <a:p>
            <a:r>
              <a:rPr lang="ru-RU" smtClean="0"/>
              <a:t>Цвет пламени зависит от горящего вещества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smtClean="0"/>
              <a:t>               2. Значение огня</a:t>
            </a:r>
          </a:p>
        </p:txBody>
      </p:sp>
      <p:sp>
        <p:nvSpPr>
          <p:cNvPr id="3686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друг</a:t>
            </a:r>
          </a:p>
          <a:p>
            <a:pPr eaLnBrk="1" hangingPunct="1"/>
            <a:endParaRPr lang="ru-RU" smtClean="0"/>
          </a:p>
          <a:p>
            <a:pPr eaLnBrk="1" hangingPunct="1">
              <a:buFont typeface="Wingdings" pitchFamily="2" charset="2"/>
              <a:buNone/>
            </a:pPr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>
              <a:buFont typeface="Wingdings" pitchFamily="2" charset="2"/>
              <a:buNone/>
            </a:pPr>
            <a:endParaRPr lang="ru-RU" smtClean="0"/>
          </a:p>
        </p:txBody>
      </p:sp>
      <p:sp>
        <p:nvSpPr>
          <p:cNvPr id="3686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враг</a:t>
            </a:r>
          </a:p>
        </p:txBody>
      </p:sp>
      <p:pic>
        <p:nvPicPr>
          <p:cNvPr id="36868" name="Picture 7" descr="как быт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5" y="2786063"/>
            <a:ext cx="1249363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8" descr="fire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38" y="2428875"/>
            <a:ext cx="1057275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2" descr="1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5300663"/>
            <a:ext cx="446405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3" descr="1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00663"/>
            <a:ext cx="446405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 пользе огня</a:t>
            </a:r>
          </a:p>
        </p:txBody>
      </p:sp>
      <p:pic>
        <p:nvPicPr>
          <p:cNvPr id="37890" name="Picture 2" descr="C:\Users\xXx\Desktop\Новая папка\iCA2OZU8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643688" y="2071688"/>
            <a:ext cx="2070100" cy="1785937"/>
          </a:xfrm>
        </p:spPr>
      </p:pic>
      <p:pic>
        <p:nvPicPr>
          <p:cNvPr id="37891" name="Picture 4" descr="C:\Users\xXx\Desktop\Новая папка\iCAQX1WV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4214813"/>
            <a:ext cx="16430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 descr="C:\Users\xXx\Desktop\Новая папка\iCAYBWE8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25" y="1928813"/>
            <a:ext cx="3000375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" descr="C:\Users\xXx\Desktop\Новая папка\камин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8" y="4214813"/>
            <a:ext cx="214788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3" descr="C:\Users\xXx\Desktop\Новая папка\свеч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143500"/>
            <a:ext cx="21431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Box 8"/>
          <p:cNvSpPr txBox="1">
            <a:spLocks noChangeArrowheads="1"/>
          </p:cNvSpPr>
          <p:nvPr/>
        </p:nvSpPr>
        <p:spPr bwMode="auto">
          <a:xfrm>
            <a:off x="785813" y="2071688"/>
            <a:ext cx="20796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Огонь </a:t>
            </a:r>
          </a:p>
          <a:p>
            <a:r>
              <a:rPr lang="ru-RU" sz="2800"/>
              <a:t>           </a:t>
            </a:r>
          </a:p>
          <a:p>
            <a:r>
              <a:rPr lang="ru-RU" sz="2800"/>
              <a:t>         кормит</a:t>
            </a:r>
          </a:p>
        </p:txBody>
      </p:sp>
      <p:sp>
        <p:nvSpPr>
          <p:cNvPr id="37896" name="TextBox 10"/>
          <p:cNvSpPr txBox="1">
            <a:spLocks noChangeArrowheads="1"/>
          </p:cNvSpPr>
          <p:nvPr/>
        </p:nvSpPr>
        <p:spPr bwMode="auto">
          <a:xfrm>
            <a:off x="2143125" y="4286250"/>
            <a:ext cx="1647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согревает</a:t>
            </a:r>
          </a:p>
        </p:txBody>
      </p:sp>
      <p:sp>
        <p:nvSpPr>
          <p:cNvPr id="37897" name="TextBox 11"/>
          <p:cNvSpPr txBox="1">
            <a:spLocks noChangeArrowheads="1"/>
          </p:cNvSpPr>
          <p:nvPr/>
        </p:nvSpPr>
        <p:spPr bwMode="auto">
          <a:xfrm>
            <a:off x="2500313" y="6215063"/>
            <a:ext cx="2632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     создает  уют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6" descr="C:\Users\xXx\Desktop\Новая папка\сварщи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1844675"/>
            <a:ext cx="269716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972425" cy="823913"/>
          </a:xfrm>
        </p:spPr>
        <p:txBody>
          <a:bodyPr/>
          <a:lstStyle/>
          <a:p>
            <a:r>
              <a:rPr lang="ru-RU" smtClean="0"/>
              <a:t>Другие полезные </a:t>
            </a:r>
          </a:p>
        </p:txBody>
      </p:sp>
      <p:pic>
        <p:nvPicPr>
          <p:cNvPr id="38915" name="Picture 2" descr="C:\Users\xXx\Desktop\Новая папка\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349500"/>
            <a:ext cx="3114675" cy="2519363"/>
          </a:xfrm>
        </p:spPr>
      </p:pic>
      <p:pic>
        <p:nvPicPr>
          <p:cNvPr id="38916" name="Picture 3" descr="C:\Users\xXx\Desktop\Новая папка\iпосуд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500688" y="5295900"/>
            <a:ext cx="1371600" cy="1562100"/>
          </a:xfrm>
        </p:spPr>
      </p:pic>
      <p:pic>
        <p:nvPicPr>
          <p:cNvPr id="38917" name="Picture 4" descr="C:\Users\xXx\Desktop\Новая папка\лекарств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6088" y="5214938"/>
            <a:ext cx="2347912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2" descr="C:\Users\xXx\Desktop\Новая папка\24622_1282568447_67054x885210_s800x6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4163" y="1571625"/>
            <a:ext cx="2879725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xXx\Desktop\Новая папка\windowslivewriterosimbolismodofogoatravsdotempoculturaser-adadthe20fire20elemental31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313" y="1714500"/>
            <a:ext cx="3643312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3" descr="C:\Users\xXx\Desktop\Новая папка\i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38" y="1714500"/>
            <a:ext cx="2085975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4" descr="C:\Users\xXx\Desktop\Новая папка\iCACIIUO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86250"/>
            <a:ext cx="30543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WordArt 4"/>
          <p:cNvSpPr>
            <a:spLocks noChangeArrowheads="1" noChangeShapeType="1" noTextEdit="1"/>
          </p:cNvSpPr>
          <p:nvPr/>
        </p:nvSpPr>
        <p:spPr bwMode="auto">
          <a:xfrm>
            <a:off x="785813" y="500063"/>
            <a:ext cx="7272337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57150">
                  <a:solidFill>
                    <a:srgbClr val="3333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Осторожно, огонь!</a:t>
            </a:r>
          </a:p>
        </p:txBody>
      </p:sp>
      <p:sp>
        <p:nvSpPr>
          <p:cNvPr id="39941" name="TextBox 8"/>
          <p:cNvSpPr txBox="1">
            <a:spLocks noChangeArrowheads="1"/>
          </p:cNvSpPr>
          <p:nvPr/>
        </p:nvSpPr>
        <p:spPr bwMode="auto">
          <a:xfrm>
            <a:off x="2928938" y="2286000"/>
            <a:ext cx="30908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Огонь может быть </a:t>
            </a:r>
          </a:p>
          <a:p>
            <a:r>
              <a:rPr lang="ru-RU" sz="2800"/>
              <a:t>злодеем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28625" y="571500"/>
            <a:ext cx="8229600" cy="1143000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  <a:cs typeface="Times New Roman" pitchFamily="18" charset="0"/>
              </a:rPr>
              <a:t>Хотим напомнить всем ребятам:</a:t>
            </a:r>
            <a:r>
              <a:rPr lang="ru-RU" sz="240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ru-RU" sz="240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ru-RU" smtClean="0">
              <a:solidFill>
                <a:schemeClr val="tx1"/>
              </a:solidFill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1330325"/>
            <a:ext cx="9163050" cy="544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buFont typeface="Wingdings" pitchFamily="2" charset="2"/>
              <a:buChar char="Ø"/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Никогда не играйте с огнем!</a:t>
            </a:r>
          </a:p>
          <a:p>
            <a:pPr eaLnBrk="0" hangingPunct="0">
              <a:buFont typeface="Wingdings" pitchFamily="2" charset="2"/>
              <a:buChar char="Ø"/>
            </a:pPr>
            <a:endParaRPr lang="ru-RU" sz="2400" b="1">
              <a:latin typeface="Arial" charset="0"/>
              <a:cs typeface="Arial" charset="0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Разжигать огонь можно только в присутствии взрослых</a:t>
            </a:r>
          </a:p>
          <a:p>
            <a:pPr eaLnBrk="0" hangingPunct="0"/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и под их присмотром.</a:t>
            </a:r>
          </a:p>
          <a:p>
            <a:pPr eaLnBrk="0" hangingPunct="0"/>
            <a:endParaRPr lang="ru-RU" sz="2400" b="1">
              <a:latin typeface="Arial" charset="0"/>
              <a:cs typeface="Arial" charset="0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В местах разведения костров, другого использования</a:t>
            </a:r>
          </a:p>
          <a:p>
            <a:pPr eaLnBrk="0" hangingPunct="0"/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огня должны быть под рукой средства для тушения </a:t>
            </a:r>
          </a:p>
          <a:p>
            <a:pPr eaLnBrk="0" hangingPunct="0"/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(вода, песок)</a:t>
            </a:r>
          </a:p>
          <a:p>
            <a:pPr eaLnBrk="0" hangingPunct="0"/>
            <a:endParaRPr lang="ru-RU" sz="2400" b="1">
              <a:latin typeface="Arial" charset="0"/>
              <a:cs typeface="Arial" charset="0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Нельзя оставлять огонь без присмотра.</a:t>
            </a:r>
          </a:p>
          <a:p>
            <a:pPr eaLnBrk="0" hangingPunct="0">
              <a:buFont typeface="Wingdings" pitchFamily="2" charset="2"/>
              <a:buChar char="Ø"/>
            </a:pPr>
            <a:endParaRPr lang="ru-RU" sz="2400" b="1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ru-RU" sz="2800" b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  <a:r>
              <a:rPr lang="ru-RU" sz="2800" b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Когда огонь уже не нужен, он должен быть </a:t>
            </a:r>
          </a:p>
          <a:p>
            <a:pPr eaLnBrk="0" hangingPunct="0"/>
            <a:r>
              <a:rPr lang="ru-RU" sz="2800" b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хорошо потушен.</a:t>
            </a:r>
            <a:r>
              <a:rPr lang="ru-RU" sz="2800" b="1">
                <a:latin typeface="Calibri" pitchFamily="34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 descr="Картинка 12 из 7070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0" y="127000"/>
            <a:ext cx="8858250" cy="6731000"/>
          </a:xfrm>
        </p:spPr>
      </p:pic>
      <p:sp>
        <p:nvSpPr>
          <p:cNvPr id="41986" name="WordArt 4"/>
          <p:cNvSpPr>
            <a:spLocks noChangeArrowheads="1" noChangeShapeType="1" noTextEdit="1"/>
          </p:cNvSpPr>
          <p:nvPr/>
        </p:nvSpPr>
        <p:spPr bwMode="auto">
          <a:xfrm>
            <a:off x="428625" y="5000625"/>
            <a:ext cx="8280400" cy="14398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ObliqueBottomLeft"/>
              <a:lightRig rig="legacyHarsh4" dir="t"/>
            </a:scene3d>
            <a:sp3d extrusionH="138100" prstMaterial="legacyMatte">
              <a:extrusionClr>
                <a:srgbClr val="FFFF00"/>
              </a:extrusionClr>
            </a:sp3d>
          </a:bodyPr>
          <a:lstStyle/>
          <a:p>
            <a:r>
              <a:rPr lang="ru-RU" sz="3600" b="1" kern="10">
                <a:ln w="9525">
                  <a:round/>
                  <a:headEnd/>
                  <a:tailEnd/>
                </a:ln>
                <a:solidFill>
                  <a:srgbClr val="9933FF"/>
                </a:solidFill>
                <a:latin typeface="Arial"/>
                <a:cs typeface="Arial"/>
              </a:rPr>
              <a:t>Спасибо за внимание!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9" descr="P11606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844675"/>
            <a:ext cx="7056437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> 1. Изучение свойств огня.</a:t>
            </a:r>
            <a:br>
              <a:rPr lang="ru-RU" sz="3200" smtClean="0"/>
            </a:br>
            <a:r>
              <a:rPr lang="ru-RU" sz="3200" smtClean="0"/>
              <a:t>Методы – эксперимент, наблюдение.</a:t>
            </a: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0" y="3143250"/>
            <a:ext cx="307181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Соблюдаем</a:t>
            </a:r>
          </a:p>
          <a:p>
            <a:r>
              <a:rPr lang="ru-RU" sz="2800"/>
              <a:t>Меры</a:t>
            </a:r>
          </a:p>
          <a:p>
            <a:r>
              <a:rPr lang="ru-RU" sz="2800"/>
              <a:t>Безопасности !!!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4859338" y="3500438"/>
            <a:ext cx="1008062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низ 8"/>
          <p:cNvSpPr>
            <a:spLocks noChangeArrowheads="1"/>
          </p:cNvSpPr>
          <p:nvPr/>
        </p:nvSpPr>
        <p:spPr bwMode="auto">
          <a:xfrm rot="-1493211">
            <a:off x="2568575" y="3060700"/>
            <a:ext cx="503238" cy="977900"/>
          </a:xfrm>
          <a:prstGeom prst="downArrow">
            <a:avLst>
              <a:gd name="adj1" fmla="val 50000"/>
              <a:gd name="adj2" fmla="val 48104"/>
            </a:avLst>
          </a:prstGeom>
          <a:solidFill>
            <a:schemeClr val="accent1"/>
          </a:solidFill>
          <a:ln w="19050" algn="ctr">
            <a:solidFill>
              <a:srgbClr val="BC6F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390" name="TextBox 12"/>
          <p:cNvSpPr txBox="1">
            <a:spLocks noChangeArrowheads="1"/>
          </p:cNvSpPr>
          <p:nvPr/>
        </p:nvSpPr>
        <p:spPr bwMode="auto">
          <a:xfrm>
            <a:off x="1692275" y="2286000"/>
            <a:ext cx="1800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/>
              <a:t>Стеклянная </a:t>
            </a:r>
          </a:p>
          <a:p>
            <a:r>
              <a:rPr lang="ru-RU" sz="2000" b="1"/>
              <a:t>доска</a:t>
            </a:r>
          </a:p>
        </p:txBody>
      </p:sp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4427538" y="3213100"/>
            <a:ext cx="1296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/>
              <a:t>вода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> </a:t>
            </a:r>
            <a:r>
              <a:rPr lang="ru-RU" sz="2800" smtClean="0">
                <a:solidFill>
                  <a:schemeClr val="bg1"/>
                </a:solidFill>
              </a:rPr>
              <a:t>1. Изучение свойств огня.</a:t>
            </a:r>
            <a:r>
              <a:rPr lang="ru-RU" sz="3200" smtClean="0">
                <a:solidFill>
                  <a:schemeClr val="bg1"/>
                </a:solidFill>
              </a:rPr>
              <a:t/>
            </a:r>
            <a:br>
              <a:rPr lang="ru-RU" sz="3200" smtClean="0">
                <a:solidFill>
                  <a:schemeClr val="bg1"/>
                </a:solidFill>
              </a:rPr>
            </a:br>
            <a:endParaRPr lang="ru-RU" sz="3200" smtClean="0">
              <a:solidFill>
                <a:schemeClr val="bg1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43188" y="1857375"/>
            <a:ext cx="6086475" cy="3571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smtClean="0"/>
              <a:t>     </a:t>
            </a:r>
            <a:endParaRPr lang="ru-RU" sz="2400" smtClean="0"/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</p:txBody>
      </p:sp>
      <p:pic>
        <p:nvPicPr>
          <p:cNvPr id="6152" name="Picture 8" descr="C:\Users\xXx\Desktop\Новая папка\iCAVBWUC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2714625"/>
            <a:ext cx="2214562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857250" y="2071688"/>
            <a:ext cx="71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и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857250" y="1857375"/>
            <a:ext cx="15922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</a:rPr>
              <a:t>Опыт № 1.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170238" y="1773238"/>
            <a:ext cx="59356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1 свойство</a:t>
            </a:r>
            <a:r>
              <a:rPr lang="ru-RU" sz="3600"/>
              <a:t>: Огонь излучает свет</a:t>
            </a:r>
            <a:r>
              <a:rPr lang="ru-RU" sz="360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7417" name="Picture 10" descr="P11606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Rectangle 11"/>
          <p:cNvSpPr>
            <a:spLocks noChangeArrowheads="1"/>
          </p:cNvSpPr>
          <p:nvPr/>
        </p:nvSpPr>
        <p:spPr bwMode="auto">
          <a:xfrm>
            <a:off x="323850" y="188913"/>
            <a:ext cx="7056438" cy="376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1 свойство: Огонь излучает свет</a:t>
            </a:r>
            <a:r>
              <a:rPr lang="ru-RU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7419" name="Picture 13" descr="P11606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0" name="Rectangle 14"/>
          <p:cNvSpPr>
            <a:spLocks noChangeArrowheads="1"/>
          </p:cNvSpPr>
          <p:nvPr/>
        </p:nvSpPr>
        <p:spPr bwMode="auto">
          <a:xfrm>
            <a:off x="250825" y="188913"/>
            <a:ext cx="7993063" cy="533400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   </a:t>
            </a:r>
            <a:endParaRPr lang="ru-RU" sz="2400" b="1">
              <a:solidFill>
                <a:srgbClr val="0000FF"/>
              </a:solidFill>
            </a:endParaRPr>
          </a:p>
        </p:txBody>
      </p:sp>
      <p:sp>
        <p:nvSpPr>
          <p:cNvPr id="17421" name="Rectangle 15"/>
          <p:cNvSpPr>
            <a:spLocks noChangeArrowheads="1"/>
          </p:cNvSpPr>
          <p:nvPr/>
        </p:nvSpPr>
        <p:spPr bwMode="auto">
          <a:xfrm>
            <a:off x="468313" y="173038"/>
            <a:ext cx="75596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latin typeface="Arial" charset="0"/>
              </a:rPr>
              <a:t>           </a:t>
            </a:r>
            <a:r>
              <a:rPr lang="ru-RU" sz="2800" b="1">
                <a:solidFill>
                  <a:srgbClr val="FFFF00"/>
                </a:solidFill>
                <a:latin typeface="Arial" charset="0"/>
              </a:rPr>
              <a:t>1 свойство: Огонь излучает свет!</a:t>
            </a:r>
            <a:r>
              <a:rPr lang="en-US" sz="2800" b="1">
                <a:solidFill>
                  <a:srgbClr val="FFFF00"/>
                </a:solidFill>
                <a:latin typeface="Arial" charset="0"/>
              </a:rPr>
              <a:t>    </a:t>
            </a:r>
            <a:endParaRPr lang="ru-RU" sz="2800" b="1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00063"/>
            <a:ext cx="8229600" cy="642937"/>
          </a:xfrm>
        </p:spPr>
        <p:txBody>
          <a:bodyPr/>
          <a:lstStyle/>
          <a:p>
            <a:pPr eaLnBrk="1" hangingPunct="1"/>
            <a:r>
              <a:rPr lang="ru-RU" sz="3200" smtClean="0"/>
              <a:t/>
            </a:r>
            <a:br>
              <a:rPr lang="ru-RU" sz="3200" smtClean="0"/>
            </a:br>
            <a:r>
              <a:rPr lang="ru-RU" sz="2400" smtClean="0"/>
              <a:t> 1. Изучение свойств огня. 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smtClean="0"/>
              <a:t>     </a:t>
            </a:r>
            <a:endParaRPr lang="ru-RU" sz="2400" smtClean="0"/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</p:txBody>
      </p:sp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714375" y="1285875"/>
            <a:ext cx="164306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/>
              <a:t>Опыт № 2.</a:t>
            </a:r>
          </a:p>
        </p:txBody>
      </p:sp>
      <p:pic>
        <p:nvPicPr>
          <p:cNvPr id="18436" name="Picture 8" descr="P11606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844675"/>
            <a:ext cx="626427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0" y="4143375"/>
            <a:ext cx="48402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Осторожно подносим </a:t>
            </a:r>
          </a:p>
          <a:p>
            <a:r>
              <a:rPr lang="ru-RU" sz="2800" b="1"/>
              <a:t>Руку ближе к пламени свечи</a:t>
            </a:r>
          </a:p>
        </p:txBody>
      </p:sp>
      <p:sp>
        <p:nvSpPr>
          <p:cNvPr id="6" name="Овальная выноска 5"/>
          <p:cNvSpPr>
            <a:spLocks noChangeArrowheads="1"/>
          </p:cNvSpPr>
          <p:nvPr/>
        </p:nvSpPr>
        <p:spPr bwMode="auto">
          <a:xfrm rot="1504929">
            <a:off x="5957888" y="774700"/>
            <a:ext cx="2790825" cy="2006600"/>
          </a:xfrm>
          <a:prstGeom prst="wedgeEllipseCallout">
            <a:avLst>
              <a:gd name="adj1" fmla="val -14903"/>
              <a:gd name="adj2" fmla="val 56324"/>
            </a:avLst>
          </a:prstGeom>
          <a:solidFill>
            <a:schemeClr val="accent1"/>
          </a:solidFill>
          <a:ln w="19050" algn="ctr">
            <a:solidFill>
              <a:srgbClr val="BC6F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lt1"/>
                </a:solidFill>
                <a:latin typeface="+mn-lt"/>
              </a:rPr>
              <a:t>2 свойство: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lt1"/>
                </a:solidFill>
                <a:latin typeface="+mn-lt"/>
              </a:rPr>
              <a:t>Огонь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lt1"/>
                </a:solidFill>
                <a:latin typeface="+mn-lt"/>
              </a:rPr>
              <a:t>создает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lt1"/>
                </a:solidFill>
                <a:latin typeface="+mn-lt"/>
              </a:rPr>
              <a:t>много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lt1"/>
                </a:solidFill>
                <a:latin typeface="+mn-lt"/>
              </a:rPr>
              <a:t>тепла!!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0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785813"/>
            <a:ext cx="8229600" cy="681037"/>
          </a:xfrm>
        </p:spPr>
        <p:txBody>
          <a:bodyPr/>
          <a:lstStyle/>
          <a:p>
            <a:pPr eaLnBrk="1" hangingPunct="1"/>
            <a:r>
              <a:rPr lang="ru-RU" sz="3200" smtClean="0"/>
              <a:t/>
            </a:r>
            <a:br>
              <a:rPr lang="ru-RU" sz="3200" smtClean="0"/>
            </a:br>
            <a:r>
              <a:rPr lang="ru-RU" sz="2800" smtClean="0"/>
              <a:t> 1. Изучение свойств огня.</a:t>
            </a:r>
            <a:r>
              <a:rPr lang="ru-RU" sz="3200" smtClean="0"/>
              <a:t/>
            </a:r>
            <a:br>
              <a:rPr lang="ru-RU" sz="3200" smtClean="0"/>
            </a:br>
            <a:endParaRPr lang="ru-RU" sz="3200" smtClean="0"/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571500" y="1214438"/>
            <a:ext cx="17145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/>
              <a:t>Опыт № 3</a:t>
            </a:r>
            <a:r>
              <a:rPr lang="ru-RU"/>
              <a:t>.</a:t>
            </a: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2714625" y="857250"/>
            <a:ext cx="48387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Если накрыть горящую свечу, </a:t>
            </a:r>
          </a:p>
          <a:p>
            <a:r>
              <a:rPr lang="ru-RU" sz="2800"/>
              <a:t>то она потухнет.</a:t>
            </a:r>
          </a:p>
        </p:txBody>
      </p:sp>
      <p:pic>
        <p:nvPicPr>
          <p:cNvPr id="19461" name="Picture 10" descr="P11606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44675"/>
            <a:ext cx="8101013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вправо 10"/>
          <p:cNvSpPr/>
          <p:nvPr/>
        </p:nvSpPr>
        <p:spPr>
          <a:xfrm>
            <a:off x="323850" y="3429000"/>
            <a:ext cx="1212850" cy="930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20 сек.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оризонтальный свиток 6"/>
          <p:cNvSpPr/>
          <p:nvPr/>
        </p:nvSpPr>
        <p:spPr>
          <a:xfrm>
            <a:off x="1785938" y="4929188"/>
            <a:ext cx="5715000" cy="1676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14313" y="928688"/>
            <a:ext cx="8229600" cy="1143000"/>
          </a:xfrm>
        </p:spPr>
        <p:txBody>
          <a:bodyPr/>
          <a:lstStyle/>
          <a:p>
            <a:pPr algn="ctr"/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>То же происходит и с конфоркой газовой плиты.</a:t>
            </a:r>
            <a:br>
              <a:rPr lang="ru-RU" sz="3200" smtClean="0"/>
            </a:br>
            <a:endParaRPr lang="ru-RU" sz="320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14500" y="5214938"/>
            <a:ext cx="61436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  <a:defRPr/>
            </a:pPr>
            <a:r>
              <a:rPr lang="ru-RU" sz="3200" kern="0" dirty="0">
                <a:latin typeface="+mn-lt"/>
              </a:rPr>
              <a:t>     3 свойство: Для того, чтобы огонь горел, нужен кислород, который есть в воздухе!</a:t>
            </a:r>
          </a:p>
          <a:p>
            <a:pPr marL="469900" indent="-469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  <a:defRPr/>
            </a:pPr>
            <a:endParaRPr lang="ru-RU" sz="2400" kern="0" dirty="0">
              <a:latin typeface="+mn-lt"/>
            </a:endParaRPr>
          </a:p>
          <a:p>
            <a:pPr marL="469900" indent="-469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  <a:defRPr/>
            </a:pPr>
            <a:endParaRPr lang="ru-RU" sz="2400" kern="0" dirty="0">
              <a:latin typeface="+mn-lt"/>
            </a:endParaRPr>
          </a:p>
          <a:p>
            <a:pPr marL="469900" indent="-469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  <a:defRPr/>
            </a:pPr>
            <a:endParaRPr lang="ru-RU" sz="2400" kern="0" dirty="0">
              <a:latin typeface="+mn-lt"/>
            </a:endParaRPr>
          </a:p>
          <a:p>
            <a:pPr marL="469900" indent="-469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  <a:defRPr/>
            </a:pPr>
            <a:endParaRPr lang="ru-RU" sz="2400" kern="0" dirty="0">
              <a:latin typeface="+mn-lt"/>
            </a:endParaRPr>
          </a:p>
          <a:p>
            <a:pPr marL="469900" indent="-469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  <a:defRPr/>
            </a:pPr>
            <a:endParaRPr lang="ru-RU" sz="2400" kern="0" dirty="0">
              <a:latin typeface="+mn-lt"/>
            </a:endParaRPr>
          </a:p>
          <a:p>
            <a:pPr marL="469900" indent="-469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  <a:defRPr/>
            </a:pPr>
            <a:endParaRPr lang="ru-RU" sz="2400" kern="0" dirty="0">
              <a:latin typeface="+mn-lt"/>
            </a:endParaRPr>
          </a:p>
          <a:p>
            <a:pPr marL="469900" indent="-469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  <a:defRPr/>
            </a:pPr>
            <a:endParaRPr lang="ru-RU" sz="2400" kern="0" dirty="0">
              <a:latin typeface="+mn-lt"/>
            </a:endParaRPr>
          </a:p>
          <a:p>
            <a:pPr marL="469900" indent="-469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  <a:defRPr/>
            </a:pPr>
            <a:endParaRPr lang="ru-RU" sz="2400" kern="0" dirty="0">
              <a:latin typeface="+mn-lt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071938" y="3286125"/>
            <a:ext cx="977900" cy="857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1 сек.</a:t>
            </a:r>
          </a:p>
        </p:txBody>
      </p:sp>
      <p:pic>
        <p:nvPicPr>
          <p:cNvPr id="20485" name="Picture 8" descr="P11606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3" y="2132013"/>
            <a:ext cx="36480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9" descr="P11606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2133600"/>
            <a:ext cx="3689350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395413"/>
          </a:xfrm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Итак, мы можем дать определение: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428625" y="2143125"/>
            <a:ext cx="8229600" cy="2643188"/>
          </a:xfrm>
        </p:spPr>
        <p:txBody>
          <a:bodyPr/>
          <a:lstStyle/>
          <a:p>
            <a:endParaRPr lang="ru-RU" smtClean="0"/>
          </a:p>
          <a:p>
            <a:r>
              <a:rPr lang="ru-RU" smtClean="0"/>
              <a:t>Огонь – это такой процесс, при котором поглощается кислород и выделяется свет и тепло.  </a:t>
            </a:r>
          </a:p>
        </p:txBody>
      </p:sp>
      <p:pic>
        <p:nvPicPr>
          <p:cNvPr id="21508" name="Picture 2" descr="C:\Users\xXx\Desktop\Новая папка\i[6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5214938"/>
            <a:ext cx="185737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 descr="C:\Users\xXx\Desktop\Новая папка\i[10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75" y="571500"/>
            <a:ext cx="185737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" descr="C:\Users\xXx\Desktop\Новая папка\i[6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5214938"/>
            <a:ext cx="185737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100000">
              <a:srgbClr val="FF0000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857250"/>
            <a:ext cx="8229600" cy="642938"/>
          </a:xfrm>
        </p:spPr>
        <p:txBody>
          <a:bodyPr/>
          <a:lstStyle/>
          <a:p>
            <a:pPr eaLnBrk="1" hangingPunct="1"/>
            <a:r>
              <a:rPr lang="ru-RU" sz="3200" smtClean="0"/>
              <a:t/>
            </a:r>
            <a:br>
              <a:rPr lang="ru-RU" sz="3200" smtClean="0"/>
            </a:br>
            <a:r>
              <a:rPr lang="ru-RU" sz="2800" smtClean="0"/>
              <a:t> 1. Изучение свойств огня.</a:t>
            </a:r>
            <a:r>
              <a:rPr lang="ru-RU" sz="3200" smtClean="0"/>
              <a:t/>
            </a:r>
            <a:br>
              <a:rPr lang="ru-RU" sz="3200" smtClean="0"/>
            </a:br>
            <a:endParaRPr lang="ru-RU" sz="3200" smtClean="0"/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785813" y="1214438"/>
            <a:ext cx="1857375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/>
              <a:t>Опыт № 4.</a:t>
            </a:r>
          </a:p>
        </p:txBody>
      </p:sp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2786063" y="1143000"/>
            <a:ext cx="3965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Наблюдаем за пламенем</a:t>
            </a:r>
            <a:r>
              <a:rPr lang="ru-RU"/>
              <a:t>.</a:t>
            </a:r>
          </a:p>
        </p:txBody>
      </p:sp>
      <p:sp>
        <p:nvSpPr>
          <p:cNvPr id="22533" name="TextBox 8"/>
          <p:cNvSpPr txBox="1">
            <a:spLocks noChangeArrowheads="1"/>
          </p:cNvSpPr>
          <p:nvPr/>
        </p:nvSpPr>
        <p:spPr bwMode="auto">
          <a:xfrm>
            <a:off x="7286625" y="1714500"/>
            <a:ext cx="1638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u="sng">
                <a:ea typeface="Aharoni"/>
                <a:cs typeface="Aharoni"/>
              </a:rPr>
              <a:t>Форма ?</a:t>
            </a:r>
          </a:p>
        </p:txBody>
      </p:sp>
      <p:sp>
        <p:nvSpPr>
          <p:cNvPr id="22534" name="Прямоугольник 11"/>
          <p:cNvSpPr>
            <a:spLocks noChangeArrowheads="1"/>
          </p:cNvSpPr>
          <p:nvPr/>
        </p:nvSpPr>
        <p:spPr bwMode="auto">
          <a:xfrm>
            <a:off x="2428875" y="142875"/>
            <a:ext cx="4214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продолжаем</a:t>
            </a:r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7358063" y="3643313"/>
            <a:ext cx="1060450" cy="25003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36" name="TextBox 12"/>
          <p:cNvSpPr txBox="1">
            <a:spLocks noChangeArrowheads="1"/>
          </p:cNvSpPr>
          <p:nvPr/>
        </p:nvSpPr>
        <p:spPr bwMode="auto">
          <a:xfrm>
            <a:off x="6429375" y="4429125"/>
            <a:ext cx="1174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конус</a:t>
            </a:r>
          </a:p>
        </p:txBody>
      </p:sp>
      <p:pic>
        <p:nvPicPr>
          <p:cNvPr id="22537" name="Picture 10" descr="P11606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916113"/>
            <a:ext cx="5400675" cy="479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вадрант">
  <a:themeElements>
    <a:clrScheme name="Квадрант 9">
      <a:dk1>
        <a:srgbClr val="CC3300"/>
      </a:dk1>
      <a:lt1>
        <a:srgbClr val="FFFFFF"/>
      </a:lt1>
      <a:dk2>
        <a:srgbClr val="000000"/>
      </a:dk2>
      <a:lt2>
        <a:srgbClr val="FFFFCC"/>
      </a:lt2>
      <a:accent1>
        <a:srgbClr val="FF9900"/>
      </a:accent1>
      <a:accent2>
        <a:srgbClr val="993300"/>
      </a:accent2>
      <a:accent3>
        <a:srgbClr val="AAAAAA"/>
      </a:accent3>
      <a:accent4>
        <a:srgbClr val="DADADA"/>
      </a:accent4>
      <a:accent5>
        <a:srgbClr val="FFCAAA"/>
      </a:accent5>
      <a:accent6>
        <a:srgbClr val="8A2D00"/>
      </a:accent6>
      <a:hlink>
        <a:srgbClr val="CEC5A2"/>
      </a:hlink>
      <a:folHlink>
        <a:srgbClr val="DDDDD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вадрант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вадрант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вадрант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вадрант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вадрант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вадрант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вадрант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вадрант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вадрант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2305</TotalTime>
  <Words>439</Words>
  <Application>Microsoft Office PowerPoint</Application>
  <PresentationFormat>Экран (4:3)</PresentationFormat>
  <Paragraphs>166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Times New Roman</vt:lpstr>
      <vt:lpstr>Arial</vt:lpstr>
      <vt:lpstr>Calibri</vt:lpstr>
      <vt:lpstr>Wingdings</vt:lpstr>
      <vt:lpstr>Aharoni</vt:lpstr>
      <vt:lpstr>Квадрант</vt:lpstr>
      <vt:lpstr>Квадрант</vt:lpstr>
      <vt:lpstr>Свойства и значение              ОГНЯ</vt:lpstr>
      <vt:lpstr>Слайд 2</vt:lpstr>
      <vt:lpstr>  1. Изучение свойств огня. Методы – эксперимент, наблюдение.</vt:lpstr>
      <vt:lpstr>  1. Изучение свойств огня. </vt:lpstr>
      <vt:lpstr>  1. Изучение свойств огня. </vt:lpstr>
      <vt:lpstr>  1. Изучение свойств огня. </vt:lpstr>
      <vt:lpstr>                       То же происходит и с конфоркой газовой плиты. </vt:lpstr>
      <vt:lpstr>Итак, мы можем дать определение:</vt:lpstr>
      <vt:lpstr>  1. Изучение свойств огня.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          Опытным путем мы узнали о свойствах огня:</vt:lpstr>
      <vt:lpstr>               2. Значение огня</vt:lpstr>
      <vt:lpstr>О пользе огня</vt:lpstr>
      <vt:lpstr>Другие полезные </vt:lpstr>
      <vt:lpstr>Слайд 26</vt:lpstr>
      <vt:lpstr>Хотим напомнить всем ребятам: </vt:lpstr>
      <vt:lpstr>Слайд 28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Огонь</dc:title>
  <dc:creator>Customer</dc:creator>
  <cp:lastModifiedBy>Наталья</cp:lastModifiedBy>
  <cp:revision>164</cp:revision>
  <dcterms:created xsi:type="dcterms:W3CDTF">2008-12-13T18:41:59Z</dcterms:created>
  <dcterms:modified xsi:type="dcterms:W3CDTF">2014-12-20T17:05:00Z</dcterms:modified>
</cp:coreProperties>
</file>