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4"/>
  </p:notesMasterIdLst>
  <p:sldIdLst>
    <p:sldId id="278" r:id="rId2"/>
    <p:sldId id="267" r:id="rId3"/>
    <p:sldId id="279" r:id="rId4"/>
    <p:sldId id="264" r:id="rId5"/>
    <p:sldId id="258" r:id="rId6"/>
    <p:sldId id="259" r:id="rId7"/>
    <p:sldId id="260" r:id="rId8"/>
    <p:sldId id="274" r:id="rId9"/>
    <p:sldId id="273" r:id="rId10"/>
    <p:sldId id="281" r:id="rId11"/>
    <p:sldId id="280" r:id="rId12"/>
    <p:sldId id="268" r:id="rId13"/>
    <p:sldId id="270" r:id="rId14"/>
    <p:sldId id="272" r:id="rId15"/>
    <p:sldId id="271" r:id="rId16"/>
    <p:sldId id="256" r:id="rId17"/>
    <p:sldId id="257" r:id="rId18"/>
    <p:sldId id="263" r:id="rId19"/>
    <p:sldId id="262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CD0371-8709-4401-9E95-8A6B6864198B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D398E1-A593-4C85-BAAB-6BD3DCCD2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6A86968-311B-4089-86A4-258239338AB6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0D3766A-084A-4A6F-AFD6-CC7992C19F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A86968-311B-4089-86A4-258239338AB6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D3766A-084A-4A6F-AFD6-CC7992C19F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A86968-311B-4089-86A4-258239338AB6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D3766A-084A-4A6F-AFD6-CC7992C19F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A86968-311B-4089-86A4-258239338AB6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D3766A-084A-4A6F-AFD6-CC7992C19F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6A86968-311B-4089-86A4-258239338AB6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0D3766A-084A-4A6F-AFD6-CC7992C19F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A86968-311B-4089-86A4-258239338AB6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0D3766A-084A-4A6F-AFD6-CC7992C19F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A86968-311B-4089-86A4-258239338AB6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0D3766A-084A-4A6F-AFD6-CC7992C19F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A86968-311B-4089-86A4-258239338AB6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D3766A-084A-4A6F-AFD6-CC7992C19F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A86968-311B-4089-86A4-258239338AB6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D3766A-084A-4A6F-AFD6-CC7992C19F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6A86968-311B-4089-86A4-258239338AB6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0D3766A-084A-4A6F-AFD6-CC7992C19F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6A86968-311B-4089-86A4-258239338AB6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0D3766A-084A-4A6F-AFD6-CC7992C19F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26A86968-311B-4089-86A4-258239338AB6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D0D3766A-084A-4A6F-AFD6-CC7992C19F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6.jpeg"/><Relationship Id="rId4" Type="http://schemas.openxmlformats.org/officeDocument/2006/relationships/image" Target="../media/image8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9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500042"/>
            <a:ext cx="821537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lnSpc>
                <a:spcPct val="150000"/>
              </a:lnSpc>
            </a:pP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Урок 5 класс</a:t>
            </a:r>
          </a:p>
          <a:p>
            <a:pPr indent="342900" algn="ctr">
              <a:lnSpc>
                <a:spcPct val="150000"/>
              </a:lnSpc>
            </a:pP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Тема: Водная и почвенная среда. Приспособленность организмов к жизни в почве и воде.</a:t>
            </a:r>
          </a:p>
          <a:p>
            <a:pPr indent="342900" algn="ctr">
              <a:lnSpc>
                <a:spcPct val="150000"/>
              </a:lnSpc>
            </a:pP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342900" algn="ctr">
              <a:lnSpc>
                <a:spcPct val="150000"/>
              </a:lnSpc>
            </a:pP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учитель биологии МБОУ СОШ №17</a:t>
            </a:r>
          </a:p>
          <a:p>
            <a:pPr indent="342900" algn="ctr">
              <a:lnSpc>
                <a:spcPct val="150000"/>
              </a:lnSpc>
            </a:pP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г.Артем, Приморский край</a:t>
            </a:r>
          </a:p>
          <a:p>
            <a:pPr indent="342900" algn="ctr">
              <a:lnSpc>
                <a:spcPct val="150000"/>
              </a:lnSpc>
            </a:pP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Мищенко Лилия Витальевна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i="1" dirty="0" smtClean="0">
                <a:solidFill>
                  <a:schemeClr val="bg1"/>
                </a:solidFill>
              </a:rPr>
              <a:t>«ИНСЕРТ» </a:t>
            </a:r>
            <a:r>
              <a:rPr lang="ru-RU" sz="3200" i="1" dirty="0" smtClean="0">
                <a:solidFill>
                  <a:schemeClr val="bg1"/>
                </a:solidFill>
              </a:rPr>
              <a:t>-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интерактивная система записи для эффективного чтения и размышления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8715436" cy="5357826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ru-RU" sz="1600" b="1" dirty="0" smtClean="0">
                <a:solidFill>
                  <a:schemeClr val="bg1"/>
                </a:solidFill>
              </a:rPr>
              <a:t>Работа с учебником</a:t>
            </a:r>
          </a:p>
          <a:p>
            <a:r>
              <a:rPr lang="ru-RU" sz="1600" b="1" dirty="0" smtClean="0">
                <a:solidFill>
                  <a:schemeClr val="bg1"/>
                </a:solidFill>
              </a:rPr>
              <a:t>1 </a:t>
            </a:r>
            <a:r>
              <a:rPr lang="ru-RU" sz="1600" b="1" dirty="0" smtClean="0">
                <a:solidFill>
                  <a:schemeClr val="bg1"/>
                </a:solidFill>
              </a:rPr>
              <a:t>группа – особенности водной  среды – стр. 119</a:t>
            </a:r>
          </a:p>
          <a:p>
            <a:r>
              <a:rPr lang="ru-RU" sz="1600" b="1" dirty="0" smtClean="0">
                <a:solidFill>
                  <a:schemeClr val="bg1"/>
                </a:solidFill>
              </a:rPr>
              <a:t>2 группа – особенности почвенной среды – стр. 120</a:t>
            </a:r>
          </a:p>
          <a:p>
            <a:r>
              <a:rPr lang="ru-RU" sz="1600" b="1" dirty="0" smtClean="0">
                <a:solidFill>
                  <a:schemeClr val="bg1"/>
                </a:solidFill>
              </a:rPr>
              <a:t>3 группа – приспособления к водной  среде – стр. 119,121</a:t>
            </a:r>
          </a:p>
          <a:p>
            <a:r>
              <a:rPr lang="ru-RU" sz="1600" b="1" dirty="0" smtClean="0">
                <a:solidFill>
                  <a:schemeClr val="bg1"/>
                </a:solidFill>
              </a:rPr>
              <a:t>4 группа – приспособления к почвенной  среде – стр. 120,121</a:t>
            </a:r>
          </a:p>
          <a:p>
            <a:pPr algn="ctr">
              <a:buNone/>
            </a:pPr>
            <a:r>
              <a:rPr lang="ru-RU" sz="1600" b="1" dirty="0" smtClean="0">
                <a:solidFill>
                  <a:schemeClr val="bg1"/>
                </a:solidFill>
              </a:rPr>
              <a:t>Инструкция: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1.Прочитайте указанный вашей группе текст, помечая на полях учебника отдельные абзацы и предложения.  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2. Ставьте значки по ходу чтения текста. </a:t>
            </a:r>
          </a:p>
          <a:p>
            <a:pPr algn="ctr">
              <a:buNone/>
            </a:pPr>
            <a:r>
              <a:rPr lang="ru-RU" sz="1600" b="1" dirty="0" smtClean="0">
                <a:solidFill>
                  <a:schemeClr val="bg1"/>
                </a:solidFill>
              </a:rPr>
              <a:t>       Значки </a:t>
            </a:r>
            <a:r>
              <a:rPr lang="ru-RU" sz="1600" b="1" dirty="0" smtClean="0">
                <a:solidFill>
                  <a:schemeClr val="bg1"/>
                </a:solidFill>
              </a:rPr>
              <a:t>для маркировки: </a:t>
            </a:r>
          </a:p>
          <a:p>
            <a:pPr algn="ctr">
              <a:buNone/>
            </a:pPr>
            <a:r>
              <a:rPr lang="ru-RU" sz="1600" b="1" dirty="0" smtClean="0">
                <a:solidFill>
                  <a:schemeClr val="bg1"/>
                </a:solidFill>
              </a:rPr>
              <a:t>       « </a:t>
            </a:r>
            <a:r>
              <a:rPr lang="ru-RU" sz="1600" b="1" dirty="0" smtClean="0">
                <a:solidFill>
                  <a:schemeClr val="bg1"/>
                </a:solidFill>
              </a:rPr>
              <a:t>! » - знакомая информация</a:t>
            </a:r>
          </a:p>
          <a:p>
            <a:pPr algn="ctr">
              <a:buNone/>
            </a:pPr>
            <a:r>
              <a:rPr lang="ru-RU" sz="1600" b="1" dirty="0" smtClean="0">
                <a:solidFill>
                  <a:schemeClr val="bg1"/>
                </a:solidFill>
              </a:rPr>
              <a:t>       « </a:t>
            </a:r>
            <a:r>
              <a:rPr lang="ru-RU" sz="1600" b="1" dirty="0" smtClean="0">
                <a:solidFill>
                  <a:schemeClr val="bg1"/>
                </a:solidFill>
              </a:rPr>
              <a:t>+» - новая информация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3.Прочитав один раз, вернитесь к своим первоначальным предположениям, вспомните, что вы знали или предполагали по данной теме раньше.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4. Прочтите текст еще раз, возможно количество значков увеличится.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5.Заполните колонки таблицы.</a:t>
            </a:r>
          </a:p>
          <a:p>
            <a:pPr algn="ctr">
              <a:buNone/>
            </a:pPr>
            <a:r>
              <a:rPr lang="ru-RU" sz="1600" b="1" dirty="0" smtClean="0">
                <a:solidFill>
                  <a:schemeClr val="bg1"/>
                </a:solidFill>
              </a:rPr>
              <a:t> </a:t>
            </a:r>
          </a:p>
          <a:p>
            <a:pPr algn="ctr">
              <a:buNone/>
            </a:pPr>
            <a:endParaRPr lang="ru-RU" sz="1600" b="1" dirty="0" smtClean="0">
              <a:solidFill>
                <a:schemeClr val="bg1"/>
              </a:solidFill>
            </a:endParaRPr>
          </a:p>
          <a:p>
            <a:pPr algn="ctr"/>
            <a:endParaRPr lang="ru-RU" sz="1600" b="1" dirty="0" smtClean="0">
              <a:solidFill>
                <a:schemeClr val="bg1"/>
              </a:solidFill>
            </a:endParaRPr>
          </a:p>
          <a:p>
            <a:pPr algn="ctr"/>
            <a:endParaRPr lang="ru-RU" sz="16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6</a:t>
            </a:r>
            <a:r>
              <a:rPr lang="ru-RU" sz="1600" b="1" dirty="0" smtClean="0">
                <a:solidFill>
                  <a:schemeClr val="bg1"/>
                </a:solidFill>
              </a:rPr>
              <a:t>. Обсудите  в группе то, что вы записали.</a:t>
            </a:r>
          </a:p>
          <a:p>
            <a:pPr>
              <a:buNone/>
            </a:pPr>
            <a:endParaRPr lang="ru-RU"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48" y="5500702"/>
          <a:ext cx="7500990" cy="646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0495"/>
                <a:gridCol w="3750495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 « ! » - знакомая информация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« +» - новая информация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priroda.tomsk.gov.ru/upload/Image/pic/image001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2786082" cy="278608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500430" y="500042"/>
            <a:ext cx="5286412" cy="58785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Замор- 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массовая гибель рыбы от удушья.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Последние зимние месяцы, февраль и март, самый неблагоприятный период для обитателей прудов и небольших водоемов. Из-за толстого льда, высокого снежного покрова возможна гибель рыбы по причине кислородного голодания.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Экологи рекомендуют проводить профилактические мероприятия по предотвращению заморов рыбы: бурить проруби и лунки, проводить аэрацию, расчистку ледового поля от снега. Большую помощь может оказать и население, рыбаки-любители - несколько пробуренных лунок с пучками соломы или травы дадут обитателям водоема дополнительное количество кислорода.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AutoShape 4" descr="data:image/jpeg;base64,/9j/4AAQSkZJRgABAQAAAQABAAD/2wCEAAkGBhQSEBUUDxQVFRQUFxcXGBUXFhcaGBQVFxcVFxYUFBUaHCYeFxojGhcUHy8gIycpLCwsFx4xNTAqNSYrLCkBCQoKDgwOGg8PGiofHCQpKSwpKikvKSkpLCkpKSkpKSkpKSwpLCwpKSwpKSkpLSkpKSkpKSkpKSksLCkpKSkpKf/AABEIAFAAoAMBIgACEQEDEQH/xAAbAAAABwEAAAAAAAAAAAAAAAAAAQIDBQYHBP/EAD8QAAEDAQQHBAULAwUAAAAAAAEAAhEDBBIhMQUGE0FRYXEigZGhFTJS0fAHFCNCU2KCscHS4RaSsjNjg6Kj/8QAGQEAAwEBAQAAAAAAAAAAAAAAAQIDBAAF/8QAIhEAAgIBBAMBAQEAAAAAAAAAAAECEQMSFCExBFFhQUIT/9oADAMBAAIRAxEAPwC2HTR+zd4s/ck+nT9m/wAaf7lHk9UUobTGbd1MkvTn3H/9f3Ihpzix48P0KjpRXkdnjF3k/hJenfuv8P5RO08AJIcBzH6yq1prWKlZm/SGXESGN9Y8+Q5lZprVrE611WSLrGjssBkScSTxJwE8kkvHxIK8zIabpb5VKNGpdDHvaPWeIgH2Rx65Y71K6M10pV2XqRc7iA0kt5HgVhDquc4z4KR1Tt76VrpmngHkNcDkQePBIsEDt3kNstGs4bEU6z59lmXWSE1/Vn+1XH4P5TF9CVpXiY0Tfl5GPHW1u9lYf8ZSf6vp7xUH4CmSUNpzR2mP0Lu8ns7aeslMgG+BO4kA9IKV6fp/aM/vb71Hl/VJJS7OI28kSXppu5zf7gf1SKmnmCLz2i8Q0YjFxyA5mCqDrBrwKFo2bGMqNbd2hMyDJvtZiBIEZ75Vd0/ri203KbaIYwPBLiZcRliAAN/EpH48F+h3UvRsXpYcUQ0oCSAcRmOG8SN2Cz3VjWV1qrVWPo0eyLzbrQ3AOgjEOnMcMlY6Oj2Auc5jJc6YutN0QGhoMcB4kpl4sX0DdP0T50lzQZpHEdQoQ2VnsN8PciFhpkiWjMb3e9Ns0du/h3GtzKF8cSkGpzHj/CLaLWkZWxWHNROsmnG2aiSP9R2DGnicLxHAeeSk3P4/ksp1r0oK1dzxN2AGj7omPH1u9TyS0r6clZxW7SLqj3OqOLnEmSd4yx4BRzn5csPclXsfjwTcQVkGOhtMg5A9U7QtRpua5sXmmRwkZYLq0DRbVtVJlQAh9QSNxEGR5BahR0FQYQWUaQIyNwSO8q0MeoDlRVdVdcq9S0NpWgh4qGJuhpaYJEREjDIq93lBaM0a0Wu0vcwEiqx7HkCRepC9BzGam1ognXIjDJCK9180RKTKpQtjl7qivJBciJ5LqBZkGs1mNO01mmcKjs83BxLg4nfIKjLNUh7SQDBBg5GDkeS1fWzRoq2Z3ZBLDtYx7VxsESMR2QMvZWT16190kAcmiAANwCyTjpZZO0aRqto00LTVuUzsa7BUp1CcRT7JuFsZy9s5ZDNWqVDask/N6cua67TpsvNMjAF0A8RfAPNqlpWqEeCUnyLvINdiOoTclBrjI6qmkWxZrzuQ2vJJuoEfEpB+SN1n0ls7LUIwLhcGPtYHylZTaK85Ye7D3eavfyhVSKdJsYEu8g33rP6reHisWV3IquhIbvCOCjvYDvlEG8VI4tnyf2C/adocqTSfxOlrR4Xj3K+utsktoi+4YE5U2nfedvPJsnos6s+suxsraNla5lQmalU3ZccjdGMYQJOQHNWDUrTVSpep1MQxouw0C6AYIMcf0K1Y2uIk37LRZrPdmXXnOMuMRjAAAG4AAADknoTV9FtFqUaJOVjqAKZNVFtuY8kaBY8XKDtuuFGm8sio5wzhsDr2iJB4jBShrjiPELksFobBcDmSAYjsBxujpiTzlCSf4FNBs0/RdRdUDxDWFzmyLzcMQW9cJyxzWVMso2MuMO2gAwmW3CXSRwN3DmVc9arNTbSr1KbAHOa0Exm41BtHcsCwdZVd0hTuWCzNgzUNWrOH1iGDnk0fAWTJb7LRL7qrYW0bKwNM3wKhJESXAGInIZKWvBcFioFlJjDmxjWnqAAfOU/K2RVJEb5Oi8EGuEjuXPeSmnEdU1Asdv8AI+CG0PDzQLkAEhQg9cdGOrWYlol1M3gBjIiHAd2PcsweDv8AFbZdWZa76ObRtRuiG1Gh8DIEyHRykHxWXPH+kPF/hXWeSntWtXPnd/6TZ3Lv1b03r3MR6qgd61PU7Rwo2UEwXVYeYxgEANHWM+ZKlihqlQ0nSOKz/J9SA7VSoTyuDHlgZUjoPRrbLTLblRzie04AEOIJDSIOUbuZUxKKVs/yS6Ja/YVNzXAFuIOIKDmhMaOH0ccHVB/6OTziqR5QkuBMIo4IEpM8EwoHd65RZQPVwndu7huXSUIQo4hdK6JNVoYIu5OEkGJBwgGThvXEdVGFt18kCIORAAAAkZ5fmrMQklqXRFjamjks7S1oaDIaABOcDAJ9tQpRYhdTgBtEtrsR1CRcQa3EdVxx1Yb0LybNQfBRGoJxgE5CR5Del4GtkbrTaKrLOX0XljmEEx9ZpwLd/Ge5UPTOkalYt2zjeaDdnc3A5gRiZ8Ff9YI+bvBiDdHmFnWlwLxxgANaAOgJGeG7xWLyHTpFcfJGBXDVTTdVjmNJvUnQxrCQLryYaQSMO1h3qotE5K16EsV59Jp+qWuO71CHfmIUsbepUdLovzSY7Qjlw4oByY2oRbRerRlsTYX9lw4VKn+ZTxeuHRtcnaSCIqv78V2JYdBn2GXIgUYKIphQShKTghK4KFhFdSbyMFAYPZo4QBSVwQyUA3EdQiKNpxHcic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8" name="AutoShape 6" descr="data:image/jpeg;base64,/9j/4AAQSkZJRgABAQAAAQABAAD/2wCEAAkGBhQSEBUUDxQVFRQUFxcXGBUXFhcaGBQVFxcVFxYUFBUaHCYeFxojGhcUHy8gIycpLCwsFx4xNTAqNSYrLCkBCQoKDgwOGg8PGiofHCQpKSwpKikvKSkpLCkpKSkpKSkpKSwpLCwpKSwpKSkpLSkpKSkpKSkpKSksLCkpKSkpKf/AABEIAFAAoAMBIgACEQEDEQH/xAAbAAAABwEAAAAAAAAAAAAAAAAAAQIDBQYHBP/EAD8QAAEDAQQHBAULAwUAAAAAAAEAAhEDBBIhMQUGE0FRYXEigZGhFTJS0fAHFCNCU2KCscHS4RaSsjNjg6Kj/8QAGQEAAwEBAQAAAAAAAAAAAAAAAQIDBAAF/8QAIhEAAgIBBAMBAQEAAAAAAAAAAAECEQMSFCExBFFhQUIT/9oADAMBAAIRAxEAPwC2HTR+zd4s/ck+nT9m/wAaf7lHk9UUobTGbd1MkvTn3H/9f3Ihpzix48P0KjpRXkdnjF3k/hJenfuv8P5RO08AJIcBzH6yq1prWKlZm/SGXESGN9Y8+Q5lZprVrE611WSLrGjssBkScSTxJwE8kkvHxIK8zIabpb5VKNGpdDHvaPWeIgH2Rx65Y71K6M10pV2XqRc7iA0kt5HgVhDquc4z4KR1Tt76VrpmngHkNcDkQePBIsEDt3kNstGs4bEU6z59lmXWSE1/Vn+1XH4P5TF9CVpXiY0Tfl5GPHW1u9lYf8ZSf6vp7xUH4CmSUNpzR2mP0Lu8ns7aeslMgG+BO4kA9IKV6fp/aM/vb71Hl/VJJS7OI28kSXppu5zf7gf1SKmnmCLz2i8Q0YjFxyA5mCqDrBrwKFo2bGMqNbd2hMyDJvtZiBIEZ75Vd0/ri203KbaIYwPBLiZcRliAAN/EpH48F+h3UvRsXpYcUQ0oCSAcRmOG8SN2Cz3VjWV1qrVWPo0eyLzbrQ3AOgjEOnMcMlY6Oj2Auc5jJc6YutN0QGhoMcB4kpl4sX0DdP0T50lzQZpHEdQoQ2VnsN8PciFhpkiWjMb3e9Ns0du/h3GtzKF8cSkGpzHj/CLaLWkZWxWHNROsmnG2aiSP9R2DGnicLxHAeeSk3P4/ksp1r0oK1dzxN2AGj7omPH1u9TyS0r6clZxW7SLqj3OqOLnEmSd4yx4BRzn5csPclXsfjwTcQVkGOhtMg5A9U7QtRpua5sXmmRwkZYLq0DRbVtVJlQAh9QSNxEGR5BahR0FQYQWUaQIyNwSO8q0MeoDlRVdVdcq9S0NpWgh4qGJuhpaYJEREjDIq93lBaM0a0Wu0vcwEiqx7HkCRepC9BzGam1ognXIjDJCK9180RKTKpQtjl7qivJBciJ5LqBZkGs1mNO01mmcKjs83BxLg4nfIKjLNUh7SQDBBg5GDkeS1fWzRoq2Z3ZBLDtYx7VxsESMR2QMvZWT16190kAcmiAANwCyTjpZZO0aRqto00LTVuUzsa7BUp1CcRT7JuFsZy9s5ZDNWqVDask/N6cua67TpsvNMjAF0A8RfAPNqlpWqEeCUnyLvINdiOoTclBrjI6qmkWxZrzuQ2vJJuoEfEpB+SN1n0ls7LUIwLhcGPtYHylZTaK85Ye7D3eavfyhVSKdJsYEu8g33rP6reHisWV3IquhIbvCOCjvYDvlEG8VI4tnyf2C/adocqTSfxOlrR4Xj3K+utsktoi+4YE5U2nfedvPJsnos6s+suxsraNla5lQmalU3ZccjdGMYQJOQHNWDUrTVSpep1MQxouw0C6AYIMcf0K1Y2uIk37LRZrPdmXXnOMuMRjAAAG4AAADknoTV9FtFqUaJOVjqAKZNVFtuY8kaBY8XKDtuuFGm8sio5wzhsDr2iJB4jBShrjiPELksFobBcDmSAYjsBxujpiTzlCSf4FNBs0/RdRdUDxDWFzmyLzcMQW9cJyxzWVMso2MuMO2gAwmW3CXSRwN3DmVc9arNTbSr1KbAHOa0Exm41BtHcsCwdZVd0hTuWCzNgzUNWrOH1iGDnk0fAWTJb7LRL7qrYW0bKwNM3wKhJESXAGInIZKWvBcFioFlJjDmxjWnqAAfOU/K2RVJEb5Oi8EGuEjuXPeSmnEdU1Asdv8AI+CG0PDzQLkAEhQg9cdGOrWYlol1M3gBjIiHAd2PcsweDv8AFbZdWZa76ObRtRuiG1Gh8DIEyHRykHxWXPH+kPF/hXWeSntWtXPnd/6TZ3Lv1b03r3MR6qgd61PU7Rwo2UEwXVYeYxgEANHWM+ZKlihqlQ0nSOKz/J9SA7VSoTyuDHlgZUjoPRrbLTLblRzie04AEOIJDSIOUbuZUxKKVs/yS6Ja/YVNzXAFuIOIKDmhMaOH0ccHVB/6OTziqR5QkuBMIo4IEpM8EwoHd65RZQPVwndu7huXSUIQo4hdK6JNVoYIu5OEkGJBwgGThvXEdVGFt18kCIORAAAAkZ5fmrMQklqXRFjamjks7S1oaDIaABOcDAJ9tQpRYhdTgBtEtrsR1CRcQa3EdVxx1Yb0LybNQfBRGoJxgE5CR5Del4GtkbrTaKrLOX0XljmEEx9ZpwLd/Ge5UPTOkalYt2zjeaDdnc3A5gRiZ8Ff9YI+bvBiDdHmFnWlwLxxgANaAOgJGeG7xWLyHTpFcfJGBXDVTTdVjmNJvUnQxrCQLryYaQSMO1h3qotE5K16EsV59Jp+qWuO71CHfmIUsbepUdLovzSY7Qjlw4oByY2oRbRerRlsTYX9lw4VKn+ZTxeuHRtcnaSCIqv78V2JYdBn2GXIgUYKIphQShKTghK4KFhFdSbyMFAYPZo4QBSVwQyUA3EdQiKNpxHcic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80" name="AutoShape 8" descr="data:image/jpeg;base64,/9j/4AAQSkZJRgABAQAAAQABAAD/2wCEAAkGBhQSEBUUDxQVFRQUFxcXGBUXFhcaGBQVFxcVFxYUFBUaHCYeFxojGhcUHy8gIycpLCwsFx4xNTAqNSYrLCkBCQoKDgwOGg8PGiofHCQpKSwpKikvKSkpLCkpKSkpKSkpKSwpLCwpKSwpKSkpLSkpKSkpKSkpKSksLCkpKSkpKf/AABEIAFAAoAMBIgACEQEDEQH/xAAbAAAABwEAAAAAAAAAAAAAAAAAAQIDBQYHBP/EAD8QAAEDAQQHBAULAwUAAAAAAAEAAhEDBBIhMQUGE0FRYXEigZGhFTJS0fAHFCNCU2KCscHS4RaSsjNjg6Kj/8QAGQEAAwEBAQAAAAAAAAAAAAAAAQIDBAAF/8QAIhEAAgIBBAMBAQEAAAAAAAAAAAECEQMSFCExBFFhQUIT/9oADAMBAAIRAxEAPwC2HTR+zd4s/ck+nT9m/wAaf7lHk9UUobTGbd1MkvTn3H/9f3Ihpzix48P0KjpRXkdnjF3k/hJenfuv8P5RO08AJIcBzH6yq1prWKlZm/SGXESGN9Y8+Q5lZprVrE611WSLrGjssBkScSTxJwE8kkvHxIK8zIabpb5VKNGpdDHvaPWeIgH2Rx65Y71K6M10pV2XqRc7iA0kt5HgVhDquc4z4KR1Tt76VrpmngHkNcDkQePBIsEDt3kNstGs4bEU6z59lmXWSE1/Vn+1XH4P5TF9CVpXiY0Tfl5GPHW1u9lYf8ZSf6vp7xUH4CmSUNpzR2mP0Lu8ns7aeslMgG+BO4kA9IKV6fp/aM/vb71Hl/VJJS7OI28kSXppu5zf7gf1SKmnmCLz2i8Q0YjFxyA5mCqDrBrwKFo2bGMqNbd2hMyDJvtZiBIEZ75Vd0/ri203KbaIYwPBLiZcRliAAN/EpH48F+h3UvRsXpYcUQ0oCSAcRmOG8SN2Cz3VjWV1qrVWPo0eyLzbrQ3AOgjEOnMcMlY6Oj2Auc5jJc6YutN0QGhoMcB4kpl4sX0DdP0T50lzQZpHEdQoQ2VnsN8PciFhpkiWjMb3e9Ns0du/h3GtzKF8cSkGpzHj/CLaLWkZWxWHNROsmnG2aiSP9R2DGnicLxHAeeSk3P4/ksp1r0oK1dzxN2AGj7omPH1u9TyS0r6clZxW7SLqj3OqOLnEmSd4yx4BRzn5csPclXsfjwTcQVkGOhtMg5A9U7QtRpua5sXmmRwkZYLq0DRbVtVJlQAh9QSNxEGR5BahR0FQYQWUaQIyNwSO8q0MeoDlRVdVdcq9S0NpWgh4qGJuhpaYJEREjDIq93lBaM0a0Wu0vcwEiqx7HkCRepC9BzGam1ognXIjDJCK9180RKTKpQtjl7qivJBciJ5LqBZkGs1mNO01mmcKjs83BxLg4nfIKjLNUh7SQDBBg5GDkeS1fWzRoq2Z3ZBLDtYx7VxsESMR2QMvZWT16190kAcmiAANwCyTjpZZO0aRqto00LTVuUzsa7BUp1CcRT7JuFsZy9s5ZDNWqVDask/N6cua67TpsvNMjAF0A8RfAPNqlpWqEeCUnyLvINdiOoTclBrjI6qmkWxZrzuQ2vJJuoEfEpB+SN1n0ls7LUIwLhcGPtYHylZTaK85Ye7D3eavfyhVSKdJsYEu8g33rP6reHisWV3IquhIbvCOCjvYDvlEG8VI4tnyf2C/adocqTSfxOlrR4Xj3K+utsktoi+4YE5U2nfedvPJsnos6s+suxsraNla5lQmalU3ZccjdGMYQJOQHNWDUrTVSpep1MQxouw0C6AYIMcf0K1Y2uIk37LRZrPdmXXnOMuMRjAAAG4AAADknoTV9FtFqUaJOVjqAKZNVFtuY8kaBY8XKDtuuFGm8sio5wzhsDr2iJB4jBShrjiPELksFobBcDmSAYjsBxujpiTzlCSf4FNBs0/RdRdUDxDWFzmyLzcMQW9cJyxzWVMso2MuMO2gAwmW3CXSRwN3DmVc9arNTbSr1KbAHOa0Exm41BtHcsCwdZVd0hTuWCzNgzUNWrOH1iGDnk0fAWTJb7LRL7qrYW0bKwNM3wKhJESXAGInIZKWvBcFioFlJjDmxjWnqAAfOU/K2RVJEb5Oi8EGuEjuXPeSmnEdU1Asdv8AI+CG0PDzQLkAEhQg9cdGOrWYlol1M3gBjIiHAd2PcsweDv8AFbZdWZa76ObRtRuiG1Gh8DIEyHRykHxWXPH+kPF/hXWeSntWtXPnd/6TZ3Lv1b03r3MR6qgd61PU7Rwo2UEwXVYeYxgEANHWM+ZKlihqlQ0nSOKz/J9SA7VSoTyuDHlgZUjoPRrbLTLblRzie04AEOIJDSIOUbuZUxKKVs/yS6Ja/YVNzXAFuIOIKDmhMaOH0ccHVB/6OTziqR5QkuBMIo4IEpM8EwoHd65RZQPVwndu7huXSUIQo4hdK6JNVoYIu5OEkGJBwgGThvXEdVGFt18kCIORAAAAkZ5fmrMQklqXRFjamjks7S1oaDIaABOcDAJ9tQpRYhdTgBtEtrsR1CRcQa3EdVxx1Yb0LybNQfBRGoJxgE5CR5Del4GtkbrTaKrLOX0XljmEEx9ZpwLd/Ge5UPTOkalYt2zjeaDdnc3A5gRiZ8Ff9YI+bvBiDdHmFnWlwLxxgANaAOgJGeG7xWLyHTpFcfJGBXDVTTdVjmNJvUnQxrCQLryYaQSMO1h3qotE5K16EsV59Jp+qWuO71CHfmIUsbepUdLovzSY7Qjlw4oByY2oRbRerRlsTYX9lw4VKn+ZTxeuHRtcnaSCIqv78V2JYdBn2GXIgUYKIphQShKTghK4KFhFdSbyMFAYPZo4QBSVwQyUA3EdQiKNpxHcic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82" name="AutoShape 10" descr="data:image/jpeg;base64,/9j/4AAQSkZJRgABAQAAAQABAAD/2wCEAAkGBhQSEBUUDxQVFRQUFxcXGBUXFhcaGBQVFxcVFxYUFBUaHCYeFxojGhcUHy8gIycpLCwsFx4xNTAqNSYrLCkBCQoKDgwOGg8PGiofHCQpKSwpKikvKSkpLCkpKSkpKSkpKSwpLCwpKSwpKSkpLSkpKSkpKSkpKSksLCkpKSkpKf/AABEIAFAAoAMBIgACEQEDEQH/xAAbAAAABwEAAAAAAAAAAAAAAAAAAQIDBQYHBP/EAD8QAAEDAQQHBAULAwUAAAAAAAEAAhEDBBIhMQUGE0FRYXEigZGhFTJS0fAHFCNCU2KCscHS4RaSsjNjg6Kj/8QAGQEAAwEBAQAAAAAAAAAAAAAAAQIDBAAF/8QAIhEAAgIBBAMBAQEAAAAAAAAAAAECEQMSFCExBFFhQUIT/9oADAMBAAIRAxEAPwC2HTR+zd4s/ck+nT9m/wAaf7lHk9UUobTGbd1MkvTn3H/9f3Ihpzix48P0KjpRXkdnjF3k/hJenfuv8P5RO08AJIcBzH6yq1prWKlZm/SGXESGN9Y8+Q5lZprVrE611WSLrGjssBkScSTxJwE8kkvHxIK8zIabpb5VKNGpdDHvaPWeIgH2Rx65Y71K6M10pV2XqRc7iA0kt5HgVhDquc4z4KR1Tt76VrpmngHkNcDkQePBIsEDt3kNstGs4bEU6z59lmXWSE1/Vn+1XH4P5TF9CVpXiY0Tfl5GPHW1u9lYf8ZSf6vp7xUH4CmSUNpzR2mP0Lu8ns7aeslMgG+BO4kA9IKV6fp/aM/vb71Hl/VJJS7OI28kSXppu5zf7gf1SKmnmCLz2i8Q0YjFxyA5mCqDrBrwKFo2bGMqNbd2hMyDJvtZiBIEZ75Vd0/ri203KbaIYwPBLiZcRliAAN/EpH48F+h3UvRsXpYcUQ0oCSAcRmOG8SN2Cz3VjWV1qrVWPo0eyLzbrQ3AOgjEOnMcMlY6Oj2Auc5jJc6YutN0QGhoMcB4kpl4sX0DdP0T50lzQZpHEdQoQ2VnsN8PciFhpkiWjMb3e9Ns0du/h3GtzKF8cSkGpzHj/CLaLWkZWxWHNROsmnG2aiSP9R2DGnicLxHAeeSk3P4/ksp1r0oK1dzxN2AGj7omPH1u9TyS0r6clZxW7SLqj3OqOLnEmSd4yx4BRzn5csPclXsfjwTcQVkGOhtMg5A9U7QtRpua5sXmmRwkZYLq0DRbVtVJlQAh9QSNxEGR5BahR0FQYQWUaQIyNwSO8q0MeoDlRVdVdcq9S0NpWgh4qGJuhpaYJEREjDIq93lBaM0a0Wu0vcwEiqx7HkCRepC9BzGam1ognXIjDJCK9180RKTKpQtjl7qivJBciJ5LqBZkGs1mNO01mmcKjs83BxLg4nfIKjLNUh7SQDBBg5GDkeS1fWzRoq2Z3ZBLDtYx7VxsESMR2QMvZWT16190kAcmiAANwCyTjpZZO0aRqto00LTVuUzsa7BUp1CcRT7JuFsZy9s5ZDNWqVDask/N6cua67TpsvNMjAF0A8RfAPNqlpWqEeCUnyLvINdiOoTclBrjI6qmkWxZrzuQ2vJJuoEfEpB+SN1n0ls7LUIwLhcGPtYHylZTaK85Ye7D3eavfyhVSKdJsYEu8g33rP6reHisWV3IquhIbvCOCjvYDvlEG8VI4tnyf2C/adocqTSfxOlrR4Xj3K+utsktoi+4YE5U2nfedvPJsnos6s+suxsraNla5lQmalU3ZccjdGMYQJOQHNWDUrTVSpep1MQxouw0C6AYIMcf0K1Y2uIk37LRZrPdmXXnOMuMRjAAAG4AAADknoTV9FtFqUaJOVjqAKZNVFtuY8kaBY8XKDtuuFGm8sio5wzhsDr2iJB4jBShrjiPELksFobBcDmSAYjsBxujpiTzlCSf4FNBs0/RdRdUDxDWFzmyLzcMQW9cJyxzWVMso2MuMO2gAwmW3CXSRwN3DmVc9arNTbSr1KbAHOa0Exm41BtHcsCwdZVd0hTuWCzNgzUNWrOH1iGDnk0fAWTJb7LRL7qrYW0bKwNM3wKhJESXAGInIZKWvBcFioFlJjDmxjWnqAAfOU/K2RVJEb5Oi8EGuEjuXPeSmnEdU1Asdv8AI+CG0PDzQLkAEhQg9cdGOrWYlol1M3gBjIiHAd2PcsweDv8AFbZdWZa76ObRtRuiG1Gh8DIEyHRykHxWXPH+kPF/hXWeSntWtXPnd/6TZ3Lv1b03r3MR6qgd61PU7Rwo2UEwXVYeYxgEANHWM+ZKlihqlQ0nSOKz/J9SA7VSoTyuDHlgZUjoPRrbLTLblRzie04AEOIJDSIOUbuZUxKKVs/yS6Ja/YVNzXAFuIOIKDmhMaOH0ccHVB/6OTziqR5QkuBMIo4IEpM8EwoHd65RZQPVwndu7huXSUIQo4hdK6JNVoYIu5OEkGJBwgGThvXEdVGFt18kCIORAAAAkZ5fmrMQklqXRFjamjks7S1oaDIaABOcDAJ9tQpRYhdTgBtEtrsR1CRcQa3EdVxx1Yb0LybNQfBRGoJxgE5CR5Del4GtkbrTaKrLOX0XljmEEx9ZpwLd/Ge5UPTOkalYt2zjeaDdnc3A5gRiZ8Ff9YI+bvBiDdHmFnWlwLxxgANaAOgJGeG7xWLyHTpFcfJGBXDVTTdVjmNJvUnQxrCQLryYaQSMO1h3qotE5K16EsV59Jp+qWuO71CHfmIUsbepUdLovzSY7Qjlw4oByY2oRbRerRlsTYX9lw4VKn+ZTxeuHRtcnaSCIqv78V2JYdBn2GXIgUYKIphQShKTghK4KFhFdSbyMFAYPZo4QBSVwQyUA3EdQiKNpxHcic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84" name="AutoShape 12" descr="data:image/jpeg;base64,/9j/4AAQSkZJRgABAQAAAQABAAD/2wCEAAkGBhQSEBUUDxQVFRQUFxcXGBUXFhcaGBQVFxcVFxYUFBUaHCYeFxojGhcUHy8gIycpLCwsFx4xNTAqNSYrLCkBCQoKDgwOGg8PGiofHCQpKSwpKikvKSkpLCkpKSkpKSkpKSwpLCwpKSwpKSkpLSkpKSkpKSkpKSksLCkpKSkpKf/AABEIAFAAoAMBIgACEQEDEQH/xAAbAAAABwEAAAAAAAAAAAAAAAAAAQIDBQYHBP/EAD8QAAEDAQQHBAULAwUAAAAAAAEAAhEDBBIhMQUGE0FRYXEigZGhFTJS0fAHFCNCU2KCscHS4RaSsjNjg6Kj/8QAGQEAAwEBAQAAAAAAAAAAAAAAAQIDBAAF/8QAIhEAAgIBBAMBAQEAAAAAAAAAAAECEQMSFCExBFFhQUIT/9oADAMBAAIRAxEAPwC2HTR+zd4s/ck+nT9m/wAaf7lHk9UUobTGbd1MkvTn3H/9f3Ihpzix48P0KjpRXkdnjF3k/hJenfuv8P5RO08AJIcBzH6yq1prWKlZm/SGXESGN9Y8+Q5lZprVrE611WSLrGjssBkScSTxJwE8kkvHxIK8zIabpb5VKNGpdDHvaPWeIgH2Rx65Y71K6M10pV2XqRc7iA0kt5HgVhDquc4z4KR1Tt76VrpmngHkNcDkQePBIsEDt3kNstGs4bEU6z59lmXWSE1/Vn+1XH4P5TF9CVpXiY0Tfl5GPHW1u9lYf8ZSf6vp7xUH4CmSUNpzR2mP0Lu8ns7aeslMgG+BO4kA9IKV6fp/aM/vb71Hl/VJJS7OI28kSXppu5zf7gf1SKmnmCLz2i8Q0YjFxyA5mCqDrBrwKFo2bGMqNbd2hMyDJvtZiBIEZ75Vd0/ri203KbaIYwPBLiZcRliAAN/EpH48F+h3UvRsXpYcUQ0oCSAcRmOG8SN2Cz3VjWV1qrVWPo0eyLzbrQ3AOgjEOnMcMlY6Oj2Auc5jJc6YutN0QGhoMcB4kpl4sX0DdP0T50lzQZpHEdQoQ2VnsN8PciFhpkiWjMb3e9Ns0du/h3GtzKF8cSkGpzHj/CLaLWkZWxWHNROsmnG2aiSP9R2DGnicLxHAeeSk3P4/ksp1r0oK1dzxN2AGj7omPH1u9TyS0r6clZxW7SLqj3OqOLnEmSd4yx4BRzn5csPclXsfjwTcQVkGOhtMg5A9U7QtRpua5sXmmRwkZYLq0DRbVtVJlQAh9QSNxEGR5BahR0FQYQWUaQIyNwSO8q0MeoDlRVdVdcq9S0NpWgh4qGJuhpaYJEREjDIq93lBaM0a0Wu0vcwEiqx7HkCRepC9BzGam1ognXIjDJCK9180RKTKpQtjl7qivJBciJ5LqBZkGs1mNO01mmcKjs83BxLg4nfIKjLNUh7SQDBBg5GDkeS1fWzRoq2Z3ZBLDtYx7VxsESMR2QMvZWT16190kAcmiAANwCyTjpZZO0aRqto00LTVuUzsa7BUp1CcRT7JuFsZy9s5ZDNWqVDask/N6cua67TpsvNMjAF0A8RfAPNqlpWqEeCUnyLvINdiOoTclBrjI6qmkWxZrzuQ2vJJuoEfEpB+SN1n0ls7LUIwLhcGPtYHylZTaK85Ye7D3eavfyhVSKdJsYEu8g33rP6reHisWV3IquhIbvCOCjvYDvlEG8VI4tnyf2C/adocqTSfxOlrR4Xj3K+utsktoi+4YE5U2nfedvPJsnos6s+suxsraNla5lQmalU3ZccjdGMYQJOQHNWDUrTVSpep1MQxouw0C6AYIMcf0K1Y2uIk37LRZrPdmXXnOMuMRjAAAG4AAADknoTV9FtFqUaJOVjqAKZNVFtuY8kaBY8XKDtuuFGm8sio5wzhsDr2iJB4jBShrjiPELksFobBcDmSAYjsBxujpiTzlCSf4FNBs0/RdRdUDxDWFzmyLzcMQW9cJyxzWVMso2MuMO2gAwmW3CXSRwN3DmVc9arNTbSr1KbAHOa0Exm41BtHcsCwdZVd0hTuWCzNgzUNWrOH1iGDnk0fAWTJb7LRL7qrYW0bKwNM3wKhJESXAGInIZKWvBcFioFlJjDmxjWnqAAfOU/K2RVJEb5Oi8EGuEjuXPeSmnEdU1Asdv8AI+CG0PDzQLkAEhQg9cdGOrWYlol1M3gBjIiHAd2PcsweDv8AFbZdWZa76ObRtRuiG1Gh8DIEyHRykHxWXPH+kPF/hXWeSntWtXPnd/6TZ3Lv1b03r3MR6qgd61PU7Rwo2UEwXVYeYxgEANHWM+ZKlihqlQ0nSOKz/J9SA7VSoTyuDHlgZUjoPRrbLTLblRzie04AEOIJDSIOUbuZUxKKVs/yS6Ja/YVNzXAFuIOIKDmhMaOH0ccHVB/6OTziqR5QkuBMIo4IEpM8EwoHd65RZQPVwndu7huXSUIQo4hdK6JNVoYIu5OEkGJBwgGThvXEdVGFt18kCIORAAAAkZ5fmrMQklqXRFjamjks7S1oaDIaABOcDAJ9tQpRYhdTgBtEtrsR1CRcQa3EdVxx1Yb0LybNQfBRGoJxgE5CR5Del4GtkbrTaKrLOX0XljmEEx9ZpwLd/Ge5UPTOkalYt2zjeaDdnc3A5gRiZ8Ff9YI+bvBiDdHmFnWlwLxxgANaAOgJGeG7xWLyHTpFcfJGBXDVTTdVjmNJvUnQxrCQLryYaQSMO1h3qotE5K16EsV59Jp+qWuO71CHfmIUsbepUdLovzSY7Qjlw4oByY2oRbRerRlsTYX9lw4VKn+ZTxeuHRtcnaSCIqv78V2JYdBn2GXIgUYKIphQShKTghK4KFhFdSbyMFAYPZo4QBSVwQyUA3EdQiKNpxHcic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86" name="AutoShape 14" descr="data:image/jpeg;base64,/9j/4AAQSkZJRgABAQAAAQABAAD/2wCEAAkGBhQSEBUUDxQVFRQUFxcXGBUXFhcaGBQVFxcVFxYUFBUaHCYeFxojGhcUHy8gIycpLCwsFx4xNTAqNSYrLCkBCQoKDgwOGg8PGiofHCQpKSwpKikvKSkpLCkpKSkpKSkpKSwpLCwpKSwpKSkpLSkpKSkpKSkpKSksLCkpKSkpKf/AABEIAFAAoAMBIgACEQEDEQH/xAAbAAAABwEAAAAAAAAAAAAAAAAAAQIDBQYHBP/EAD8QAAEDAQQHBAULAwUAAAAAAAEAAhEDBBIhMQUGE0FRYXEigZGhFTJS0fAHFCNCU2KCscHS4RaSsjNjg6Kj/8QAGQEAAwEBAQAAAAAAAAAAAAAAAQIDBAAF/8QAIhEAAgIBBAMBAQEAAAAAAAAAAAECEQMSFCExBFFhQUIT/9oADAMBAAIRAxEAPwC2HTR+zd4s/ck+nT9m/wAaf7lHk9UUobTGbd1MkvTn3H/9f3Ihpzix48P0KjpRXkdnjF3k/hJenfuv8P5RO08AJIcBzH6yq1prWKlZm/SGXESGN9Y8+Q5lZprVrE611WSLrGjssBkScSTxJwE8kkvHxIK8zIabpb5VKNGpdDHvaPWeIgH2Rx65Y71K6M10pV2XqRc7iA0kt5HgVhDquc4z4KR1Tt76VrpmngHkNcDkQePBIsEDt3kNstGs4bEU6z59lmXWSE1/Vn+1XH4P5TF9CVpXiY0Tfl5GPHW1u9lYf8ZSf6vp7xUH4CmSUNpzR2mP0Lu8ns7aeslMgG+BO4kA9IKV6fp/aM/vb71Hl/VJJS7OI28kSXppu5zf7gf1SKmnmCLz2i8Q0YjFxyA5mCqDrBrwKFo2bGMqNbd2hMyDJvtZiBIEZ75Vd0/ri203KbaIYwPBLiZcRliAAN/EpH48F+h3UvRsXpYcUQ0oCSAcRmOG8SN2Cz3VjWV1qrVWPo0eyLzbrQ3AOgjEOnMcMlY6Oj2Auc5jJc6YutN0QGhoMcB4kpl4sX0DdP0T50lzQZpHEdQoQ2VnsN8PciFhpkiWjMb3e9Ns0du/h3GtzKF8cSkGpzHj/CLaLWkZWxWHNROsmnG2aiSP9R2DGnicLxHAeeSk3P4/ksp1r0oK1dzxN2AGj7omPH1u9TyS0r6clZxW7SLqj3OqOLnEmSd4yx4BRzn5csPclXsfjwTcQVkGOhtMg5A9U7QtRpua5sXmmRwkZYLq0DRbVtVJlQAh9QSNxEGR5BahR0FQYQWUaQIyNwSO8q0MeoDlRVdVdcq9S0NpWgh4qGJuhpaYJEREjDIq93lBaM0a0Wu0vcwEiqx7HkCRepC9BzGam1ognXIjDJCK9180RKTKpQtjl7qivJBciJ5LqBZkGs1mNO01mmcKjs83BxLg4nfIKjLNUh7SQDBBg5GDkeS1fWzRoq2Z3ZBLDtYx7VxsESMR2QMvZWT16190kAcmiAANwCyTjpZZO0aRqto00LTVuUzsa7BUp1CcRT7JuFsZy9s5ZDNWqVDask/N6cua67TpsvNMjAF0A8RfAPNqlpWqEeCUnyLvINdiOoTclBrjI6qmkWxZrzuQ2vJJuoEfEpB+SN1n0ls7LUIwLhcGPtYHylZTaK85Ye7D3eavfyhVSKdJsYEu8g33rP6reHisWV3IquhIbvCOCjvYDvlEG8VI4tnyf2C/adocqTSfxOlrR4Xj3K+utsktoi+4YE5U2nfedvPJsnos6s+suxsraNla5lQmalU3ZccjdGMYQJOQHNWDUrTVSpep1MQxouw0C6AYIMcf0K1Y2uIk37LRZrPdmXXnOMuMRjAAAG4AAADknoTV9FtFqUaJOVjqAKZNVFtuY8kaBY8XKDtuuFGm8sio5wzhsDr2iJB4jBShrjiPELksFobBcDmSAYjsBxujpiTzlCSf4FNBs0/RdRdUDxDWFzmyLzcMQW9cJyxzWVMso2MuMO2gAwmW3CXSRwN3DmVc9arNTbSr1KbAHOa0Exm41BtHcsCwdZVd0hTuWCzNgzUNWrOH1iGDnk0fAWTJb7LRL7qrYW0bKwNM3wKhJESXAGInIZKWvBcFioFlJjDmxjWnqAAfOU/K2RVJEb5Oi8EGuEjuXPeSmnEdU1Asdv8AI+CG0PDzQLkAEhQg9cdGOrWYlol1M3gBjIiHAd2PcsweDv8AFbZdWZa76ObRtRuiG1Gh8DIEyHRykHxWXPH+kPF/hXWeSntWtXPnd/6TZ3Lv1b03r3MR6qgd61PU7Rwo2UEwXVYeYxgEANHWM+ZKlihqlQ0nSOKz/J9SA7VSoTyuDHlgZUjoPRrbLTLblRzie04AEOIJDSIOUbuZUxKKVs/yS6Ja/YVNzXAFuIOIKDmhMaOH0ccHVB/6OTziqR5QkuBMIo4IEpM8EwoHd65RZQPVwndu7huXSUIQo4hdK6JNVoYIu5OEkGJBwgGThvXEdVGFt18kCIORAAAAkZ5fmrMQklqXRFjamjks7S1oaDIaABOcDAJ9tQpRYhdTgBtEtrsR1CRcQa3EdVxx1Yb0LybNQfBRGoJxgE5CR5Del4GtkbrTaKrLOX0XljmEEx9ZpwLd/Ge5UPTOkalYt2zjeaDdnc3A5gRiZ8Ff9YI+bvBiDdHmFnWlwLxxgANaAOgJGeG7xWLyHTpFcfJGBXDVTTdVjmNJvUnQxrCQLryYaQSMO1h3qotE5K16EsV59Jp+qWuO71CHfmIUsbepUdLovzSY7Qjlw4oByY2oRbRerRlsTYX9lw4VKn+ZTxeuHRtcnaSCIqv78V2JYdBn2GXIgUYKIphQShKTghK4KFhFdSbyMFAYPZo4QBSVwQyUA3EdQiKNpxHcic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88" name="AutoShape 16" descr="data:image/jpeg;base64,/9j/4AAQSkZJRgABAQAAAQABAAD/2wCEAAkGBhQSEBUUDxQVFRQUFxcXGBUXFhcaGBQVFxcVFxYUFBUaHCYeFxojGhcUHy8gIycpLCwsFx4xNTAqNSYrLCkBCQoKDgwOGg8PGiofHCQpKSwpKikvKSkpLCkpKSkpKSkpKSwpLCwpKSwpKSkpLSkpKSkpKSkpKSksLCkpKSkpKf/AABEIAFAAoAMBIgACEQEDEQH/xAAbAAAABwEAAAAAAAAAAAAAAAAAAQIDBQYHBP/EAD8QAAEDAQQHBAULAwUAAAAAAAEAAhEDBBIhMQUGE0FRYXEigZGhFTJS0fAHFCNCU2KCscHS4RaSsjNjg6Kj/8QAGQEAAwEBAQAAAAAAAAAAAAAAAQIDBAAF/8QAIhEAAgIBBAMBAQEAAAAAAAAAAAECEQMSFCExBFFhQUIT/9oADAMBAAIRAxEAPwC2HTR+zd4s/ck+nT9m/wAaf7lHk9UUobTGbd1MkvTn3H/9f3Ihpzix48P0KjpRXkdnjF3k/hJenfuv8P5RO08AJIcBzH6yq1prWKlZm/SGXESGN9Y8+Q5lZprVrE611WSLrGjssBkScSTxJwE8kkvHxIK8zIabpb5VKNGpdDHvaPWeIgH2Rx65Y71K6M10pV2XqRc7iA0kt5HgVhDquc4z4KR1Tt76VrpmngHkNcDkQePBIsEDt3kNstGs4bEU6z59lmXWSE1/Vn+1XH4P5TF9CVpXiY0Tfl5GPHW1u9lYf8ZSf6vp7xUH4CmSUNpzR2mP0Lu8ns7aeslMgG+BO4kA9IKV6fp/aM/vb71Hl/VJJS7OI28kSXppu5zf7gf1SKmnmCLz2i8Q0YjFxyA5mCqDrBrwKFo2bGMqNbd2hMyDJvtZiBIEZ75Vd0/ri203KbaIYwPBLiZcRliAAN/EpH48F+h3UvRsXpYcUQ0oCSAcRmOG8SN2Cz3VjWV1qrVWPo0eyLzbrQ3AOgjEOnMcMlY6Oj2Auc5jJc6YutN0QGhoMcB4kpl4sX0DdP0T50lzQZpHEdQoQ2VnsN8PciFhpkiWjMb3e9Ns0du/h3GtzKF8cSkGpzHj/CLaLWkZWxWHNROsmnG2aiSP9R2DGnicLxHAeeSk3P4/ksp1r0oK1dzxN2AGj7omPH1u9TyS0r6clZxW7SLqj3OqOLnEmSd4yx4BRzn5csPclXsfjwTcQVkGOhtMg5A9U7QtRpua5sXmmRwkZYLq0DRbVtVJlQAh9QSNxEGR5BahR0FQYQWUaQIyNwSO8q0MeoDlRVdVdcq9S0NpWgh4qGJuhpaYJEREjDIq93lBaM0a0Wu0vcwEiqx7HkCRepC9BzGam1ognXIjDJCK9180RKTKpQtjl7qivJBciJ5LqBZkGs1mNO01mmcKjs83BxLg4nfIKjLNUh7SQDBBg5GDkeS1fWzRoq2Z3ZBLDtYx7VxsESMR2QMvZWT16190kAcmiAANwCyTjpZZO0aRqto00LTVuUzsa7BUp1CcRT7JuFsZy9s5ZDNWqVDask/N6cua67TpsvNMjAF0A8RfAPNqlpWqEeCUnyLvINdiOoTclBrjI6qmkWxZrzuQ2vJJuoEfEpB+SN1n0ls7LUIwLhcGPtYHylZTaK85Ye7D3eavfyhVSKdJsYEu8g33rP6reHisWV3IquhIbvCOCjvYDvlEG8VI4tnyf2C/adocqTSfxOlrR4Xj3K+utsktoi+4YE5U2nfedvPJsnos6s+suxsraNla5lQmalU3ZccjdGMYQJOQHNWDUrTVSpep1MQxouw0C6AYIMcf0K1Y2uIk37LRZrPdmXXnOMuMRjAAAG4AAADknoTV9FtFqUaJOVjqAKZNVFtuY8kaBY8XKDtuuFGm8sio5wzhsDr2iJB4jBShrjiPELksFobBcDmSAYjsBxujpiTzlCSf4FNBs0/RdRdUDxDWFzmyLzcMQW9cJyxzWVMso2MuMO2gAwmW3CXSRwN3DmVc9arNTbSr1KbAHOa0Exm41BtHcsCwdZVd0hTuWCzNgzUNWrOH1iGDnk0fAWTJb7LRL7qrYW0bKwNM3wKhJESXAGInIZKWvBcFioFlJjDmxjWnqAAfOU/K2RVJEb5Oi8EGuEjuXPeSmnEdU1Asdv8AI+CG0PDzQLkAEhQg9cdGOrWYlol1M3gBjIiHAd2PcsweDv8AFbZdWZa76ObRtRuiG1Gh8DIEyHRykHxWXPH+kPF/hXWeSntWtXPnd/6TZ3Lv1b03r3MR6qgd61PU7Rwo2UEwXVYeYxgEANHWM+ZKlihqlQ0nSOKz/J9SA7VSoTyuDHlgZUjoPRrbLTLblRzie04AEOIJDSIOUbuZUxKKVs/yS6Ja/YVNzXAFuIOIKDmhMaOH0ccHVB/6OTziqR5QkuBMIo4IEpM8EwoHd65RZQPVwndu7huXSUIQo4hdK6JNVoYIu5OEkGJBwgGThvXEdVGFt18kCIORAAAAkZ5fmrMQklqXRFjamjks7S1oaDIaABOcDAJ9tQpRYhdTgBtEtrsR1CRcQa3EdVxx1Yb0LybNQfBRGoJxgE5CR5Del4GtkbrTaKrLOX0XljmEEx9ZpwLd/Ge5UPTOkalYt2zjeaDdnc3A5gRiZ8Ff9YI+bvBiDdHmFnWlwLxxgANaAOgJGeG7xWLyHTpFcfJGBXDVTTdVjmNJvUnQxrCQLryYaQSMO1h3qotE5K16EsV59Jp+qWuO71CHfmIUsbepUdLovzSY7Qjlw4oByY2oRbRerRlsTYX9lw4VKn+ZTxeuHRtcnaSCIqv78V2JYdBn2GXIgUYKIphQShKTghK4KFhFdSbyMFAYPZo4QBSVwQyUA3EdQiKNpxHcic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90" name="Picture 18" descr="https://encrypted-tbn1.gstatic.com/images?q=tbn:ANd9GcQsHFs0lSOGfhrGrFmJqbY1OnLKs86Q2QfowDHGDXtv3-wl7uwzR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4143380"/>
            <a:ext cx="3068160" cy="25426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286116" y="1857364"/>
            <a:ext cx="2928958" cy="107157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водная среда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142976" y="642918"/>
            <a:ext cx="2571768" cy="7143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недостаток кислорода</a:t>
            </a:r>
            <a:endParaRPr lang="ru-RU" b="1" dirty="0"/>
          </a:p>
        </p:txBody>
      </p:sp>
      <p:sp>
        <p:nvSpPr>
          <p:cNvPr id="4" name="Овал 3"/>
          <p:cNvSpPr/>
          <p:nvPr/>
        </p:nvSpPr>
        <p:spPr>
          <a:xfrm>
            <a:off x="5429256" y="500042"/>
            <a:ext cx="2571768" cy="78581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недостаток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света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071538" y="3500438"/>
            <a:ext cx="2857520" cy="8572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много воды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572132" y="3286124"/>
            <a:ext cx="3214710" cy="92869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незначительные колебания температуры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>
            <a:stCxn id="2" idx="2"/>
          </p:cNvCxnSpPr>
          <p:nvPr/>
        </p:nvCxnSpPr>
        <p:spPr>
          <a:xfrm rot="10800000">
            <a:off x="2000232" y="1357299"/>
            <a:ext cx="1285884" cy="10358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10800000" flipV="1">
            <a:off x="2285984" y="2357430"/>
            <a:ext cx="1000132" cy="10358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2" idx="6"/>
          </p:cNvCxnSpPr>
          <p:nvPr/>
        </p:nvCxnSpPr>
        <p:spPr>
          <a:xfrm flipV="1">
            <a:off x="6215074" y="1285860"/>
            <a:ext cx="785818" cy="110728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6215074" y="2357430"/>
            <a:ext cx="1357322" cy="8215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143240" y="1785926"/>
            <a:ext cx="3071834" cy="107157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водная среда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142976" y="642918"/>
            <a:ext cx="2571768" cy="7143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недостаток кислорода</a:t>
            </a:r>
            <a:endParaRPr lang="ru-RU" b="1" dirty="0"/>
          </a:p>
        </p:txBody>
      </p:sp>
      <p:sp>
        <p:nvSpPr>
          <p:cNvPr id="4" name="Овал 3"/>
          <p:cNvSpPr/>
          <p:nvPr/>
        </p:nvSpPr>
        <p:spPr>
          <a:xfrm>
            <a:off x="5429256" y="500042"/>
            <a:ext cx="2571768" cy="78581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недостаток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света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928662" y="2857496"/>
            <a:ext cx="2857520" cy="8572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много воды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929290" y="2714620"/>
            <a:ext cx="3214710" cy="92869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незначительные колебания температуры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857620" y="5357826"/>
            <a:ext cx="2143140" cy="78581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перепонки между пальцами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143636" y="4643446"/>
            <a:ext cx="2643206" cy="64294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плавательные ножки</a:t>
            </a:r>
            <a:endParaRPr lang="ru-RU" b="1" dirty="0"/>
          </a:p>
        </p:txBody>
      </p:sp>
      <p:sp>
        <p:nvSpPr>
          <p:cNvPr id="9" name="Овал 8"/>
          <p:cNvSpPr/>
          <p:nvPr/>
        </p:nvSpPr>
        <p:spPr>
          <a:xfrm>
            <a:off x="2786050" y="4786322"/>
            <a:ext cx="1714512" cy="50006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плавники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500826" y="5572140"/>
            <a:ext cx="2071702" cy="71438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обтекаемая форма тела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Прямая со стрелкой 33"/>
          <p:cNvCxnSpPr>
            <a:stCxn id="2" idx="2"/>
          </p:cNvCxnSpPr>
          <p:nvPr/>
        </p:nvCxnSpPr>
        <p:spPr>
          <a:xfrm rot="10800000" flipV="1">
            <a:off x="2071670" y="2321711"/>
            <a:ext cx="1071570" cy="5000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2" idx="6"/>
          </p:cNvCxnSpPr>
          <p:nvPr/>
        </p:nvCxnSpPr>
        <p:spPr>
          <a:xfrm>
            <a:off x="6215074" y="2321711"/>
            <a:ext cx="1500198" cy="3214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2" idx="2"/>
          </p:cNvCxnSpPr>
          <p:nvPr/>
        </p:nvCxnSpPr>
        <p:spPr>
          <a:xfrm rot="10800000">
            <a:off x="2214546" y="1428737"/>
            <a:ext cx="928694" cy="8929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2" idx="6"/>
          </p:cNvCxnSpPr>
          <p:nvPr/>
        </p:nvCxnSpPr>
        <p:spPr>
          <a:xfrm flipV="1">
            <a:off x="6215074" y="1214423"/>
            <a:ext cx="642942" cy="11072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Овал 49"/>
          <p:cNvSpPr/>
          <p:nvPr/>
        </p:nvSpPr>
        <p:spPr>
          <a:xfrm>
            <a:off x="357158" y="3857628"/>
            <a:ext cx="2000264" cy="92869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дыхание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Овал 50"/>
          <p:cNvSpPr/>
          <p:nvPr/>
        </p:nvSpPr>
        <p:spPr>
          <a:xfrm>
            <a:off x="3357554" y="3857628"/>
            <a:ext cx="2428892" cy="5715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передвижение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Овал 52"/>
          <p:cNvSpPr/>
          <p:nvPr/>
        </p:nvSpPr>
        <p:spPr>
          <a:xfrm>
            <a:off x="0" y="5214950"/>
            <a:ext cx="1857388" cy="35719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жабры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Овал 53"/>
          <p:cNvSpPr/>
          <p:nvPr/>
        </p:nvSpPr>
        <p:spPr>
          <a:xfrm>
            <a:off x="1000100" y="5786454"/>
            <a:ext cx="1785950" cy="35719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кожа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Овал 54"/>
          <p:cNvSpPr/>
          <p:nvPr/>
        </p:nvSpPr>
        <p:spPr>
          <a:xfrm>
            <a:off x="1785918" y="6215082"/>
            <a:ext cx="1928826" cy="35719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легкие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7" name="Прямая со стрелкой 56"/>
          <p:cNvCxnSpPr>
            <a:stCxn id="50" idx="4"/>
          </p:cNvCxnSpPr>
          <p:nvPr/>
        </p:nvCxnSpPr>
        <p:spPr>
          <a:xfrm rot="5400000">
            <a:off x="928662" y="4714884"/>
            <a:ext cx="357190" cy="5000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>
            <a:stCxn id="50" idx="4"/>
          </p:cNvCxnSpPr>
          <p:nvPr/>
        </p:nvCxnSpPr>
        <p:spPr>
          <a:xfrm rot="16200000" flipH="1">
            <a:off x="1357290" y="4786322"/>
            <a:ext cx="928694" cy="9286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>
            <a:stCxn id="50" idx="4"/>
            <a:endCxn id="55" idx="7"/>
          </p:cNvCxnSpPr>
          <p:nvPr/>
        </p:nvCxnSpPr>
        <p:spPr>
          <a:xfrm rot="16200000" flipH="1">
            <a:off x="1654248" y="4489364"/>
            <a:ext cx="1481069" cy="20749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>
            <a:stCxn id="5" idx="4"/>
            <a:endCxn id="50" idx="0"/>
          </p:cNvCxnSpPr>
          <p:nvPr/>
        </p:nvCxnSpPr>
        <p:spPr>
          <a:xfrm rot="5400000">
            <a:off x="1785918" y="3286124"/>
            <a:ext cx="142876" cy="10001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>
            <a:stCxn id="5" idx="4"/>
            <a:endCxn id="51" idx="0"/>
          </p:cNvCxnSpPr>
          <p:nvPr/>
        </p:nvCxnSpPr>
        <p:spPr>
          <a:xfrm rot="16200000" flipH="1">
            <a:off x="3393273" y="2678901"/>
            <a:ext cx="142876" cy="22145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>
            <a:stCxn id="51" idx="4"/>
          </p:cNvCxnSpPr>
          <p:nvPr/>
        </p:nvCxnSpPr>
        <p:spPr>
          <a:xfrm rot="5400000">
            <a:off x="3929058" y="4071942"/>
            <a:ext cx="285752" cy="10001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>
            <a:stCxn id="51" idx="4"/>
            <a:endCxn id="7" idx="0"/>
          </p:cNvCxnSpPr>
          <p:nvPr/>
        </p:nvCxnSpPr>
        <p:spPr>
          <a:xfrm rot="16200000" flipH="1">
            <a:off x="4286248" y="4714884"/>
            <a:ext cx="928694" cy="3571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 rot="16200000" flipH="1">
            <a:off x="5297368" y="3560889"/>
            <a:ext cx="298009" cy="20344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>
            <a:stCxn id="51" idx="4"/>
          </p:cNvCxnSpPr>
          <p:nvPr/>
        </p:nvCxnSpPr>
        <p:spPr>
          <a:xfrm rot="16200000" flipH="1">
            <a:off x="4815161" y="4185970"/>
            <a:ext cx="1441017" cy="19273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3214678" y="2000240"/>
            <a:ext cx="3571900" cy="142876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почвенная среда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71472" y="500042"/>
            <a:ext cx="2643206" cy="171451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мало кислорода, много углекислого газа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072066" y="571480"/>
            <a:ext cx="3286148" cy="100013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ровная температура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00034" y="3571876"/>
            <a:ext cx="2786082" cy="107157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нет света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786446" y="3714752"/>
            <a:ext cx="3143272" cy="92869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есть вода, минеральные соли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 стрелкой 10"/>
          <p:cNvCxnSpPr>
            <a:stCxn id="5" idx="2"/>
            <a:endCxn id="6" idx="4"/>
          </p:cNvCxnSpPr>
          <p:nvPr/>
        </p:nvCxnSpPr>
        <p:spPr>
          <a:xfrm rot="10800000">
            <a:off x="1893076" y="2214554"/>
            <a:ext cx="1321603" cy="5000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0800000" flipV="1">
            <a:off x="1928794" y="2714620"/>
            <a:ext cx="1250166" cy="7858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5" idx="6"/>
            <a:endCxn id="7" idx="5"/>
          </p:cNvCxnSpPr>
          <p:nvPr/>
        </p:nvCxnSpPr>
        <p:spPr>
          <a:xfrm flipV="1">
            <a:off x="6786578" y="1425146"/>
            <a:ext cx="1090390" cy="12894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9" idx="0"/>
          </p:cNvCxnSpPr>
          <p:nvPr/>
        </p:nvCxnSpPr>
        <p:spPr>
          <a:xfrm rot="16200000" flipH="1">
            <a:off x="6572264" y="2928934"/>
            <a:ext cx="1000132" cy="57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3643306" y="3929066"/>
            <a:ext cx="1928826" cy="7143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плотная среда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 стрелкой 20"/>
          <p:cNvCxnSpPr>
            <a:stCxn id="5" idx="4"/>
            <a:endCxn id="12" idx="0"/>
          </p:cNvCxnSpPr>
          <p:nvPr/>
        </p:nvCxnSpPr>
        <p:spPr>
          <a:xfrm rot="5400000">
            <a:off x="4554141" y="3482579"/>
            <a:ext cx="500066" cy="3929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3286116" y="1714488"/>
            <a:ext cx="3571900" cy="100013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почвенная среда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71472" y="500042"/>
            <a:ext cx="3643338" cy="8572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мало кислорода, много углекислого газа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072066" y="571480"/>
            <a:ext cx="3286148" cy="7143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ровная температура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857224" y="3143248"/>
            <a:ext cx="2786082" cy="64294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нет света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000728" y="3143248"/>
            <a:ext cx="3143272" cy="7143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есть вода, минеральные соли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 стрелкой 10"/>
          <p:cNvCxnSpPr>
            <a:stCxn id="5" idx="2"/>
            <a:endCxn id="6" idx="4"/>
          </p:cNvCxnSpPr>
          <p:nvPr/>
        </p:nvCxnSpPr>
        <p:spPr>
          <a:xfrm rot="10800000">
            <a:off x="2393142" y="1357298"/>
            <a:ext cx="892975" cy="857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8" idx="0"/>
          </p:cNvCxnSpPr>
          <p:nvPr/>
        </p:nvCxnSpPr>
        <p:spPr>
          <a:xfrm rot="10800000" flipV="1">
            <a:off x="2250266" y="2214554"/>
            <a:ext cx="1071571" cy="9286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5" idx="6"/>
            <a:endCxn id="7" idx="5"/>
          </p:cNvCxnSpPr>
          <p:nvPr/>
        </p:nvCxnSpPr>
        <p:spPr>
          <a:xfrm flipV="1">
            <a:off x="6858016" y="1181242"/>
            <a:ext cx="1018952" cy="10333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5" idx="6"/>
            <a:endCxn id="9" idx="7"/>
          </p:cNvCxnSpPr>
          <p:nvPr/>
        </p:nvCxnSpPr>
        <p:spPr>
          <a:xfrm>
            <a:off x="6858016" y="2214554"/>
            <a:ext cx="1825662" cy="10333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214282" y="5715016"/>
            <a:ext cx="2928926" cy="92869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глаза недоразвиты или отсутствуют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1714480" y="5000636"/>
            <a:ext cx="2928958" cy="57150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острое обоняние и осязание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5715008" y="4357694"/>
            <a:ext cx="3428992" cy="100013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передние конечности плоские с большими когтями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3428992" y="3929066"/>
            <a:ext cx="3214710" cy="50006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передвижение</a:t>
            </a:r>
            <a:endParaRPr lang="ru-RU" b="1" dirty="0"/>
          </a:p>
        </p:txBody>
      </p:sp>
      <p:sp>
        <p:nvSpPr>
          <p:cNvPr id="30" name="Овал 29"/>
          <p:cNvSpPr/>
          <p:nvPr/>
        </p:nvSpPr>
        <p:spPr>
          <a:xfrm>
            <a:off x="5786446" y="5715016"/>
            <a:ext cx="2928926" cy="71438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мощные передние зубы</a:t>
            </a:r>
            <a:endParaRPr lang="ru-RU" b="1" dirty="0"/>
          </a:p>
        </p:txBody>
      </p:sp>
      <p:sp>
        <p:nvSpPr>
          <p:cNvPr id="39" name="Овал 38"/>
          <p:cNvSpPr/>
          <p:nvPr/>
        </p:nvSpPr>
        <p:spPr>
          <a:xfrm>
            <a:off x="3500430" y="6000768"/>
            <a:ext cx="2143140" cy="64294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компактное тело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5" name="Прямая со стрелкой 44"/>
          <p:cNvCxnSpPr>
            <a:stCxn id="27" idx="4"/>
            <a:endCxn id="39" idx="0"/>
          </p:cNvCxnSpPr>
          <p:nvPr/>
        </p:nvCxnSpPr>
        <p:spPr>
          <a:xfrm rot="5400000">
            <a:off x="4018356" y="4982777"/>
            <a:ext cx="1571636" cy="4643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stCxn id="27" idx="4"/>
          </p:cNvCxnSpPr>
          <p:nvPr/>
        </p:nvCxnSpPr>
        <p:spPr>
          <a:xfrm rot="16200000" flipH="1">
            <a:off x="5161363" y="4304115"/>
            <a:ext cx="1357324" cy="16073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>
            <a:stCxn id="27" idx="4"/>
            <a:endCxn id="26" idx="1"/>
          </p:cNvCxnSpPr>
          <p:nvPr/>
        </p:nvCxnSpPr>
        <p:spPr>
          <a:xfrm rot="16200000" flipH="1">
            <a:off x="5589246" y="3876233"/>
            <a:ext cx="75028" cy="11808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2" name="Овал 51"/>
          <p:cNvSpPr/>
          <p:nvPr/>
        </p:nvSpPr>
        <p:spPr>
          <a:xfrm>
            <a:off x="285720" y="3929066"/>
            <a:ext cx="2786050" cy="500066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ориентирование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Овал 56"/>
          <p:cNvSpPr/>
          <p:nvPr/>
        </p:nvSpPr>
        <p:spPr>
          <a:xfrm>
            <a:off x="3857620" y="3071810"/>
            <a:ext cx="1928826" cy="7143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плотная среда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8" name="Прямая со стрелкой 67"/>
          <p:cNvCxnSpPr/>
          <p:nvPr/>
        </p:nvCxnSpPr>
        <p:spPr>
          <a:xfrm rot="5400000">
            <a:off x="4679952" y="2892420"/>
            <a:ext cx="35718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/>
          <p:nvPr/>
        </p:nvCxnSpPr>
        <p:spPr>
          <a:xfrm rot="5400000">
            <a:off x="493905" y="4649575"/>
            <a:ext cx="1369579" cy="92869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 rot="16200000" flipH="1">
            <a:off x="1589472" y="4482702"/>
            <a:ext cx="571504" cy="4643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/>
          <p:nvPr/>
        </p:nvCxnSpPr>
        <p:spPr>
          <a:xfrm rot="10800000" flipV="1">
            <a:off x="1643042" y="3786190"/>
            <a:ext cx="357190" cy="714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9" name="Прямая со стрелкой 88"/>
          <p:cNvCxnSpPr/>
          <p:nvPr/>
        </p:nvCxnSpPr>
        <p:spPr>
          <a:xfrm rot="16200000" flipH="1">
            <a:off x="4893471" y="3750471"/>
            <a:ext cx="142876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81801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Найдите животное другой среды обитания</a:t>
            </a:r>
            <a:endParaRPr lang="ru-RU" sz="3200" b="1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Кошки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214422"/>
            <a:ext cx="3071834" cy="225742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35" name="Picture 11" descr="C:\Documents and Settings\User\Мои документы\Мои рисунки\rana_sylvatica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4786314" y="3714752"/>
            <a:ext cx="4038600" cy="255173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32" name="Picture 8" descr="Морское - Дельфины (22 фото) &quot; Ex.BY - фотоприколы, фото девушек и животных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7686" y="1428736"/>
            <a:ext cx="3559959" cy="221457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34" name="Picture 10" descr="http://im1-tub-ru.yandex.net/i?id=964ee0f0d07af45b0ef0bd96a6f03670-08-144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348" y="4186459"/>
            <a:ext cx="2786082" cy="221117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Прямоугольник 6"/>
          <p:cNvSpPr/>
          <p:nvPr/>
        </p:nvSpPr>
        <p:spPr>
          <a:xfrm>
            <a:off x="2571736" y="3214686"/>
            <a:ext cx="1714512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ящерица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43768" y="3214686"/>
            <a:ext cx="1643074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дельфин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6072206"/>
            <a:ext cx="1571636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рак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43768" y="6143644"/>
            <a:ext cx="1785950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лягушка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71472" y="357166"/>
            <a:ext cx="8229600" cy="72547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Найдите  животное другой среды обитания</a:t>
            </a:r>
            <a:endParaRPr lang="ru-RU" sz="3200" b="1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0" name="Picture 4" descr="http://im1-tub-ru.yandex.net/i?id=ab3bbbe7d58a4bbe3e29f435b95d6405-53-144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1357298"/>
            <a:ext cx="3214710" cy="223243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4342" name="Picture 6" descr="Медведк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1571612"/>
            <a:ext cx="3375971" cy="200026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6" name="Picture 2" descr="Малыми шагами по жизни: Все знают &quot;Что&quot;, никто не знает &quot;Почему&quot;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4143380"/>
            <a:ext cx="3752444" cy="192882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30" name="Picture 6" descr="http://im3-tub-ru.yandex.net/i?id=2f38d0f5d9db35a41336e035a597c718-25-144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628" y="3929066"/>
            <a:ext cx="3000396" cy="243275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9" name="Прямоугольник 8"/>
          <p:cNvSpPr/>
          <p:nvPr/>
        </p:nvSpPr>
        <p:spPr>
          <a:xfrm>
            <a:off x="2571736" y="3357562"/>
            <a:ext cx="1643074" cy="4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медведка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500958" y="3357562"/>
            <a:ext cx="1357290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крот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00298" y="6000768"/>
            <a:ext cx="2143140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дождевой червь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215206" y="6143644"/>
            <a:ext cx="1357322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змея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540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В чем сходство этих животных?</a:t>
            </a:r>
            <a:br>
              <a:rPr lang="ru-RU" sz="32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Как его объяснить?</a:t>
            </a:r>
            <a:endParaRPr lang="ru-RU" sz="3200" b="1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 descr="http://im3-tub-ru.yandex.net/i?id=c90da7adc7459490a68fdb92e5eeb4bb-39-144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500174"/>
            <a:ext cx="3714776" cy="278608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1508" name="Picture 4" descr="http://im0-tub-ru.yandex.net/i?id=24b4595c08a704588f3228f725435484-136-144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1500175"/>
            <a:ext cx="3762400" cy="2821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1510" name="Picture 6" descr="http://im0-tub-ru.yandex.net/i?id=b0e255a7e598dd944073d3ffda406e82-101-144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38" y="4500570"/>
            <a:ext cx="3005144" cy="206776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1512" name="Picture 8" descr="http://im3-tub-ru.yandex.net/i?id=b0c3d7d2d74e30228f2815a5c8f0c694-08-144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0100" y="4429132"/>
            <a:ext cx="3433310" cy="192882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9" name="Прямоугольник 8"/>
          <p:cNvSpPr/>
          <p:nvPr/>
        </p:nvSpPr>
        <p:spPr>
          <a:xfrm>
            <a:off x="3357554" y="3929066"/>
            <a:ext cx="1357322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лягушка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500958" y="4000504"/>
            <a:ext cx="1357322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крокодил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714744" y="6286520"/>
            <a:ext cx="1285884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бегемот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58" y="28572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В какой среде обитает каждое насекомое?</a:t>
            </a:r>
            <a:br>
              <a:rPr lang="ru-RU" sz="32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К какой работе приспособлены их ножки?</a:t>
            </a:r>
            <a:endParaRPr lang="ru-RU" sz="3200" b="1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6" descr="Медведка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7686" y="1357298"/>
            <a:ext cx="4038600" cy="239236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0482" name="Picture 2" descr="http://im1-tub-ru.yandex.net/i?id=e114e3de258a3429c8ec1308435f3beb-131-144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1428736"/>
            <a:ext cx="3500462" cy="250033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0484" name="Picture 4" descr="в траве сидел кузнечик, фото от 29 сентября, картинки 1600x1248 пикселей vorotila.ru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7686" y="4071942"/>
            <a:ext cx="3428984" cy="257173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0486" name="Picture 6" descr="http://im1-tub-ru.yandex.net/i?id=f018518b5ceab2c95c0199bd0829127e-112-144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5786" y="4214818"/>
            <a:ext cx="3214710" cy="228601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Прямоугольник 7"/>
          <p:cNvSpPr/>
          <p:nvPr/>
        </p:nvSpPr>
        <p:spPr>
          <a:xfrm>
            <a:off x="2857488" y="3714752"/>
            <a:ext cx="2000264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жук-плавунец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143768" y="3571876"/>
            <a:ext cx="1571636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медведка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57488" y="6215082"/>
            <a:ext cx="1785950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бабочка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215206" y="6215082"/>
            <a:ext cx="1500166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кузнечик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00034" y="428604"/>
            <a:ext cx="8229600" cy="6143668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Цель урока: </a:t>
            </a:r>
            <a:endParaRPr lang="ru-RU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ыяснить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особенности водной и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почвенной сред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обитания, черты приспособления организмов к данным средам.</a:t>
            </a:r>
          </a:p>
          <a:p>
            <a:pPr algn="ctr">
              <a:buNone/>
            </a:pPr>
            <a:endParaRPr lang="ru-RU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>
              <a:buNone/>
            </a:pPr>
            <a:endParaRPr lang="ru-RU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бобщить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знания о среде обитания, приспособленности к ней животных;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2) воспитание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чувства прекрасного, любви к родной природе;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3) 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азвить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умение узнавать объекты;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4) развить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коммуникативные способности.</a:t>
            </a:r>
          </a:p>
          <a:p>
            <a:pPr algn="ctr">
              <a:buNone/>
            </a:pP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857364"/>
            <a:ext cx="8072494" cy="37147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Верно или нет?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214414" y="2214554"/>
          <a:ext cx="7143795" cy="31035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6"/>
                <a:gridCol w="714380"/>
                <a:gridCol w="785818"/>
                <a:gridCol w="714380"/>
                <a:gridCol w="785818"/>
                <a:gridCol w="785818"/>
                <a:gridCol w="785818"/>
                <a:gridCol w="714380"/>
                <a:gridCol w="714377"/>
              </a:tblGrid>
              <a:tr h="1437683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№ вопроса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</a:tr>
              <a:tr h="83294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до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32943">
                <a:tc>
                  <a:txBody>
                    <a:bodyPr/>
                    <a:lstStyle/>
                    <a:p>
                      <a:endParaRPr lang="ru-RU" b="1" dirty="0" smtClean="0"/>
                    </a:p>
                    <a:p>
                      <a:r>
                        <a:rPr lang="ru-RU" b="1" dirty="0" smtClean="0"/>
                        <a:t>после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b="1" dirty="0" smtClean="0"/>
                        <a:t>нет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b="1" dirty="0" smtClean="0"/>
                        <a:t>нет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b="1" dirty="0" smtClean="0"/>
                        <a:t>да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b="1" dirty="0" smtClean="0"/>
                        <a:t>нет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b="1" dirty="0" smtClean="0"/>
                        <a:t>да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b="1" dirty="0" smtClean="0"/>
                        <a:t>да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b="1" dirty="0" smtClean="0"/>
                        <a:t>нет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b="1" dirty="0" smtClean="0"/>
                        <a:t>да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428728" y="500063"/>
            <a:ext cx="6800872" cy="89693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«Верные и неверные суждения»</a:t>
            </a:r>
            <a:endParaRPr lang="ru-RU" sz="3600" b="1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3600" b="1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46237"/>
            <a:ext cx="8401080" cy="4526280"/>
          </a:xfrm>
        </p:spPr>
        <p:txBody>
          <a:bodyPr/>
          <a:lstStyle/>
          <a:p>
            <a:pPr algn="ctr"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Стр. 119-121, стр. 122 ПСЗ (3-4)</a:t>
            </a:r>
          </a:p>
          <a:p>
            <a:pPr algn="ctr"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Составьте текст-миниатюру от имени животного обитающего в :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наземно-воздушной;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водной;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почвенной среде 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тему: «Как мне повезло, что я живу в …»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1142976" y="274638"/>
            <a:ext cx="7086624" cy="65403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синквейн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488" y="1000108"/>
            <a:ext cx="3214710" cy="6429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Тема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(существительное)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785926"/>
            <a:ext cx="2214578" cy="6429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Признак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(прилагательное)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72066" y="1714488"/>
            <a:ext cx="2786082" cy="5715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Признак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(прилагательное)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85786" y="2500306"/>
            <a:ext cx="2071702" cy="6429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Действие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(глагол)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86116" y="2500306"/>
            <a:ext cx="2357454" cy="5715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Действие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(глагол)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00760" y="2428868"/>
            <a:ext cx="2143140" cy="6429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Действие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(глагол)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14348" y="3214686"/>
            <a:ext cx="7643866" cy="6429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Предложение,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состоящее из нескольких слов – характеристика темы в целом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14678" y="3929066"/>
            <a:ext cx="3143272" cy="6429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Слово- резюме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вывод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71472" y="4714884"/>
            <a:ext cx="8072494" cy="18573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Среда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Уютная, комфортная.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Помогает, сохраняет, выживают.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Каждый организм приспособлен к жизни в определенной среде.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Дом.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6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План урока:</a:t>
            </a:r>
            <a:endParaRPr lang="ru-RU" sz="3600" b="1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Организационный момент - 2 мин.</a:t>
            </a:r>
          </a:p>
          <a:p>
            <a:pPr>
              <a:buNone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Стадия вызова - 7 мин</a:t>
            </a:r>
          </a:p>
          <a:p>
            <a:pPr>
              <a:buNone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Стадия осмысления–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</a:t>
            </a:r>
          </a:p>
          <a:p>
            <a:pPr>
              <a:buNone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Стадия рефлексии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11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мин.</a:t>
            </a:r>
          </a:p>
          <a:p>
            <a:pPr>
              <a:buNone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Подведение итогов, задание на дом. (3мин)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81801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Что их объединяет?</a:t>
            </a:r>
            <a:endParaRPr lang="ru-RU" sz="3200" b="1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840" y="4071942"/>
            <a:ext cx="2997062" cy="207170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9" name="Picture 2" descr="Кошки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6182" y="3714752"/>
            <a:ext cx="2135254" cy="269716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4" descr="http://im0-tub-ru.yandex.net/i?id=0e02f6f5aeecfa1625cb60c712a06c8a-46-144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86116" y="1214422"/>
            <a:ext cx="2571768" cy="200026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Picture 6" descr="http://im2-tub-ru.yandex.net/i?id=c80df6b180040ec3cee471efa3f50e7f-128-144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72198" y="1285860"/>
            <a:ext cx="2852741" cy="192882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Picture 12" descr="http://im2-tub-ru.yandex.net/i?id=16d7bc3f13683544d7ad09471f742b0a-132-144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1357297"/>
            <a:ext cx="2857520" cy="19050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2" name="Picture 4" descr="http://im0-tub-ru.yandex.net/i?id=3eb5c452f8825bcacf82f249c9f4c485-120-144&amp;n=2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43636" y="3929066"/>
            <a:ext cx="2817515" cy="214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0" name="Прямоугольник 9"/>
          <p:cNvSpPr/>
          <p:nvPr/>
        </p:nvSpPr>
        <p:spPr>
          <a:xfrm>
            <a:off x="1428728" y="3071810"/>
            <a:ext cx="1500198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синичка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500562" y="3071810"/>
            <a:ext cx="1571636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бабочка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358082" y="3071810"/>
            <a:ext cx="1500198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стрекоза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85918" y="6072206"/>
            <a:ext cx="1643074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страус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857752" y="6143644"/>
            <a:ext cx="1285884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ящерица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215206" y="6072206"/>
            <a:ext cx="1428760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гепард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88944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Найдите  животное другой среды обитания</a:t>
            </a:r>
            <a:endParaRPr lang="ru-RU" sz="3200" b="1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4" name="Picture 4" descr="http://im0-tub-ru.yandex.net/i?id=0e02f6f5aeecfa1625cb60c712a06c8a-46-144&amp;n=2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928661" y="4143380"/>
            <a:ext cx="2941341" cy="228601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3" name="Picture 8" descr="Морское - Дельфины (22 фото) &quot; Ex.BY - фотоприколы, фото девушек и животных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1285860"/>
            <a:ext cx="3000396" cy="228601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Прямоугольник 6"/>
          <p:cNvSpPr/>
          <p:nvPr/>
        </p:nvSpPr>
        <p:spPr>
          <a:xfrm>
            <a:off x="3071802" y="6072206"/>
            <a:ext cx="1571636" cy="4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бабочка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6" name="Picture 6" descr="http://im2-tub-ru.yandex.net/i?id=c80df6b180040ec3cee471efa3f50e7f-128-144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86512" y="1285860"/>
            <a:ext cx="2857488" cy="231691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5370" name="Picture 10" descr="http://im0-tub-ru.yandex.net/i?id=c60c5b863b63cb1af07f4ea08fce0c4e-123-144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20" y="1428736"/>
            <a:ext cx="2786082" cy="228601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5372" name="Picture 12" descr="http://im2-tub-ru.yandex.net/i?id=16d7bc3f13683544d7ad09471f742b0a-132-144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57752" y="4143380"/>
            <a:ext cx="3321867" cy="221457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9" name="Прямоугольник 8"/>
          <p:cNvSpPr/>
          <p:nvPr/>
        </p:nvSpPr>
        <p:spPr>
          <a:xfrm>
            <a:off x="1214414" y="3643314"/>
            <a:ext cx="1928826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летучая мышь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00628" y="3643314"/>
            <a:ext cx="1285884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дельфин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358082" y="3571876"/>
            <a:ext cx="1643074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стрекоза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858016" y="6143644"/>
            <a:ext cx="1714544" cy="4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синичка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53536"/>
            <a:ext cx="8858280" cy="11752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Найдите животное которое передвигается не так  как все остальные</a:t>
            </a:r>
            <a:endParaRPr lang="ru-RU" sz="3200" b="1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http://im0-tub-ru.yandex.net/i?id=0e02f6f5aeecfa1625cb60c712a06c8a-46-144&amp;n=2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857364"/>
            <a:ext cx="2481756" cy="192882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Picture 6" descr="http://im2-tub-ru.yandex.net/i?id=c80df6b180040ec3cee471efa3f50e7f-128-144&amp;n=2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5000628" y="1500174"/>
            <a:ext cx="3293752" cy="200025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4810" y="3643314"/>
            <a:ext cx="3214710" cy="291758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6388" name="Picture 4" descr="http://im3-tub-ru.yandex.net/i?id=977f045047e2c971400563c218628ece-71-144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7224" y="4214818"/>
            <a:ext cx="2833694" cy="212527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Прямоугольник 6"/>
          <p:cNvSpPr/>
          <p:nvPr/>
        </p:nvSpPr>
        <p:spPr>
          <a:xfrm>
            <a:off x="2643174" y="3286124"/>
            <a:ext cx="1571636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бабочка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00958" y="3286124"/>
            <a:ext cx="1285884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стрекоза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00298" y="6072206"/>
            <a:ext cx="1714512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синичка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929454" y="6000768"/>
            <a:ext cx="1571636" cy="4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страус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34" y="357166"/>
            <a:ext cx="8229600" cy="71438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Как передвигаются эти животные?</a:t>
            </a:r>
            <a:endParaRPr lang="ru-RU" sz="3200" b="1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4" descr="http://im3-tub-ru.yandex.net/i?id=977f045047e2c971400563c218628ece-71-144&amp;n=21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3929066"/>
            <a:ext cx="3238500" cy="24288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7412" name="Picture 4" descr="http://im0-tub-ru.yandex.net/i?id=3eb5c452f8825bcacf82f249c9f4c485-120-144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1428736"/>
            <a:ext cx="3011826" cy="221457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7414" name="Picture 6" descr="http://im0-tub-ru.yandex.net/i?id=c9e94a443e3828125aaca91fc1a73eda-73-144&amp;n=2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24" y="4143380"/>
            <a:ext cx="3011936" cy="207170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7416" name="Picture 8" descr="http://im1-tub-ru.yandex.net/i?id=3bd81e67c55883e5d820fb5cd3c0fd58-69-144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6314" y="1428736"/>
            <a:ext cx="3300422" cy="242678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Прямоугольник 7"/>
          <p:cNvSpPr/>
          <p:nvPr/>
        </p:nvSpPr>
        <p:spPr>
          <a:xfrm>
            <a:off x="2857488" y="3571876"/>
            <a:ext cx="1357322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гепард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00958" y="3643314"/>
            <a:ext cx="1285884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змея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000364" y="6143644"/>
            <a:ext cx="1500198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кенгуру</a:t>
            </a:r>
            <a:endParaRPr lang="ru-RU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358082" y="6143644"/>
            <a:ext cx="1285884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синичка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857364"/>
            <a:ext cx="8072494" cy="37147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Верно или нет?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928662" y="2143116"/>
          <a:ext cx="7143795" cy="3337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6"/>
                <a:gridCol w="714380"/>
                <a:gridCol w="785818"/>
                <a:gridCol w="714380"/>
                <a:gridCol w="785818"/>
                <a:gridCol w="785818"/>
                <a:gridCol w="785818"/>
                <a:gridCol w="714380"/>
                <a:gridCol w="714377"/>
              </a:tblGrid>
              <a:tr h="150912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№ вопроса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8329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начало</a:t>
                      </a:r>
                      <a:r>
                        <a:rPr lang="ru-RU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урока</a:t>
                      </a:r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329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заключение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857224" y="500063"/>
            <a:ext cx="7372376" cy="89693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«Верные и неверные суждения»</a:t>
            </a:r>
            <a:endParaRPr lang="ru-RU" sz="3600" b="1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357166"/>
            <a:ext cx="8001056" cy="60007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/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«Верите ли вы, что…»</a:t>
            </a:r>
          </a:p>
          <a:p>
            <a:pPr marL="342900" indent="-342900" algn="ctr"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Колебания температуры в водной среде значительнее, чем в наземно-воздушной.</a:t>
            </a:r>
          </a:p>
          <a:p>
            <a:pPr marL="342900" indent="-342900"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 В водной среде больше кислорода, чем в наземно-воздушной.</a:t>
            </a:r>
          </a:p>
          <a:p>
            <a:pPr marL="342900" indent="-342900"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3. На большой глубине в водоёмах не встречаются растения из-за недостатка света.</a:t>
            </a:r>
          </a:p>
          <a:p>
            <a:pPr marL="342900" indent="-342900"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4. Заморы- гибель от удушья, встречаются в почвенной среде.</a:t>
            </a:r>
          </a:p>
          <a:p>
            <a:pPr marL="342900" indent="-342900"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5. Животные могут обитать на большой глубине потому, что  питаются «падающими»  из верхних слоёв мёртвыми остатками морских обитателей.</a:t>
            </a:r>
          </a:p>
          <a:p>
            <a:pPr marL="342900" indent="-342900"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6. В почвенной среде больше углекислого газа и меньше кислорода, чем в</a:t>
            </a:r>
          </a:p>
          <a:p>
            <a:pPr marL="342900" indent="-342900"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наземно-воздушной среде. </a:t>
            </a:r>
          </a:p>
          <a:p>
            <a:pPr marL="342900" indent="-342900"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7.Отсутствие органов зрения или их недоразвитие – это приспособление обитателей почвы к избытку воды.</a:t>
            </a:r>
          </a:p>
          <a:p>
            <a:pPr marL="342900" indent="-342900"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8. Обитатели почвы находят в этой среде необходимые для них условия: воздух, воду и минеральные соли.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4057</TotalTime>
  <Words>818</Words>
  <Application>Microsoft Office PowerPoint</Application>
  <PresentationFormat>Экран (4:3)</PresentationFormat>
  <Paragraphs>244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Литейная</vt:lpstr>
      <vt:lpstr>Слайд 1</vt:lpstr>
      <vt:lpstr>Слайд 2</vt:lpstr>
      <vt:lpstr>План урока:</vt:lpstr>
      <vt:lpstr>Что их объединяет?</vt:lpstr>
      <vt:lpstr>Найдите  животное другой среды обитания</vt:lpstr>
      <vt:lpstr>   Найдите животное которое передвигается не так  как все остальные</vt:lpstr>
      <vt:lpstr>Как передвигаются эти животные?</vt:lpstr>
      <vt:lpstr>           «Верные и неверные суждения»</vt:lpstr>
      <vt:lpstr>Слайд 9</vt:lpstr>
      <vt:lpstr>«ИНСЕРТ» -интерактивная система записи для эффективного чтения и размышления</vt:lpstr>
      <vt:lpstr>Слайд 11</vt:lpstr>
      <vt:lpstr>Слайд 12</vt:lpstr>
      <vt:lpstr>Слайд 13</vt:lpstr>
      <vt:lpstr>Слайд 14</vt:lpstr>
      <vt:lpstr>Слайд 15</vt:lpstr>
      <vt:lpstr>Найдите животное другой среды обитания</vt:lpstr>
      <vt:lpstr>Найдите  животное другой среды обитания</vt:lpstr>
      <vt:lpstr>В чем сходство этих животных? Как его объяснить?</vt:lpstr>
      <vt:lpstr>В какой среде обитает каждое насекомое? К какой работе приспособлены их ножки?</vt:lpstr>
      <vt:lpstr>           «Верные и неверные суждения»</vt:lpstr>
      <vt:lpstr>Домашнее задание</vt:lpstr>
      <vt:lpstr>синквейн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</dc:creator>
  <cp:lastModifiedBy>Комп</cp:lastModifiedBy>
  <cp:revision>124</cp:revision>
  <dcterms:created xsi:type="dcterms:W3CDTF">2015-01-01T12:29:48Z</dcterms:created>
  <dcterms:modified xsi:type="dcterms:W3CDTF">2015-01-10T11:23:48Z</dcterms:modified>
</cp:coreProperties>
</file>