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3" r:id="rId6"/>
    <p:sldId id="262" r:id="rId7"/>
    <p:sldId id="264" r:id="rId8"/>
    <p:sldId id="265" r:id="rId9"/>
    <p:sldId id="266" r:id="rId10"/>
    <p:sldId id="267" r:id="rId11"/>
    <p:sldId id="268" r:id="rId12"/>
    <p:sldId id="269" r:id="rId13"/>
    <p:sldId id="271" r:id="rId14"/>
    <p:sldId id="272" r:id="rId15"/>
    <p:sldId id="273" r:id="rId16"/>
    <p:sldId id="270" r:id="rId17"/>
    <p:sldId id="260" r:id="rId18"/>
    <p:sldId id="275" r:id="rId19"/>
    <p:sldId id="261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39" d="100"/>
          <a:sy n="39" d="100"/>
        </p:scale>
        <p:origin x="-81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10.12.2013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10.12.2013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10.12.2013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10.12.2013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10.12.2013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Рисунок 3" descr="jivotniy_mir2604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71600" y="1484784"/>
            <a:ext cx="7128792" cy="4865401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1520" y="332656"/>
            <a:ext cx="8892480" cy="1080120"/>
          </a:xfrm>
        </p:spPr>
        <p:txBody>
          <a:bodyPr vert="horz">
            <a:normAutofit fontScale="90000"/>
          </a:bodyPr>
          <a:lstStyle/>
          <a:p>
            <a:pPr algn="ctr"/>
            <a:r>
              <a:rPr lang="ru-RU" dirty="0" smtClean="0"/>
              <a:t>Обобщение по теме: </a:t>
            </a:r>
            <a:br>
              <a:rPr lang="ru-RU" dirty="0" smtClean="0"/>
            </a:br>
            <a:r>
              <a:rPr lang="ru-RU" dirty="0" smtClean="0"/>
              <a:t>«Питание и пищеварение».</a:t>
            </a:r>
            <a:endParaRPr lang="ru-RU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4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864096"/>
          </a:xfrm>
        </p:spPr>
        <p:txBody>
          <a:bodyPr>
            <a:normAutofit/>
          </a:bodyPr>
          <a:lstStyle/>
          <a:p>
            <a:pPr algn="ctr"/>
            <a:r>
              <a:rPr lang="ru-RU" sz="3600" dirty="0" smtClean="0"/>
              <a:t>Третий лишний</a:t>
            </a:r>
            <a:endParaRPr lang="ru-RU" sz="3600" dirty="0"/>
          </a:p>
        </p:txBody>
      </p:sp>
      <p:pic>
        <p:nvPicPr>
          <p:cNvPr id="4" name="Содержимое 3" descr="0007-005-Les-eto-udivitelnaja-kladovaja.jpg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868144" y="1412776"/>
            <a:ext cx="2952328" cy="2498124"/>
          </a:xfrm>
        </p:spPr>
      </p:pic>
      <p:pic>
        <p:nvPicPr>
          <p:cNvPr id="5" name="Рисунок 4" descr="aktiniya04.jp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79512" y="1412776"/>
            <a:ext cx="3790448" cy="2520280"/>
          </a:xfrm>
          <a:prstGeom prst="rect">
            <a:avLst/>
          </a:prstGeom>
        </p:spPr>
      </p:pic>
      <p:pic>
        <p:nvPicPr>
          <p:cNvPr id="6" name="Рисунок 5" descr="yahooeu_ru_10.jpg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275856" y="4005064"/>
            <a:ext cx="3023617" cy="255379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5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">
                                          <p:val>
                                            <p:strVal val="ppt_x+-0.0500*(ppt_x*0.9511+(1-ppt_y)*0.3090)"/>
                                          </p:val>
                                        </p:tav>
                                        <p:tav tm="10000">
                                          <p:val>
                                            <p:strVal val="ppt_x+-0.1000*(ppt_x*0.8090+(1-ppt_y)*0.5878)"/>
                                          </p:val>
                                        </p:tav>
                                        <p:tav tm="15000">
                                          <p:val>
                                            <p:strVal val="ppt_x+-0.1500*(ppt_x*0.5878+(1-ppt_y)*0.8090)"/>
                                          </p:val>
                                        </p:tav>
                                        <p:tav tm="20000">
                                          <p:val>
                                            <p:strVal val="ppt_x+-0.2000*(ppt_x*0.3090+(1-ppt_y)*0.9511)"/>
                                          </p:val>
                                        </p:tav>
                                        <p:tav tm="25000">
                                          <p:val>
                                            <p:strVal val="ppt_x+-0.2500*(ppt_x*-0.0000+(1-ppt_y)*1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x+-0.3000*(ppt_x*-0.3090+(1-ppt_y)*0.9511)"/>
                                          </p:val>
                                        </p:tav>
                                        <p:tav tm="35000">
                                          <p:val>
                                            <p:strVal val="ppt_x+-0.3500*(ppt_x*-0.5878+(1-ppt_y)*0.8090)"/>
                                          </p:val>
                                        </p:tav>
                                        <p:tav tm="40000">
                                          <p:val>
                                            <p:strVal val="ppt_x+-0.4000*(ppt_x*-0.8090+(1-ppt_y)*0.5878)"/>
                                          </p:val>
                                        </p:tav>
                                        <p:tav tm="45000">
                                          <p:val>
                                            <p:strVal val="ppt_x+-0.4500*(ppt_x*-0.9511+(1-ppt_y)*0.3090)"/>
                                          </p:val>
                                        </p:tav>
                                        <p:tav tm="50000">
                                          <p:val>
                                            <p:strVal val="ppt_x+-0.5000*(ppt_x*-1.0000+(1-ppt_y)*-0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x+-0.5500*(ppt_x*-0.9511+(1-ppt_y)*-0.3090)"/>
                                          </p:val>
                                        </p:tav>
                                        <p:tav tm="60000">
                                          <p:val>
                                            <p:strVal val="ppt_x+-0.6000*(ppt_x*-0.8090+(1-ppt_y)*-0.5878)"/>
                                          </p:val>
                                        </p:tav>
                                        <p:tav tm="65000">
                                          <p:val>
                                            <p:strVal val="ppt_x+-0.6500*(ppt_x*-0.5878+(1-ppt_y)*-0.8090)"/>
                                          </p:val>
                                        </p:tav>
                                        <p:tav tm="70000">
                                          <p:val>
                                            <p:strVal val="ppt_x+-0.7000*(ppt_x*-0.3090+(1-ppt_y)*-0.9511)"/>
                                          </p:val>
                                        </p:tav>
                                        <p:tav tm="75000">
                                          <p:val>
                                            <p:strVal val="ppt_x+-0.7500*(ppt_x*0.0000+(1-ppt_y)*-1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x+-0.8000*(ppt_x*0.3090+(1-ppt_y)*-0.9511)"/>
                                          </p:val>
                                        </p:tav>
                                        <p:tav tm="85000">
                                          <p:val>
                                            <p:strVal val="ppt_x+-0.8500*(ppt_x*0.5878+(1-ppt_y)*-0.8090)"/>
                                          </p:val>
                                        </p:tav>
                                        <p:tav tm="90000">
                                          <p:val>
                                            <p:strVal val="ppt_x+-0.9000*(ppt_x*0.8090+(1-ppt_y)*-0.5878)"/>
                                          </p:val>
                                        </p:tav>
                                        <p:tav tm="95000">
                                          <p:val>
                                            <p:strVal val="ppt_x+-0.9500*(ppt_x*0.9511+(1-ppt_y)*-0.3090)"/>
                                          </p:val>
                                        </p:tav>
                                        <p:tav tm="100000">
                                          <p:val>
                                            <p:strVal val="ppt_x+-1.0000*(ppt_x*1.0000+(1-ppt_y)*0.0000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-0.0500*(ppt_x*0.3090-(1-ppt_y)*0.9511)"/>
                                          </p:val>
                                        </p:tav>
                                        <p:tav tm="10000">
                                          <p:val>
                                            <p:strVal val="ppt_y+-0.1000*(ppt_x*0.5878-(1-ppt_y)*0.8090)"/>
                                          </p:val>
                                        </p:tav>
                                        <p:tav tm="15000">
                                          <p:val>
                                            <p:strVal val="ppt_y+-0.1500*(ppt_x*0.8090-(1-ppt_y)*0.5878)"/>
                                          </p:val>
                                        </p:tav>
                                        <p:tav tm="20000">
                                          <p:val>
                                            <p:strVal val="ppt_y+-0.2000*(ppt_x*0.9511-(1-ppt_y)*0.3090)"/>
                                          </p:val>
                                        </p:tav>
                                        <p:tav tm="25000">
                                          <p:val>
                                            <p:strVal val="ppt_y+-0.2500*(ppt_x*1.0000-(1-ppt_y)*-0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y+-0.3000*(ppt_x*0.9511-(1-ppt_y)*-0.3090)"/>
                                          </p:val>
                                        </p:tav>
                                        <p:tav tm="35000">
                                          <p:val>
                                            <p:strVal val="ppt_y+-0.3500*(ppt_x*0.8090-(1-ppt_y)*-0.5878)"/>
                                          </p:val>
                                        </p:tav>
                                        <p:tav tm="40000">
                                          <p:val>
                                            <p:strVal val="ppt_y+-0.4000*(ppt_x*0.5878-(1-ppt_y)*-0.8090)"/>
                                          </p:val>
                                        </p:tav>
                                        <p:tav tm="45000">
                                          <p:val>
                                            <p:strVal val="ppt_y+-0.4500*(ppt_x*0.3090-(1-ppt_y)*-0.9511)"/>
                                          </p:val>
                                        </p:tav>
                                        <p:tav tm="50000">
                                          <p:val>
                                            <p:strVal val="ppt_y+-0.5000*(ppt_x*-0.0000-(1-ppt_y)*-1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y+-0.5500*(ppt_x*-0.3090-(1-ppt_y)*-0.9511)"/>
                                          </p:val>
                                        </p:tav>
                                        <p:tav tm="60000">
                                          <p:val>
                                            <p:strVal val="ppt_y+-0.6000*(ppt_x*-0.5878-(1-ppt_y)*-0.8090)"/>
                                          </p:val>
                                        </p:tav>
                                        <p:tav tm="65000">
                                          <p:val>
                                            <p:strVal val="ppt_y+-0.6500*(ppt_x*-0.8090-(1-ppt_y)*-0.5878)"/>
                                          </p:val>
                                        </p:tav>
                                        <p:tav tm="70000">
                                          <p:val>
                                            <p:strVal val="ppt_y+-0.7000*(ppt_x*-0.9511-(1-ppt_y)*-0.3090)"/>
                                          </p:val>
                                        </p:tav>
                                        <p:tav tm="75000">
                                          <p:val>
                                            <p:strVal val="ppt_y+-0.7500*(ppt_x*-1.0000-(1-ppt_y)*0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y+-0.8000*(ppt_x*-0.9511-(1-ppt_y)*0.3090)"/>
                                          </p:val>
                                        </p:tav>
                                        <p:tav tm="85000">
                                          <p:val>
                                            <p:strVal val="ppt_y+-0.8500*(ppt_x*-0.8090-(1-ppt_y)*0.5878)"/>
                                          </p:val>
                                        </p:tav>
                                        <p:tav tm="90000">
                                          <p:val>
                                            <p:strVal val="ppt_y+-0.9000*(ppt_x*-0.5878-(1-ppt_y)*0.8090)"/>
                                          </p:val>
                                        </p:tav>
                                        <p:tav tm="95000">
                                          <p:val>
                                            <p:strVal val="ppt_y+-0.9500*(ppt_x*-0.3090-(1-ppt_y)*0.9511)"/>
                                          </p:val>
                                        </p:tav>
                                        <p:tav tm="100000">
                                          <p:val>
                                            <p:strVal val="ppt_y+-1.0000*(ppt_x*0.0000-(1-ppt_y)*1.000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008112"/>
          </a:xfrm>
        </p:spPr>
        <p:txBody>
          <a:bodyPr>
            <a:normAutofit/>
          </a:bodyPr>
          <a:lstStyle/>
          <a:p>
            <a:pPr algn="ctr"/>
            <a:r>
              <a:rPr lang="ru-RU" sz="3600" dirty="0" smtClean="0"/>
              <a:t>Третий лишний</a:t>
            </a:r>
            <a:endParaRPr lang="ru-RU" sz="3600" dirty="0"/>
          </a:p>
        </p:txBody>
      </p:sp>
      <p:pic>
        <p:nvPicPr>
          <p:cNvPr id="4" name="Содержимое 3" descr="hyaena1.jpg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39552" y="1412776"/>
            <a:ext cx="3600400" cy="2765367"/>
          </a:xfrm>
        </p:spPr>
      </p:pic>
      <p:pic>
        <p:nvPicPr>
          <p:cNvPr id="7" name="Рисунок 6" descr="yahooeu_ru_10.jp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699792" y="4149080"/>
            <a:ext cx="3023617" cy="2553793"/>
          </a:xfrm>
          <a:prstGeom prst="rect">
            <a:avLst/>
          </a:prstGeom>
        </p:spPr>
      </p:pic>
      <p:pic>
        <p:nvPicPr>
          <p:cNvPr id="8" name="Рисунок 7" descr="7514f3137940.jpg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076056" y="1340768"/>
            <a:ext cx="3819354" cy="278693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5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">
                                          <p:val>
                                            <p:strVal val="ppt_x+-0.0500*(ppt_x*0.9511+(1-ppt_y)*0.3090)"/>
                                          </p:val>
                                        </p:tav>
                                        <p:tav tm="10000">
                                          <p:val>
                                            <p:strVal val="ppt_x+-0.1000*(ppt_x*0.8090+(1-ppt_y)*0.5878)"/>
                                          </p:val>
                                        </p:tav>
                                        <p:tav tm="15000">
                                          <p:val>
                                            <p:strVal val="ppt_x+-0.1500*(ppt_x*0.5878+(1-ppt_y)*0.8090)"/>
                                          </p:val>
                                        </p:tav>
                                        <p:tav tm="20000">
                                          <p:val>
                                            <p:strVal val="ppt_x+-0.2000*(ppt_x*0.3090+(1-ppt_y)*0.9511)"/>
                                          </p:val>
                                        </p:tav>
                                        <p:tav tm="25000">
                                          <p:val>
                                            <p:strVal val="ppt_x+-0.2500*(ppt_x*-0.0000+(1-ppt_y)*1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x+-0.3000*(ppt_x*-0.3090+(1-ppt_y)*0.9511)"/>
                                          </p:val>
                                        </p:tav>
                                        <p:tav tm="35000">
                                          <p:val>
                                            <p:strVal val="ppt_x+-0.3500*(ppt_x*-0.5878+(1-ppt_y)*0.8090)"/>
                                          </p:val>
                                        </p:tav>
                                        <p:tav tm="40000">
                                          <p:val>
                                            <p:strVal val="ppt_x+-0.4000*(ppt_x*-0.8090+(1-ppt_y)*0.5878)"/>
                                          </p:val>
                                        </p:tav>
                                        <p:tav tm="45000">
                                          <p:val>
                                            <p:strVal val="ppt_x+-0.4500*(ppt_x*-0.9511+(1-ppt_y)*0.3090)"/>
                                          </p:val>
                                        </p:tav>
                                        <p:tav tm="50000">
                                          <p:val>
                                            <p:strVal val="ppt_x+-0.5000*(ppt_x*-1.0000+(1-ppt_y)*-0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x+-0.5500*(ppt_x*-0.9511+(1-ppt_y)*-0.3090)"/>
                                          </p:val>
                                        </p:tav>
                                        <p:tav tm="60000">
                                          <p:val>
                                            <p:strVal val="ppt_x+-0.6000*(ppt_x*-0.8090+(1-ppt_y)*-0.5878)"/>
                                          </p:val>
                                        </p:tav>
                                        <p:tav tm="65000">
                                          <p:val>
                                            <p:strVal val="ppt_x+-0.6500*(ppt_x*-0.5878+(1-ppt_y)*-0.8090)"/>
                                          </p:val>
                                        </p:tav>
                                        <p:tav tm="70000">
                                          <p:val>
                                            <p:strVal val="ppt_x+-0.7000*(ppt_x*-0.3090+(1-ppt_y)*-0.9511)"/>
                                          </p:val>
                                        </p:tav>
                                        <p:tav tm="75000">
                                          <p:val>
                                            <p:strVal val="ppt_x+-0.7500*(ppt_x*0.0000+(1-ppt_y)*-1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x+-0.8000*(ppt_x*0.3090+(1-ppt_y)*-0.9511)"/>
                                          </p:val>
                                        </p:tav>
                                        <p:tav tm="85000">
                                          <p:val>
                                            <p:strVal val="ppt_x+-0.8500*(ppt_x*0.5878+(1-ppt_y)*-0.8090)"/>
                                          </p:val>
                                        </p:tav>
                                        <p:tav tm="90000">
                                          <p:val>
                                            <p:strVal val="ppt_x+-0.9000*(ppt_x*0.8090+(1-ppt_y)*-0.5878)"/>
                                          </p:val>
                                        </p:tav>
                                        <p:tav tm="95000">
                                          <p:val>
                                            <p:strVal val="ppt_x+-0.9500*(ppt_x*0.9511+(1-ppt_y)*-0.3090)"/>
                                          </p:val>
                                        </p:tav>
                                        <p:tav tm="100000">
                                          <p:val>
                                            <p:strVal val="ppt_x+-1.0000*(ppt_x*1.0000+(1-ppt_y)*0.0000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-0.0500*(ppt_x*0.3090-(1-ppt_y)*0.9511)"/>
                                          </p:val>
                                        </p:tav>
                                        <p:tav tm="10000">
                                          <p:val>
                                            <p:strVal val="ppt_y+-0.1000*(ppt_x*0.5878-(1-ppt_y)*0.8090)"/>
                                          </p:val>
                                        </p:tav>
                                        <p:tav tm="15000">
                                          <p:val>
                                            <p:strVal val="ppt_y+-0.1500*(ppt_x*0.8090-(1-ppt_y)*0.5878)"/>
                                          </p:val>
                                        </p:tav>
                                        <p:tav tm="20000">
                                          <p:val>
                                            <p:strVal val="ppt_y+-0.2000*(ppt_x*0.9511-(1-ppt_y)*0.3090)"/>
                                          </p:val>
                                        </p:tav>
                                        <p:tav tm="25000">
                                          <p:val>
                                            <p:strVal val="ppt_y+-0.2500*(ppt_x*1.0000-(1-ppt_y)*-0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y+-0.3000*(ppt_x*0.9511-(1-ppt_y)*-0.3090)"/>
                                          </p:val>
                                        </p:tav>
                                        <p:tav tm="35000">
                                          <p:val>
                                            <p:strVal val="ppt_y+-0.3500*(ppt_x*0.8090-(1-ppt_y)*-0.5878)"/>
                                          </p:val>
                                        </p:tav>
                                        <p:tav tm="40000">
                                          <p:val>
                                            <p:strVal val="ppt_y+-0.4000*(ppt_x*0.5878-(1-ppt_y)*-0.8090)"/>
                                          </p:val>
                                        </p:tav>
                                        <p:tav tm="45000">
                                          <p:val>
                                            <p:strVal val="ppt_y+-0.4500*(ppt_x*0.3090-(1-ppt_y)*-0.9511)"/>
                                          </p:val>
                                        </p:tav>
                                        <p:tav tm="50000">
                                          <p:val>
                                            <p:strVal val="ppt_y+-0.5000*(ppt_x*-0.0000-(1-ppt_y)*-1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y+-0.5500*(ppt_x*-0.3090-(1-ppt_y)*-0.9511)"/>
                                          </p:val>
                                        </p:tav>
                                        <p:tav tm="60000">
                                          <p:val>
                                            <p:strVal val="ppt_y+-0.6000*(ppt_x*-0.5878-(1-ppt_y)*-0.8090)"/>
                                          </p:val>
                                        </p:tav>
                                        <p:tav tm="65000">
                                          <p:val>
                                            <p:strVal val="ppt_y+-0.6500*(ppt_x*-0.8090-(1-ppt_y)*-0.5878)"/>
                                          </p:val>
                                        </p:tav>
                                        <p:tav tm="70000">
                                          <p:val>
                                            <p:strVal val="ppt_y+-0.7000*(ppt_x*-0.9511-(1-ppt_y)*-0.3090)"/>
                                          </p:val>
                                        </p:tav>
                                        <p:tav tm="75000">
                                          <p:val>
                                            <p:strVal val="ppt_y+-0.7500*(ppt_x*-1.0000-(1-ppt_y)*0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y+-0.8000*(ppt_x*-0.9511-(1-ppt_y)*0.3090)"/>
                                          </p:val>
                                        </p:tav>
                                        <p:tav tm="85000">
                                          <p:val>
                                            <p:strVal val="ppt_y+-0.8500*(ppt_x*-0.8090-(1-ppt_y)*0.5878)"/>
                                          </p:val>
                                        </p:tav>
                                        <p:tav tm="90000">
                                          <p:val>
                                            <p:strVal val="ppt_y+-0.9000*(ppt_x*-0.5878-(1-ppt_y)*0.8090)"/>
                                          </p:val>
                                        </p:tav>
                                        <p:tav tm="95000">
                                          <p:val>
                                            <p:strVal val="ppt_y+-0.9500*(ppt_x*-0.3090-(1-ppt_y)*0.9511)"/>
                                          </p:val>
                                        </p:tav>
                                        <p:tav tm="100000">
                                          <p:val>
                                            <p:strVal val="ppt_y+-1.0000*(ppt_x*0.0000-(1-ppt_y)*1.000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ru-RU" sz="3600" dirty="0" smtClean="0"/>
              <a:t>Восстанови схему</a:t>
            </a:r>
            <a:endParaRPr lang="ru-RU" sz="3600" dirty="0"/>
          </a:p>
        </p:txBody>
      </p:sp>
      <p:pic>
        <p:nvPicPr>
          <p:cNvPr id="4" name="Содержимое 3" descr="http://festival.1september.ru/articles/600233/img1.jpg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31640" y="1628800"/>
            <a:ext cx="6264696" cy="44108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564672"/>
          </a:xfrm>
        </p:spPr>
        <p:txBody>
          <a:bodyPr>
            <a:noAutofit/>
          </a:bodyPr>
          <a:lstStyle/>
          <a:p>
            <a:pPr algn="ctr"/>
            <a:r>
              <a:rPr lang="ru-RU" sz="3600" dirty="0" smtClean="0"/>
              <a:t>Восстанови схему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839816"/>
          </a:xfrm>
        </p:spPr>
        <p:txBody>
          <a:bodyPr/>
          <a:lstStyle/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r>
              <a:rPr lang="ru-RU" dirty="0" smtClean="0"/>
              <a:t>Тип питания</a:t>
            </a:r>
          </a:p>
          <a:p>
            <a:pPr algn="ctr"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Автотрофное                                         Гетеротрофное</a:t>
            </a:r>
          </a:p>
          <a:p>
            <a:pPr>
              <a:buNone/>
            </a:pPr>
            <a:r>
              <a:rPr lang="ru-RU" b="1" dirty="0" smtClean="0">
                <a:solidFill>
                  <a:schemeClr val="accent5">
                    <a:lumMod val="50000"/>
                  </a:schemeClr>
                </a:solidFill>
              </a:rPr>
              <a:t>Растения </a:t>
            </a:r>
            <a:r>
              <a:rPr lang="ru-RU" dirty="0" smtClean="0"/>
              <a:t>                                                    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животные</a:t>
            </a:r>
          </a:p>
          <a:p>
            <a:pPr>
              <a:buNone/>
            </a:pP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                                                                             грибы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cxnSp>
        <p:nvCxnSpPr>
          <p:cNvPr id="10" name="Прямая со стрелкой 9"/>
          <p:cNvCxnSpPr/>
          <p:nvPr/>
        </p:nvCxnSpPr>
        <p:spPr>
          <a:xfrm flipH="1">
            <a:off x="2555776" y="2420888"/>
            <a:ext cx="1656184" cy="4320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>
            <a:off x="5004048" y="2420888"/>
            <a:ext cx="1368152" cy="5040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708688"/>
          </a:xfrm>
        </p:spPr>
        <p:txBody>
          <a:bodyPr>
            <a:normAutofit/>
          </a:bodyPr>
          <a:lstStyle/>
          <a:p>
            <a:pPr algn="ctr"/>
            <a:r>
              <a:rPr lang="ru-RU" sz="3600" dirty="0" smtClean="0"/>
              <a:t>Восстанови схему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839816"/>
          </a:xfrm>
        </p:spPr>
        <p:txBody>
          <a:bodyPr/>
          <a:lstStyle/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r>
              <a:rPr lang="ru-RU" dirty="0" smtClean="0"/>
              <a:t>Способы питания растения</a:t>
            </a:r>
          </a:p>
          <a:p>
            <a:pPr algn="ctr"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            Воздушное                             Почвенное</a:t>
            </a:r>
          </a:p>
          <a:p>
            <a:pPr>
              <a:buNone/>
            </a:pPr>
            <a:r>
              <a:rPr lang="ru-RU" dirty="0" smtClean="0"/>
              <a:t>                  </a:t>
            </a:r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</a:rPr>
              <a:t>лист  </a:t>
            </a:r>
            <a:r>
              <a:rPr lang="ru-RU" dirty="0" smtClean="0"/>
              <a:t>                                         </a:t>
            </a:r>
            <a:r>
              <a:rPr lang="ru-RU" b="1" dirty="0" smtClean="0">
                <a:solidFill>
                  <a:schemeClr val="accent3">
                    <a:lumMod val="75000"/>
                  </a:schemeClr>
                </a:solidFill>
              </a:rPr>
              <a:t>корень</a:t>
            </a:r>
            <a:endParaRPr lang="ru-RU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cxnSp>
        <p:nvCxnSpPr>
          <p:cNvPr id="4" name="Прямая со стрелкой 3"/>
          <p:cNvCxnSpPr/>
          <p:nvPr/>
        </p:nvCxnSpPr>
        <p:spPr>
          <a:xfrm flipH="1">
            <a:off x="2555776" y="2420888"/>
            <a:ext cx="864096" cy="4320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 стрелкой 4"/>
          <p:cNvCxnSpPr/>
          <p:nvPr/>
        </p:nvCxnSpPr>
        <p:spPr>
          <a:xfrm>
            <a:off x="5868144" y="2420888"/>
            <a:ext cx="864096" cy="4320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80696"/>
          </a:xfrm>
        </p:spPr>
        <p:txBody>
          <a:bodyPr>
            <a:normAutofit/>
          </a:bodyPr>
          <a:lstStyle/>
          <a:p>
            <a:pPr algn="ctr"/>
            <a:r>
              <a:rPr lang="ru-RU" sz="3600" dirty="0" smtClean="0"/>
              <a:t>Восстанови схему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dirty="0" smtClean="0"/>
              <a:t>Животные</a:t>
            </a:r>
          </a:p>
          <a:p>
            <a:pPr algn="ctr">
              <a:buNone/>
            </a:pPr>
            <a:r>
              <a:rPr lang="ru-RU" dirty="0" smtClean="0"/>
              <a:t>(по способу получения пищи)</a:t>
            </a:r>
          </a:p>
          <a:p>
            <a:pPr algn="ctr"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Растительноядные                                  Хищники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                        Паразиты        Симбионты</a:t>
            </a:r>
          </a:p>
          <a:p>
            <a:pPr>
              <a:buNone/>
            </a:pPr>
            <a:r>
              <a:rPr lang="ru-RU" dirty="0" smtClean="0"/>
              <a:t>                                        </a:t>
            </a:r>
            <a:r>
              <a:rPr lang="ru-RU" dirty="0" err="1" smtClean="0"/>
              <a:t>Трупоеды</a:t>
            </a:r>
            <a:endParaRPr lang="ru-RU" dirty="0"/>
          </a:p>
        </p:txBody>
      </p:sp>
      <p:cxnSp>
        <p:nvCxnSpPr>
          <p:cNvPr id="4" name="Прямая со стрелкой 3"/>
          <p:cNvCxnSpPr/>
          <p:nvPr/>
        </p:nvCxnSpPr>
        <p:spPr>
          <a:xfrm flipH="1">
            <a:off x="2699792" y="3068960"/>
            <a:ext cx="936104" cy="2880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 стрелкой 4"/>
          <p:cNvCxnSpPr/>
          <p:nvPr/>
        </p:nvCxnSpPr>
        <p:spPr>
          <a:xfrm>
            <a:off x="6012160" y="3068960"/>
            <a:ext cx="936104" cy="3600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 стрелкой 5"/>
          <p:cNvCxnSpPr/>
          <p:nvPr/>
        </p:nvCxnSpPr>
        <p:spPr>
          <a:xfrm flipH="1">
            <a:off x="3779912" y="3140968"/>
            <a:ext cx="504056" cy="100811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/>
          <p:nvPr/>
        </p:nvCxnSpPr>
        <p:spPr>
          <a:xfrm>
            <a:off x="5220072" y="3140968"/>
            <a:ext cx="504056" cy="93610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 стрелкой 7"/>
          <p:cNvCxnSpPr/>
          <p:nvPr/>
        </p:nvCxnSpPr>
        <p:spPr>
          <a:xfrm>
            <a:off x="4716016" y="3140968"/>
            <a:ext cx="0" cy="122413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936104"/>
          </a:xfrm>
        </p:spPr>
        <p:txBody>
          <a:bodyPr>
            <a:normAutofit/>
          </a:bodyPr>
          <a:lstStyle/>
          <a:p>
            <a:pPr algn="ctr"/>
            <a:r>
              <a:rPr lang="ru-RU" sz="3600" dirty="0" smtClean="0"/>
              <a:t>Заполни таблицу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62379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 </a:t>
            </a:r>
          </a:p>
          <a:p>
            <a:endParaRPr lang="ru-RU" dirty="0" smtClean="0"/>
          </a:p>
          <a:p>
            <a:endParaRPr lang="ru-RU" dirty="0" smtClean="0"/>
          </a:p>
          <a:p>
            <a:pPr>
              <a:buNone/>
            </a:pP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331640" y="1412776"/>
          <a:ext cx="6696744" cy="5212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48372"/>
                <a:gridCol w="3348372"/>
              </a:tblGrid>
              <a:tr h="1728192">
                <a:tc>
                  <a:txBody>
                    <a:bodyPr/>
                    <a:lstStyle/>
                    <a:p>
                      <a:r>
                        <a:rPr lang="ru-RU" b="1" i="1" u="sng" dirty="0" smtClean="0"/>
                        <a:t>Питание мелкими частицами:</a:t>
                      </a:r>
                    </a:p>
                    <a:p>
                      <a:pPr lvl="0"/>
                      <a:r>
                        <a:rPr lang="ru-RU" dirty="0" smtClean="0"/>
                        <a:t>С помощью ложноножек</a:t>
                      </a:r>
                    </a:p>
                    <a:p>
                      <a:pPr lvl="0"/>
                      <a:r>
                        <a:rPr lang="ru-RU" dirty="0" smtClean="0"/>
                        <a:t>С помощью ресничек</a:t>
                      </a:r>
                    </a:p>
                    <a:p>
                      <a:pPr lvl="0"/>
                      <a:r>
                        <a:rPr lang="ru-RU" dirty="0" smtClean="0"/>
                        <a:t>Путем фильтрации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r>
                        <a:rPr lang="ru-RU" dirty="0" smtClean="0"/>
                        <a:t>амеба</a:t>
                      </a:r>
                    </a:p>
                    <a:p>
                      <a:r>
                        <a:rPr lang="ru-RU" dirty="0" smtClean="0"/>
                        <a:t>инфузория – туфелька</a:t>
                      </a:r>
                    </a:p>
                    <a:p>
                      <a:r>
                        <a:rPr lang="ru-RU" dirty="0" smtClean="0"/>
                        <a:t>беззубка</a:t>
                      </a:r>
                    </a:p>
                    <a:p>
                      <a:endParaRPr lang="ru-RU" dirty="0"/>
                    </a:p>
                  </a:txBody>
                  <a:tcPr/>
                </a:tc>
              </a:tr>
              <a:tr h="2001064">
                <a:tc>
                  <a:txBody>
                    <a:bodyPr/>
                    <a:lstStyle/>
                    <a:p>
                      <a:r>
                        <a:rPr lang="ru-RU" b="1" i="1" u="sng" dirty="0" smtClean="0"/>
                        <a:t>Питание крупными частями организма:</a:t>
                      </a:r>
                    </a:p>
                    <a:p>
                      <a:pPr lvl="0"/>
                      <a:r>
                        <a:rPr lang="ru-RU" dirty="0" smtClean="0"/>
                        <a:t>С помощью щупалец</a:t>
                      </a:r>
                    </a:p>
                    <a:p>
                      <a:pPr lvl="0"/>
                      <a:r>
                        <a:rPr lang="ru-RU" dirty="0" smtClean="0"/>
                        <a:t>Путем соскабливания</a:t>
                      </a:r>
                    </a:p>
                    <a:p>
                      <a:pPr lvl="0"/>
                      <a:r>
                        <a:rPr lang="ru-RU" dirty="0" smtClean="0"/>
                        <a:t>Путем захвата добычи</a:t>
                      </a:r>
                    </a:p>
                    <a:p>
                      <a:r>
                        <a:rPr lang="ru-RU" dirty="0" smtClean="0"/>
                        <a:t> 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r>
                        <a:rPr lang="ru-RU" dirty="0" smtClean="0"/>
                        <a:t>осьминог</a:t>
                      </a:r>
                    </a:p>
                    <a:p>
                      <a:r>
                        <a:rPr lang="ru-RU" dirty="0" smtClean="0"/>
                        <a:t>прудовик</a:t>
                      </a:r>
                    </a:p>
                    <a:p>
                      <a:r>
                        <a:rPr lang="ru-RU" dirty="0" smtClean="0"/>
                        <a:t>голубь</a:t>
                      </a:r>
                      <a:endParaRPr lang="ru-RU" dirty="0"/>
                    </a:p>
                  </a:txBody>
                  <a:tcPr/>
                </a:tc>
              </a:tr>
              <a:tr h="1455320">
                <a:tc>
                  <a:txBody>
                    <a:bodyPr/>
                    <a:lstStyle/>
                    <a:p>
                      <a:r>
                        <a:rPr lang="ru-RU" b="1" i="1" u="sng" dirty="0" smtClean="0"/>
                        <a:t>Питание жидкой пищей:</a:t>
                      </a:r>
                    </a:p>
                    <a:p>
                      <a:pPr lvl="0"/>
                      <a:r>
                        <a:rPr lang="ru-RU" dirty="0" smtClean="0"/>
                        <a:t>Колюще – сосущий способ</a:t>
                      </a:r>
                    </a:p>
                    <a:p>
                      <a:pPr lvl="0"/>
                      <a:r>
                        <a:rPr lang="ru-RU" dirty="0" smtClean="0"/>
                        <a:t>Сосущий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 smtClean="0"/>
                    </a:p>
                    <a:p>
                      <a:r>
                        <a:rPr lang="ru-RU" dirty="0" smtClean="0"/>
                        <a:t>комар</a:t>
                      </a:r>
                    </a:p>
                    <a:p>
                      <a:r>
                        <a:rPr lang="ru-RU" dirty="0" smtClean="0"/>
                        <a:t>колибри</a:t>
                      </a:r>
                    </a:p>
                    <a:p>
                      <a:r>
                        <a:rPr lang="ru-RU" dirty="0" smtClean="0"/>
                        <a:t> </a:t>
                      </a:r>
                    </a:p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56467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dirty="0" smtClean="0"/>
              <a:t>Вставьте пропущенные слова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33576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3200" dirty="0" smtClean="0"/>
              <a:t>Фотосинтез происходит в …(1). </a:t>
            </a:r>
          </a:p>
          <a:p>
            <a:pPr>
              <a:buNone/>
            </a:pPr>
            <a:r>
              <a:rPr lang="ru-RU" sz="3200" dirty="0" smtClean="0"/>
              <a:t>При этом поглощается …(2), </a:t>
            </a:r>
          </a:p>
          <a:p>
            <a:pPr>
              <a:buNone/>
            </a:pPr>
            <a:r>
              <a:rPr lang="ru-RU" sz="3200" dirty="0" smtClean="0"/>
              <a:t>а выделяется … (3). </a:t>
            </a:r>
          </a:p>
          <a:p>
            <a:pPr>
              <a:buNone/>
            </a:pPr>
            <a:r>
              <a:rPr lang="ru-RU" sz="3200" dirty="0" smtClean="0"/>
              <a:t>Процесс фотосинтеза происходит на …(4),</a:t>
            </a:r>
          </a:p>
          <a:p>
            <a:pPr>
              <a:buNone/>
            </a:pPr>
            <a:r>
              <a:rPr lang="ru-RU" sz="3200" dirty="0" smtClean="0"/>
              <a:t> и в результате его образуется …(5).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56467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dirty="0" smtClean="0"/>
              <a:t>Вставьте пропущенные слова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33576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3200" dirty="0" smtClean="0"/>
              <a:t>Фотосинтез происходит в  </a:t>
            </a:r>
            <a:r>
              <a:rPr lang="ru-RU" sz="3200" i="1" dirty="0" smtClean="0">
                <a:solidFill>
                  <a:srgbClr val="00B050"/>
                </a:solidFill>
              </a:rPr>
              <a:t>хлоропластах</a:t>
            </a:r>
            <a:r>
              <a:rPr lang="ru-RU" sz="3200" dirty="0" smtClean="0"/>
              <a:t>. </a:t>
            </a:r>
          </a:p>
          <a:p>
            <a:pPr>
              <a:buNone/>
            </a:pPr>
            <a:r>
              <a:rPr lang="ru-RU" sz="3200" dirty="0" smtClean="0"/>
              <a:t>При этом поглощается  </a:t>
            </a:r>
            <a:r>
              <a:rPr lang="ru-RU" sz="3200" i="1" dirty="0" smtClean="0">
                <a:solidFill>
                  <a:srgbClr val="00B050"/>
                </a:solidFill>
              </a:rPr>
              <a:t>углекислый газ, </a:t>
            </a:r>
          </a:p>
          <a:p>
            <a:pPr>
              <a:buNone/>
            </a:pPr>
            <a:r>
              <a:rPr lang="ru-RU" sz="3200" dirty="0" smtClean="0"/>
              <a:t>а выделяется </a:t>
            </a:r>
            <a:r>
              <a:rPr lang="ru-RU" sz="3200" i="1" dirty="0" smtClean="0">
                <a:solidFill>
                  <a:srgbClr val="00B050"/>
                </a:solidFill>
              </a:rPr>
              <a:t>кислород</a:t>
            </a:r>
            <a:r>
              <a:rPr lang="ru-RU" sz="3200" dirty="0" smtClean="0"/>
              <a:t>. </a:t>
            </a:r>
          </a:p>
          <a:p>
            <a:pPr>
              <a:buNone/>
            </a:pPr>
            <a:r>
              <a:rPr lang="ru-RU" sz="3200" dirty="0" smtClean="0"/>
              <a:t>Процесс фотосинтеза происходит на </a:t>
            </a:r>
            <a:r>
              <a:rPr lang="ru-RU" sz="3200" i="1" dirty="0" smtClean="0">
                <a:solidFill>
                  <a:srgbClr val="00B050"/>
                </a:solidFill>
              </a:rPr>
              <a:t>свету</a:t>
            </a:r>
            <a:r>
              <a:rPr lang="ru-RU" sz="3200" dirty="0" smtClean="0"/>
              <a:t>,</a:t>
            </a:r>
          </a:p>
          <a:p>
            <a:pPr>
              <a:buNone/>
            </a:pPr>
            <a:r>
              <a:rPr lang="ru-RU" sz="3200" dirty="0" smtClean="0"/>
              <a:t> и в результате его образуется </a:t>
            </a:r>
            <a:r>
              <a:rPr lang="ru-RU" sz="3200" i="1" dirty="0" smtClean="0">
                <a:solidFill>
                  <a:srgbClr val="00B050"/>
                </a:solidFill>
              </a:rPr>
              <a:t>сахар</a:t>
            </a:r>
            <a:r>
              <a:rPr lang="ru-RU" sz="3200" dirty="0" smtClean="0"/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56467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dirty="0" smtClean="0"/>
              <a:t>Используемая литература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lvl="0"/>
            <a:r>
              <a:rPr lang="ru-RU" dirty="0" smtClean="0"/>
              <a:t>Модестов С.Ю. Сборник творческих задач по биологии, экологии и ОБЖ: Пособие для учителей /Худ. И.Н. </a:t>
            </a:r>
            <a:r>
              <a:rPr lang="ru-RU" dirty="0" err="1" smtClean="0"/>
              <a:t>Ржевцева</a:t>
            </a:r>
            <a:r>
              <a:rPr lang="ru-RU" dirty="0" smtClean="0"/>
              <a:t>. – СПб: </a:t>
            </a:r>
            <a:r>
              <a:rPr lang="ru-RU" dirty="0" err="1" smtClean="0"/>
              <a:t>Акцидент</a:t>
            </a:r>
            <a:r>
              <a:rPr lang="ru-RU" dirty="0" smtClean="0"/>
              <a:t>, 1998. – 175с.: ил. / (Сер. «Учительский портфель»).</a:t>
            </a:r>
          </a:p>
          <a:p>
            <a:pPr lvl="0"/>
            <a:r>
              <a:rPr lang="ru-RU" dirty="0" smtClean="0"/>
              <a:t>Боброва Т.А., </a:t>
            </a:r>
            <a:r>
              <a:rPr lang="ru-RU" dirty="0" err="1" smtClean="0"/>
              <a:t>Гуфельд</a:t>
            </a:r>
            <a:r>
              <a:rPr lang="ru-RU" dirty="0" smtClean="0"/>
              <a:t> И.М. Ботаника. Зоология: Учеб. пособие. /Под общ. Ред. Л.А. Панфиловой. – М.: «РИПОЛ КЛАССИК», 1999. – 640 с., </a:t>
            </a:r>
            <a:r>
              <a:rPr lang="ru-RU" dirty="0" err="1" smtClean="0"/>
              <a:t>илл</a:t>
            </a:r>
            <a:r>
              <a:rPr lang="ru-RU" dirty="0" smtClean="0"/>
              <a:t>.</a:t>
            </a:r>
          </a:p>
          <a:p>
            <a:pPr lvl="0"/>
            <a:r>
              <a:rPr lang="ru-RU" dirty="0" smtClean="0"/>
              <a:t>Биология. Живой организм. 6 класс: учеб. для </a:t>
            </a:r>
            <a:r>
              <a:rPr lang="ru-RU" dirty="0" err="1" smtClean="0"/>
              <a:t>общеобразоват</a:t>
            </a:r>
            <a:r>
              <a:rPr lang="ru-RU" dirty="0" smtClean="0"/>
              <a:t>. учреждений/  Н.И. Сонин –   4 – е изд., стереотип. -  М.: Дрофа, 2010. – 174, [2] с. :ил. </a:t>
            </a:r>
          </a:p>
          <a:p>
            <a:pPr lvl="0"/>
            <a:r>
              <a:rPr lang="ru-RU" i="1" dirty="0" smtClean="0"/>
              <a:t>Биология. Живой организм. 6 </a:t>
            </a:r>
            <a:r>
              <a:rPr lang="ru-RU" i="1" dirty="0" err="1" smtClean="0"/>
              <a:t>кл</a:t>
            </a:r>
            <a:r>
              <a:rPr lang="ru-RU" i="1" dirty="0" smtClean="0"/>
              <a:t>.: рабочая тетрадь к учебнику «Биология. Живой организм» / Н.И.Сонин. </a:t>
            </a:r>
            <a:r>
              <a:rPr lang="ru-RU" dirty="0" smtClean="0"/>
              <a:t>2 – е изд., стереотип</a:t>
            </a:r>
            <a:r>
              <a:rPr lang="ru-RU" i="1" dirty="0" smtClean="0"/>
              <a:t> – М.: Дрофа, 2010. – 60, [4]с.</a:t>
            </a:r>
            <a:endParaRPr lang="ru-RU" dirty="0" smtClean="0"/>
          </a:p>
          <a:p>
            <a:pPr lvl="0"/>
            <a:r>
              <a:rPr lang="ru-RU" dirty="0" smtClean="0"/>
              <a:t> Я познаю мир: Дет. </a:t>
            </a:r>
            <a:r>
              <a:rPr lang="ru-RU" dirty="0" err="1" smtClean="0"/>
              <a:t>Энцикл</a:t>
            </a:r>
            <a:r>
              <a:rPr lang="ru-RU" dirty="0" smtClean="0"/>
              <a:t>.: Растения / Сост. Л.А. Багрова; </a:t>
            </a:r>
            <a:r>
              <a:rPr lang="ru-RU" dirty="0" err="1" smtClean="0"/>
              <a:t>Худож</a:t>
            </a:r>
            <a:r>
              <a:rPr lang="ru-RU" dirty="0" smtClean="0"/>
              <a:t>. А.В. </a:t>
            </a:r>
            <a:r>
              <a:rPr lang="ru-RU" dirty="0" err="1" smtClean="0"/>
              <a:t>Кардашук</a:t>
            </a:r>
            <a:r>
              <a:rPr lang="ru-RU" dirty="0" smtClean="0"/>
              <a:t>, О.М. Войтенко; Под общ. Ред. О.Г. </a:t>
            </a:r>
            <a:r>
              <a:rPr lang="ru-RU" dirty="0" err="1" smtClean="0"/>
              <a:t>Хинн</a:t>
            </a:r>
            <a:r>
              <a:rPr lang="ru-RU" dirty="0" smtClean="0"/>
              <a:t>. – М.: ООО «Издательство АСТ», 2000. – 512 с.</a:t>
            </a:r>
          </a:p>
          <a:p>
            <a:pPr lvl="0"/>
            <a:r>
              <a:rPr lang="ru-RU" dirty="0" err="1" smtClean="0"/>
              <a:t>Рохлов</a:t>
            </a:r>
            <a:r>
              <a:rPr lang="ru-RU" dirty="0" smtClean="0"/>
              <a:t> В., Теремов А., Петросова Р. Занимательная ботаника: Книга для учащихся, учителей и родителей. – М.: АРТ – ПРЕСС, 1999. – 432 с.: ил. ( «Занимательные уроки»).</a:t>
            </a:r>
          </a:p>
          <a:p>
            <a:pPr lvl="0"/>
            <a:r>
              <a:rPr lang="ru-RU" dirty="0" err="1" smtClean="0"/>
              <a:t>Трайтак</a:t>
            </a:r>
            <a:r>
              <a:rPr lang="ru-RU" dirty="0" smtClean="0"/>
              <a:t> Д.И. Книга для чтения по ботанике: Для учащихся 5-6 </a:t>
            </a:r>
            <a:r>
              <a:rPr lang="ru-RU" dirty="0" err="1" smtClean="0"/>
              <a:t>кл</a:t>
            </a:r>
            <a:r>
              <a:rPr lang="ru-RU" dirty="0" smtClean="0"/>
              <a:t>. / Сост. Д.И. </a:t>
            </a:r>
            <a:r>
              <a:rPr lang="ru-RU" dirty="0" err="1" smtClean="0"/>
              <a:t>Трайтак</a:t>
            </a:r>
            <a:r>
              <a:rPr lang="ru-RU" dirty="0" smtClean="0"/>
              <a:t>. – 2 – е изд., </a:t>
            </a:r>
            <a:r>
              <a:rPr lang="ru-RU" dirty="0" err="1" smtClean="0"/>
              <a:t>перераб</a:t>
            </a:r>
            <a:r>
              <a:rPr lang="ru-RU" dirty="0" smtClean="0"/>
              <a:t>. – М.: Просвещение, 1985. – 223 с., ил.</a:t>
            </a:r>
          </a:p>
          <a:p>
            <a:pPr lvl="0"/>
            <a:r>
              <a:rPr lang="ru-RU" dirty="0" smtClean="0"/>
              <a:t>Игошин Г. П. Уроки биологии в 6-м классе. Развёрнутое планирование/Художник Куров В. Н. – Ярославль: Академия развития, 2002. – 272 с.: ил. – (Учитель года России).</a:t>
            </a:r>
          </a:p>
          <a:p>
            <a:pPr lvl="0"/>
            <a:r>
              <a:rPr lang="ru-RU" dirty="0" err="1" smtClean="0"/>
              <a:t>Акперова</a:t>
            </a:r>
            <a:r>
              <a:rPr lang="ru-RU" dirty="0" smtClean="0"/>
              <a:t>, И. А. Уроки биологии в 6 классе по учебно-методическому комплекту Н. И. Сонина «Биология. 6 класс. Живой организм» / И. А. </a:t>
            </a:r>
            <a:r>
              <a:rPr lang="ru-RU" dirty="0" err="1" smtClean="0"/>
              <a:t>Аксперова</a:t>
            </a:r>
            <a:r>
              <a:rPr lang="ru-RU" dirty="0" smtClean="0"/>
              <a:t>. – М. : Дрофа, 2005. – 288 с. : ил. – (Мастер класс)</a:t>
            </a:r>
          </a:p>
          <a:p>
            <a:pPr lvl="0"/>
            <a:r>
              <a:rPr lang="ru-RU" dirty="0" smtClean="0"/>
              <a:t>Интернет - ресурсы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42852"/>
            <a:ext cx="8115328" cy="714380"/>
          </a:xfrm>
        </p:spPr>
        <p:txBody>
          <a:bodyPr>
            <a:normAutofit/>
          </a:bodyPr>
          <a:lstStyle/>
          <a:p>
            <a:r>
              <a:rPr lang="ru-RU" sz="3600" dirty="0" smtClean="0"/>
              <a:t>Творческая задача «Листы и корни»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857232"/>
            <a:ext cx="8329642" cy="5643602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В басне «Листы и корни» И.А. Крылова корни, споря с листьями, говорят:</a:t>
            </a:r>
          </a:p>
          <a:p>
            <a:pPr>
              <a:buFontTx/>
              <a:buChar char="-"/>
            </a:pP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Мы те,</a:t>
            </a:r>
          </a:p>
          <a:p>
            <a:pPr>
              <a:buNone/>
            </a:pP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   Которые, здесь роясь в темноте,</a:t>
            </a:r>
          </a:p>
          <a:p>
            <a:pPr>
              <a:buNone/>
            </a:pP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   Питаем вас.</a:t>
            </a:r>
          </a:p>
          <a:p>
            <a:pPr>
              <a:buNone/>
            </a:pP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Ужель не узнаете?</a:t>
            </a:r>
          </a:p>
          <a:p>
            <a:pPr>
              <a:buNone/>
            </a:pP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Мы корни дерева, на коем вы цветете.</a:t>
            </a:r>
          </a:p>
          <a:p>
            <a:pPr>
              <a:buNone/>
            </a:pP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            Красуйтесь в добрый час!</a:t>
            </a:r>
          </a:p>
          <a:p>
            <a:pPr>
              <a:buNone/>
            </a:pP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Да только помните ту разницу меж нас: </a:t>
            </a:r>
          </a:p>
          <a:p>
            <a:pPr>
              <a:buNone/>
            </a:pP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Что  с новою весной лист новый народится;</a:t>
            </a:r>
          </a:p>
          <a:p>
            <a:pPr>
              <a:buNone/>
            </a:pP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           А если корень иссушится, - </a:t>
            </a:r>
          </a:p>
          <a:p>
            <a:pPr>
              <a:buNone/>
            </a:pP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          Не станет дерева, ни вас.</a:t>
            </a:r>
          </a:p>
          <a:p>
            <a:pPr algn="r">
              <a:buNone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В чем ошибка знаменитого баснописца?</a:t>
            </a:r>
          </a:p>
          <a:p>
            <a:pPr>
              <a:buNone/>
            </a:pP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8" presetClass="entr" presetSubtype="0" ac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48" presetClass="entr" presetSubtype="0" ac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48" presetClass="entr" presetSubtype="0" ac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48" presetClass="entr" presetSubtype="0" ac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48" presetClass="entr" presetSubtype="0" ac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48" presetClass="entr" presetSubtype="0" ac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48" presetClass="entr" presetSubtype="0" ac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48" presetClass="entr" presetSubtype="0" ac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48" presetClass="entr" presetSubtype="0" ac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48" presetClass="entr" presetSubtype="0" ac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3" dur="8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4" dur="8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5" dur="8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0"/>
            <a:ext cx="8229600" cy="908720"/>
          </a:xfrm>
        </p:spPr>
        <p:txBody>
          <a:bodyPr>
            <a:normAutofit/>
          </a:bodyPr>
          <a:lstStyle/>
          <a:p>
            <a:r>
              <a:rPr lang="ru-RU" sz="3600" dirty="0" smtClean="0"/>
              <a:t>Творческая задача «Устами великих»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268760"/>
            <a:ext cx="8329642" cy="417646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К.А. Тимирязев писал: «Дайте самому лучшему повару сколько угодно свежего воздуха, сколько угодно солнечного света и целую речку чистой воды и попросите, чтоб он из всего этого приготовил вам сахар, крахмал, жиры и зерно, - он решит, что вы над ним смеетесь. Но то, что кажется совершенно фантастическим человеку, беспрепятственно совершается в зеленых листьях растений». </a:t>
            </a:r>
          </a:p>
          <a:p>
            <a:pPr algn="r">
              <a:buNone/>
            </a:pP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r">
              <a:buNone/>
            </a:pP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r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Объясните суть высказывания ученого.</a:t>
            </a:r>
          </a:p>
          <a:p>
            <a:pPr>
              <a:buNone/>
            </a:pPr>
            <a:endParaRPr lang="ru-RU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9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5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6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1143000"/>
          </a:xfrm>
        </p:spPr>
        <p:txBody>
          <a:bodyPr>
            <a:noAutofit/>
          </a:bodyPr>
          <a:lstStyle/>
          <a:p>
            <a:pPr algn="ctr"/>
            <a:r>
              <a:rPr lang="ru-RU" sz="3600" dirty="0" smtClean="0"/>
              <a:t>Творческая задача</a:t>
            </a:r>
            <a:br>
              <a:rPr lang="ru-RU" sz="3600" dirty="0" smtClean="0"/>
            </a:br>
            <a:r>
              <a:rPr lang="ru-RU" sz="3600" dirty="0" smtClean="0"/>
              <a:t> «Больше ему не съесть»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844824"/>
            <a:ext cx="8543956" cy="4525963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Пауки имеют небольшие размеры. От других членистоногих они отличаются тем, что их тело разделено как бы на две части, между которыми находится тоненькое  соединение. В нем располагается маленький пищеварительный тракт паука. Интересно, каким образом паук съедает добычу (муху), которая намного больше его самого и никак не поместилась бы у него внутри?</a:t>
            </a:r>
            <a:endParaRPr lang="ru-RU" sz="2400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864096"/>
          </a:xfrm>
        </p:spPr>
        <p:txBody>
          <a:bodyPr>
            <a:normAutofit/>
          </a:bodyPr>
          <a:lstStyle/>
          <a:p>
            <a:pPr algn="ctr"/>
            <a:r>
              <a:rPr lang="ru-RU" sz="3600" dirty="0" smtClean="0"/>
              <a:t>Правописание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sz="4800" dirty="0" smtClean="0"/>
              <a:t>Ф…</a:t>
            </a:r>
            <a:r>
              <a:rPr lang="ru-RU" sz="4800" dirty="0" err="1" smtClean="0"/>
              <a:t>тосинте</a:t>
            </a:r>
            <a:r>
              <a:rPr lang="ru-RU" sz="4800" dirty="0" smtClean="0"/>
              <a:t>…</a:t>
            </a:r>
          </a:p>
          <a:p>
            <a:pPr algn="ctr">
              <a:buNone/>
            </a:pPr>
            <a:r>
              <a:rPr lang="ru-RU" sz="4800" dirty="0" err="1" smtClean="0"/>
              <a:t>Хл</a:t>
            </a:r>
            <a:r>
              <a:rPr lang="ru-RU" sz="4800" dirty="0" smtClean="0"/>
              <a:t>…р…пласт</a:t>
            </a:r>
          </a:p>
          <a:p>
            <a:pPr algn="ctr">
              <a:buNone/>
            </a:pPr>
            <a:r>
              <a:rPr lang="ru-RU" sz="4800" dirty="0" err="1" smtClean="0"/>
              <a:t>Хищ</a:t>
            </a:r>
            <a:r>
              <a:rPr lang="ru-RU" sz="4800" dirty="0" smtClean="0"/>
              <a:t>…</a:t>
            </a:r>
            <a:r>
              <a:rPr lang="ru-RU" sz="4800" dirty="0" err="1" smtClean="0"/>
              <a:t>ники</a:t>
            </a:r>
            <a:endParaRPr lang="ru-RU" sz="4800" dirty="0" smtClean="0"/>
          </a:p>
          <a:p>
            <a:pPr algn="ctr">
              <a:buNone/>
            </a:pPr>
            <a:r>
              <a:rPr lang="ru-RU" sz="4800" dirty="0" smtClean="0"/>
              <a:t>С…</a:t>
            </a:r>
            <a:r>
              <a:rPr lang="ru-RU" sz="4800" dirty="0" err="1" smtClean="0"/>
              <a:t>мб</a:t>
            </a:r>
            <a:r>
              <a:rPr lang="ru-RU" sz="4800" dirty="0" smtClean="0"/>
              <a:t>…о…</a:t>
            </a:r>
          </a:p>
          <a:p>
            <a:pPr algn="ctr">
              <a:buNone/>
            </a:pPr>
            <a:r>
              <a:rPr lang="ru-RU" sz="4800" dirty="0" smtClean="0"/>
              <a:t>Ф…</a:t>
            </a:r>
            <a:r>
              <a:rPr lang="ru-RU" sz="4800" dirty="0" err="1" smtClean="0"/>
              <a:t>рмент</a:t>
            </a:r>
            <a:endParaRPr lang="ru-RU" sz="4800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404664"/>
            <a:ext cx="8229600" cy="720080"/>
          </a:xfrm>
        </p:spPr>
        <p:txBody>
          <a:bodyPr/>
          <a:lstStyle/>
          <a:p>
            <a:pPr algn="ctr"/>
            <a:r>
              <a:rPr lang="ru-RU" sz="3600" dirty="0" smtClean="0"/>
              <a:t>Термины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Питание               Пищеварение</a:t>
            </a:r>
          </a:p>
          <a:p>
            <a:r>
              <a:rPr lang="ru-RU" dirty="0" smtClean="0"/>
              <a:t>Фотосинтез        Хищники</a:t>
            </a:r>
          </a:p>
          <a:p>
            <a:r>
              <a:rPr lang="ru-RU" dirty="0" smtClean="0"/>
              <a:t>Растительноядные животные     Симбионты</a:t>
            </a:r>
          </a:p>
          <a:p>
            <a:r>
              <a:rPr lang="ru-RU" dirty="0" err="1" smtClean="0"/>
              <a:t>Трупоеды</a:t>
            </a:r>
            <a:r>
              <a:rPr lang="ru-RU" dirty="0" smtClean="0"/>
              <a:t>        Паразиты</a:t>
            </a:r>
          </a:p>
          <a:p>
            <a:r>
              <a:rPr lang="ru-RU" dirty="0" smtClean="0"/>
              <a:t>Хлоропласты     Сахара</a:t>
            </a:r>
          </a:p>
          <a:p>
            <a:r>
              <a:rPr lang="ru-RU" dirty="0" smtClean="0"/>
              <a:t>Пищеварительная система    Ферменты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936104"/>
          </a:xfrm>
        </p:spPr>
        <p:txBody>
          <a:bodyPr>
            <a:normAutofit/>
          </a:bodyPr>
          <a:lstStyle/>
          <a:p>
            <a:pPr algn="ctr"/>
            <a:r>
              <a:rPr lang="ru-RU" sz="3600" dirty="0" smtClean="0"/>
              <a:t>Третий лишний</a:t>
            </a:r>
            <a:endParaRPr lang="ru-RU" sz="3600" dirty="0"/>
          </a:p>
        </p:txBody>
      </p:sp>
      <p:pic>
        <p:nvPicPr>
          <p:cNvPr id="7" name="Содержимое 6" descr="album_pic.jpg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627784" y="4272310"/>
            <a:ext cx="3775350" cy="258569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8" name="Рисунок 7" descr="57173643_domestic_goat_kid_in_capeweed.jp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55567" y="1772816"/>
            <a:ext cx="3888433" cy="259228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9" name="Рисунок 8" descr="9e08e5b76a16.jpg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11560" y="1772816"/>
            <a:ext cx="3528053" cy="264604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5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">
                                          <p:val>
                                            <p:strVal val="ppt_x+-0.0500*(ppt_x*0.9511+(1-ppt_y)*0.3090)"/>
                                          </p:val>
                                        </p:tav>
                                        <p:tav tm="10000">
                                          <p:val>
                                            <p:strVal val="ppt_x+-0.1000*(ppt_x*0.8090+(1-ppt_y)*0.5878)"/>
                                          </p:val>
                                        </p:tav>
                                        <p:tav tm="15000">
                                          <p:val>
                                            <p:strVal val="ppt_x+-0.1500*(ppt_x*0.5878+(1-ppt_y)*0.8090)"/>
                                          </p:val>
                                        </p:tav>
                                        <p:tav tm="20000">
                                          <p:val>
                                            <p:strVal val="ppt_x+-0.2000*(ppt_x*0.3090+(1-ppt_y)*0.9511)"/>
                                          </p:val>
                                        </p:tav>
                                        <p:tav tm="25000">
                                          <p:val>
                                            <p:strVal val="ppt_x+-0.2500*(ppt_x*-0.0000+(1-ppt_y)*1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x+-0.3000*(ppt_x*-0.3090+(1-ppt_y)*0.9511)"/>
                                          </p:val>
                                        </p:tav>
                                        <p:tav tm="35000">
                                          <p:val>
                                            <p:strVal val="ppt_x+-0.3500*(ppt_x*-0.5878+(1-ppt_y)*0.8090)"/>
                                          </p:val>
                                        </p:tav>
                                        <p:tav tm="40000">
                                          <p:val>
                                            <p:strVal val="ppt_x+-0.4000*(ppt_x*-0.8090+(1-ppt_y)*0.5878)"/>
                                          </p:val>
                                        </p:tav>
                                        <p:tav tm="45000">
                                          <p:val>
                                            <p:strVal val="ppt_x+-0.4500*(ppt_x*-0.9511+(1-ppt_y)*0.3090)"/>
                                          </p:val>
                                        </p:tav>
                                        <p:tav tm="50000">
                                          <p:val>
                                            <p:strVal val="ppt_x+-0.5000*(ppt_x*-1.0000+(1-ppt_y)*-0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x+-0.5500*(ppt_x*-0.9511+(1-ppt_y)*-0.3090)"/>
                                          </p:val>
                                        </p:tav>
                                        <p:tav tm="60000">
                                          <p:val>
                                            <p:strVal val="ppt_x+-0.6000*(ppt_x*-0.8090+(1-ppt_y)*-0.5878)"/>
                                          </p:val>
                                        </p:tav>
                                        <p:tav tm="65000">
                                          <p:val>
                                            <p:strVal val="ppt_x+-0.6500*(ppt_x*-0.5878+(1-ppt_y)*-0.8090)"/>
                                          </p:val>
                                        </p:tav>
                                        <p:tav tm="70000">
                                          <p:val>
                                            <p:strVal val="ppt_x+-0.7000*(ppt_x*-0.3090+(1-ppt_y)*-0.9511)"/>
                                          </p:val>
                                        </p:tav>
                                        <p:tav tm="75000">
                                          <p:val>
                                            <p:strVal val="ppt_x+-0.7500*(ppt_x*0.0000+(1-ppt_y)*-1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x+-0.8000*(ppt_x*0.3090+(1-ppt_y)*-0.9511)"/>
                                          </p:val>
                                        </p:tav>
                                        <p:tav tm="85000">
                                          <p:val>
                                            <p:strVal val="ppt_x+-0.8500*(ppt_x*0.5878+(1-ppt_y)*-0.8090)"/>
                                          </p:val>
                                        </p:tav>
                                        <p:tav tm="90000">
                                          <p:val>
                                            <p:strVal val="ppt_x+-0.9000*(ppt_x*0.8090+(1-ppt_y)*-0.5878)"/>
                                          </p:val>
                                        </p:tav>
                                        <p:tav tm="95000">
                                          <p:val>
                                            <p:strVal val="ppt_x+-0.9500*(ppt_x*0.9511+(1-ppt_y)*-0.3090)"/>
                                          </p:val>
                                        </p:tav>
                                        <p:tav tm="100000">
                                          <p:val>
                                            <p:strVal val="ppt_x+-1.0000*(ppt_x*1.0000+(1-ppt_y)*0.0000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-0.0500*(ppt_x*0.3090-(1-ppt_y)*0.9511)"/>
                                          </p:val>
                                        </p:tav>
                                        <p:tav tm="10000">
                                          <p:val>
                                            <p:strVal val="ppt_y+-0.1000*(ppt_x*0.5878-(1-ppt_y)*0.8090)"/>
                                          </p:val>
                                        </p:tav>
                                        <p:tav tm="15000">
                                          <p:val>
                                            <p:strVal val="ppt_y+-0.1500*(ppt_x*0.8090-(1-ppt_y)*0.5878)"/>
                                          </p:val>
                                        </p:tav>
                                        <p:tav tm="20000">
                                          <p:val>
                                            <p:strVal val="ppt_y+-0.2000*(ppt_x*0.9511-(1-ppt_y)*0.3090)"/>
                                          </p:val>
                                        </p:tav>
                                        <p:tav tm="25000">
                                          <p:val>
                                            <p:strVal val="ppt_y+-0.2500*(ppt_x*1.0000-(1-ppt_y)*-0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y+-0.3000*(ppt_x*0.9511-(1-ppt_y)*-0.3090)"/>
                                          </p:val>
                                        </p:tav>
                                        <p:tav tm="35000">
                                          <p:val>
                                            <p:strVal val="ppt_y+-0.3500*(ppt_x*0.8090-(1-ppt_y)*-0.5878)"/>
                                          </p:val>
                                        </p:tav>
                                        <p:tav tm="40000">
                                          <p:val>
                                            <p:strVal val="ppt_y+-0.4000*(ppt_x*0.5878-(1-ppt_y)*-0.8090)"/>
                                          </p:val>
                                        </p:tav>
                                        <p:tav tm="45000">
                                          <p:val>
                                            <p:strVal val="ppt_y+-0.4500*(ppt_x*0.3090-(1-ppt_y)*-0.9511)"/>
                                          </p:val>
                                        </p:tav>
                                        <p:tav tm="50000">
                                          <p:val>
                                            <p:strVal val="ppt_y+-0.5000*(ppt_x*-0.0000-(1-ppt_y)*-1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y+-0.5500*(ppt_x*-0.3090-(1-ppt_y)*-0.9511)"/>
                                          </p:val>
                                        </p:tav>
                                        <p:tav tm="60000">
                                          <p:val>
                                            <p:strVal val="ppt_y+-0.6000*(ppt_x*-0.5878-(1-ppt_y)*-0.8090)"/>
                                          </p:val>
                                        </p:tav>
                                        <p:tav tm="65000">
                                          <p:val>
                                            <p:strVal val="ppt_y+-0.6500*(ppt_x*-0.8090-(1-ppt_y)*-0.5878)"/>
                                          </p:val>
                                        </p:tav>
                                        <p:tav tm="70000">
                                          <p:val>
                                            <p:strVal val="ppt_y+-0.7000*(ppt_x*-0.9511-(1-ppt_y)*-0.3090)"/>
                                          </p:val>
                                        </p:tav>
                                        <p:tav tm="75000">
                                          <p:val>
                                            <p:strVal val="ppt_y+-0.7500*(ppt_x*-1.0000-(1-ppt_y)*0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y+-0.8000*(ppt_x*-0.9511-(1-ppt_y)*0.3090)"/>
                                          </p:val>
                                        </p:tav>
                                        <p:tav tm="85000">
                                          <p:val>
                                            <p:strVal val="ppt_y+-0.8500*(ppt_x*-0.8090-(1-ppt_y)*0.5878)"/>
                                          </p:val>
                                        </p:tav>
                                        <p:tav tm="90000">
                                          <p:val>
                                            <p:strVal val="ppt_y+-0.9000*(ppt_x*-0.5878-(1-ppt_y)*0.8090)"/>
                                          </p:val>
                                        </p:tav>
                                        <p:tav tm="95000">
                                          <p:val>
                                            <p:strVal val="ppt_y+-0.9500*(ppt_x*-0.3090-(1-ppt_y)*0.9511)"/>
                                          </p:val>
                                        </p:tav>
                                        <p:tav tm="100000">
                                          <p:val>
                                            <p:strVal val="ppt_y+-1.0000*(ppt_x*0.0000-(1-ppt_y)*1.000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260648"/>
            <a:ext cx="8229600" cy="864096"/>
          </a:xfrm>
        </p:spPr>
        <p:txBody>
          <a:bodyPr>
            <a:normAutofit/>
          </a:bodyPr>
          <a:lstStyle/>
          <a:p>
            <a:pPr algn="ctr"/>
            <a:r>
              <a:rPr lang="ru-RU" sz="3600" dirty="0" smtClean="0"/>
              <a:t>Третий лишний</a:t>
            </a:r>
            <a:endParaRPr lang="ru-RU" sz="3600" dirty="0"/>
          </a:p>
        </p:txBody>
      </p:sp>
      <p:pic>
        <p:nvPicPr>
          <p:cNvPr id="4" name="Содержимое 3" descr="117957_1282328370.jpg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316908" y="1484784"/>
            <a:ext cx="3827092" cy="2952328"/>
          </a:xfrm>
        </p:spPr>
      </p:pic>
      <p:pic>
        <p:nvPicPr>
          <p:cNvPr id="5" name="Рисунок 4" descr="3562903.jp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1412776"/>
            <a:ext cx="4248472" cy="3253116"/>
          </a:xfrm>
          <a:prstGeom prst="rect">
            <a:avLst/>
          </a:prstGeom>
        </p:spPr>
      </p:pic>
      <p:pic>
        <p:nvPicPr>
          <p:cNvPr id="6" name="Рисунок 5" descr="punkkijuttu2904JID_tr.jpg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483768" y="4221088"/>
            <a:ext cx="3787157" cy="230924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5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">
                                          <p:val>
                                            <p:strVal val="ppt_x+-0.0500*(ppt_x*0.9511+(1-ppt_y)*0.3090)"/>
                                          </p:val>
                                        </p:tav>
                                        <p:tav tm="10000">
                                          <p:val>
                                            <p:strVal val="ppt_x+-0.1000*(ppt_x*0.8090+(1-ppt_y)*0.5878)"/>
                                          </p:val>
                                        </p:tav>
                                        <p:tav tm="15000">
                                          <p:val>
                                            <p:strVal val="ppt_x+-0.1500*(ppt_x*0.5878+(1-ppt_y)*0.8090)"/>
                                          </p:val>
                                        </p:tav>
                                        <p:tav tm="20000">
                                          <p:val>
                                            <p:strVal val="ppt_x+-0.2000*(ppt_x*0.3090+(1-ppt_y)*0.9511)"/>
                                          </p:val>
                                        </p:tav>
                                        <p:tav tm="25000">
                                          <p:val>
                                            <p:strVal val="ppt_x+-0.2500*(ppt_x*-0.0000+(1-ppt_y)*1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x+-0.3000*(ppt_x*-0.3090+(1-ppt_y)*0.9511)"/>
                                          </p:val>
                                        </p:tav>
                                        <p:tav tm="35000">
                                          <p:val>
                                            <p:strVal val="ppt_x+-0.3500*(ppt_x*-0.5878+(1-ppt_y)*0.8090)"/>
                                          </p:val>
                                        </p:tav>
                                        <p:tav tm="40000">
                                          <p:val>
                                            <p:strVal val="ppt_x+-0.4000*(ppt_x*-0.8090+(1-ppt_y)*0.5878)"/>
                                          </p:val>
                                        </p:tav>
                                        <p:tav tm="45000">
                                          <p:val>
                                            <p:strVal val="ppt_x+-0.4500*(ppt_x*-0.9511+(1-ppt_y)*0.3090)"/>
                                          </p:val>
                                        </p:tav>
                                        <p:tav tm="50000">
                                          <p:val>
                                            <p:strVal val="ppt_x+-0.5000*(ppt_x*-1.0000+(1-ppt_y)*-0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x+-0.5500*(ppt_x*-0.9511+(1-ppt_y)*-0.3090)"/>
                                          </p:val>
                                        </p:tav>
                                        <p:tav tm="60000">
                                          <p:val>
                                            <p:strVal val="ppt_x+-0.6000*(ppt_x*-0.8090+(1-ppt_y)*-0.5878)"/>
                                          </p:val>
                                        </p:tav>
                                        <p:tav tm="65000">
                                          <p:val>
                                            <p:strVal val="ppt_x+-0.6500*(ppt_x*-0.5878+(1-ppt_y)*-0.8090)"/>
                                          </p:val>
                                        </p:tav>
                                        <p:tav tm="70000">
                                          <p:val>
                                            <p:strVal val="ppt_x+-0.7000*(ppt_x*-0.3090+(1-ppt_y)*-0.9511)"/>
                                          </p:val>
                                        </p:tav>
                                        <p:tav tm="75000">
                                          <p:val>
                                            <p:strVal val="ppt_x+-0.7500*(ppt_x*0.0000+(1-ppt_y)*-1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x+-0.8000*(ppt_x*0.3090+(1-ppt_y)*-0.9511)"/>
                                          </p:val>
                                        </p:tav>
                                        <p:tav tm="85000">
                                          <p:val>
                                            <p:strVal val="ppt_x+-0.8500*(ppt_x*0.5878+(1-ppt_y)*-0.8090)"/>
                                          </p:val>
                                        </p:tav>
                                        <p:tav tm="90000">
                                          <p:val>
                                            <p:strVal val="ppt_x+-0.9000*(ppt_x*0.8090+(1-ppt_y)*-0.5878)"/>
                                          </p:val>
                                        </p:tav>
                                        <p:tav tm="95000">
                                          <p:val>
                                            <p:strVal val="ppt_x+-0.9500*(ppt_x*0.9511+(1-ppt_y)*-0.3090)"/>
                                          </p:val>
                                        </p:tav>
                                        <p:tav tm="100000">
                                          <p:val>
                                            <p:strVal val="ppt_x+-1.0000*(ppt_x*1.0000+(1-ppt_y)*0.0000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-0.0500*(ppt_x*0.3090-(1-ppt_y)*0.9511)"/>
                                          </p:val>
                                        </p:tav>
                                        <p:tav tm="10000">
                                          <p:val>
                                            <p:strVal val="ppt_y+-0.1000*(ppt_x*0.5878-(1-ppt_y)*0.8090)"/>
                                          </p:val>
                                        </p:tav>
                                        <p:tav tm="15000">
                                          <p:val>
                                            <p:strVal val="ppt_y+-0.1500*(ppt_x*0.8090-(1-ppt_y)*0.5878)"/>
                                          </p:val>
                                        </p:tav>
                                        <p:tav tm="20000">
                                          <p:val>
                                            <p:strVal val="ppt_y+-0.2000*(ppt_x*0.9511-(1-ppt_y)*0.3090)"/>
                                          </p:val>
                                        </p:tav>
                                        <p:tav tm="25000">
                                          <p:val>
                                            <p:strVal val="ppt_y+-0.2500*(ppt_x*1.0000-(1-ppt_y)*-0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y+-0.3000*(ppt_x*0.9511-(1-ppt_y)*-0.3090)"/>
                                          </p:val>
                                        </p:tav>
                                        <p:tav tm="35000">
                                          <p:val>
                                            <p:strVal val="ppt_y+-0.3500*(ppt_x*0.8090-(1-ppt_y)*-0.5878)"/>
                                          </p:val>
                                        </p:tav>
                                        <p:tav tm="40000">
                                          <p:val>
                                            <p:strVal val="ppt_y+-0.4000*(ppt_x*0.5878-(1-ppt_y)*-0.8090)"/>
                                          </p:val>
                                        </p:tav>
                                        <p:tav tm="45000">
                                          <p:val>
                                            <p:strVal val="ppt_y+-0.4500*(ppt_x*0.3090-(1-ppt_y)*-0.9511)"/>
                                          </p:val>
                                        </p:tav>
                                        <p:tav tm="50000">
                                          <p:val>
                                            <p:strVal val="ppt_y+-0.5000*(ppt_x*-0.0000-(1-ppt_y)*-1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y+-0.5500*(ppt_x*-0.3090-(1-ppt_y)*-0.9511)"/>
                                          </p:val>
                                        </p:tav>
                                        <p:tav tm="60000">
                                          <p:val>
                                            <p:strVal val="ppt_y+-0.6000*(ppt_x*-0.5878-(1-ppt_y)*-0.8090)"/>
                                          </p:val>
                                        </p:tav>
                                        <p:tav tm="65000">
                                          <p:val>
                                            <p:strVal val="ppt_y+-0.6500*(ppt_x*-0.8090-(1-ppt_y)*-0.5878)"/>
                                          </p:val>
                                        </p:tav>
                                        <p:tav tm="70000">
                                          <p:val>
                                            <p:strVal val="ppt_y+-0.7000*(ppt_x*-0.9511-(1-ppt_y)*-0.3090)"/>
                                          </p:val>
                                        </p:tav>
                                        <p:tav tm="75000">
                                          <p:val>
                                            <p:strVal val="ppt_y+-0.7500*(ppt_x*-1.0000-(1-ppt_y)*0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y+-0.8000*(ppt_x*-0.9511-(1-ppt_y)*0.3090)"/>
                                          </p:val>
                                        </p:tav>
                                        <p:tav tm="85000">
                                          <p:val>
                                            <p:strVal val="ppt_y+-0.8500*(ppt_x*-0.8090-(1-ppt_y)*0.5878)"/>
                                          </p:val>
                                        </p:tav>
                                        <p:tav tm="90000">
                                          <p:val>
                                            <p:strVal val="ppt_y+-0.9000*(ppt_x*-0.5878-(1-ppt_y)*0.8090)"/>
                                          </p:val>
                                        </p:tav>
                                        <p:tav tm="95000">
                                          <p:val>
                                            <p:strVal val="ppt_y+-0.9500*(ppt_x*-0.3090-(1-ppt_y)*0.9511)"/>
                                          </p:val>
                                        </p:tav>
                                        <p:tav tm="100000">
                                          <p:val>
                                            <p:strVal val="ppt_y+-1.0000*(ppt_x*0.0000-(1-ppt_y)*1.000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332656"/>
            <a:ext cx="8229600" cy="864096"/>
          </a:xfrm>
        </p:spPr>
        <p:txBody>
          <a:bodyPr/>
          <a:lstStyle/>
          <a:p>
            <a:pPr algn="ctr"/>
            <a:r>
              <a:rPr lang="ru-RU" sz="3600" dirty="0" smtClean="0"/>
              <a:t>Третий</a:t>
            </a:r>
            <a:r>
              <a:rPr lang="ru-RU" dirty="0" smtClean="0"/>
              <a:t> </a:t>
            </a:r>
            <a:r>
              <a:rPr lang="ru-RU" sz="3600" dirty="0" smtClean="0"/>
              <a:t>лишний</a:t>
            </a:r>
            <a:endParaRPr lang="ru-RU" sz="3600" dirty="0"/>
          </a:p>
        </p:txBody>
      </p:sp>
      <p:pic>
        <p:nvPicPr>
          <p:cNvPr id="4" name="Содержимое 3" descr="17178.jpg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860032" y="1484784"/>
            <a:ext cx="4083087" cy="2775223"/>
          </a:xfrm>
        </p:spPr>
      </p:pic>
      <p:pic>
        <p:nvPicPr>
          <p:cNvPr id="5" name="Рисунок 4" descr="74120750_21.jp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51520" y="1484784"/>
            <a:ext cx="4267200" cy="2852928"/>
          </a:xfrm>
          <a:prstGeom prst="rect">
            <a:avLst/>
          </a:prstGeom>
        </p:spPr>
      </p:pic>
      <p:pic>
        <p:nvPicPr>
          <p:cNvPr id="6" name="Рисунок 5" descr="сова4.jpg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987824" y="4365104"/>
            <a:ext cx="3097188" cy="221798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5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">
                                          <p:val>
                                            <p:strVal val="ppt_x+-0.0500*(ppt_x*0.9511+(1-ppt_y)*0.3090)"/>
                                          </p:val>
                                        </p:tav>
                                        <p:tav tm="10000">
                                          <p:val>
                                            <p:strVal val="ppt_x+-0.1000*(ppt_x*0.8090+(1-ppt_y)*0.5878)"/>
                                          </p:val>
                                        </p:tav>
                                        <p:tav tm="15000">
                                          <p:val>
                                            <p:strVal val="ppt_x+-0.1500*(ppt_x*0.5878+(1-ppt_y)*0.8090)"/>
                                          </p:val>
                                        </p:tav>
                                        <p:tav tm="20000">
                                          <p:val>
                                            <p:strVal val="ppt_x+-0.2000*(ppt_x*0.3090+(1-ppt_y)*0.9511)"/>
                                          </p:val>
                                        </p:tav>
                                        <p:tav tm="25000">
                                          <p:val>
                                            <p:strVal val="ppt_x+-0.2500*(ppt_x*-0.0000+(1-ppt_y)*1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x+-0.3000*(ppt_x*-0.3090+(1-ppt_y)*0.9511)"/>
                                          </p:val>
                                        </p:tav>
                                        <p:tav tm="35000">
                                          <p:val>
                                            <p:strVal val="ppt_x+-0.3500*(ppt_x*-0.5878+(1-ppt_y)*0.8090)"/>
                                          </p:val>
                                        </p:tav>
                                        <p:tav tm="40000">
                                          <p:val>
                                            <p:strVal val="ppt_x+-0.4000*(ppt_x*-0.8090+(1-ppt_y)*0.5878)"/>
                                          </p:val>
                                        </p:tav>
                                        <p:tav tm="45000">
                                          <p:val>
                                            <p:strVal val="ppt_x+-0.4500*(ppt_x*-0.9511+(1-ppt_y)*0.3090)"/>
                                          </p:val>
                                        </p:tav>
                                        <p:tav tm="50000">
                                          <p:val>
                                            <p:strVal val="ppt_x+-0.5000*(ppt_x*-1.0000+(1-ppt_y)*-0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x+-0.5500*(ppt_x*-0.9511+(1-ppt_y)*-0.3090)"/>
                                          </p:val>
                                        </p:tav>
                                        <p:tav tm="60000">
                                          <p:val>
                                            <p:strVal val="ppt_x+-0.6000*(ppt_x*-0.8090+(1-ppt_y)*-0.5878)"/>
                                          </p:val>
                                        </p:tav>
                                        <p:tav tm="65000">
                                          <p:val>
                                            <p:strVal val="ppt_x+-0.6500*(ppt_x*-0.5878+(1-ppt_y)*-0.8090)"/>
                                          </p:val>
                                        </p:tav>
                                        <p:tav tm="70000">
                                          <p:val>
                                            <p:strVal val="ppt_x+-0.7000*(ppt_x*-0.3090+(1-ppt_y)*-0.9511)"/>
                                          </p:val>
                                        </p:tav>
                                        <p:tav tm="75000">
                                          <p:val>
                                            <p:strVal val="ppt_x+-0.7500*(ppt_x*0.0000+(1-ppt_y)*-1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x+-0.8000*(ppt_x*0.3090+(1-ppt_y)*-0.9511)"/>
                                          </p:val>
                                        </p:tav>
                                        <p:tav tm="85000">
                                          <p:val>
                                            <p:strVal val="ppt_x+-0.8500*(ppt_x*0.5878+(1-ppt_y)*-0.8090)"/>
                                          </p:val>
                                        </p:tav>
                                        <p:tav tm="90000">
                                          <p:val>
                                            <p:strVal val="ppt_x+-0.9000*(ppt_x*0.8090+(1-ppt_y)*-0.5878)"/>
                                          </p:val>
                                        </p:tav>
                                        <p:tav tm="95000">
                                          <p:val>
                                            <p:strVal val="ppt_x+-0.9500*(ppt_x*0.9511+(1-ppt_y)*-0.3090)"/>
                                          </p:val>
                                        </p:tav>
                                        <p:tav tm="100000">
                                          <p:val>
                                            <p:strVal val="ppt_x+-1.0000*(ppt_x*1.0000+(1-ppt_y)*0.0000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-0.0500*(ppt_x*0.3090-(1-ppt_y)*0.9511)"/>
                                          </p:val>
                                        </p:tav>
                                        <p:tav tm="10000">
                                          <p:val>
                                            <p:strVal val="ppt_y+-0.1000*(ppt_x*0.5878-(1-ppt_y)*0.8090)"/>
                                          </p:val>
                                        </p:tav>
                                        <p:tav tm="15000">
                                          <p:val>
                                            <p:strVal val="ppt_y+-0.1500*(ppt_x*0.8090-(1-ppt_y)*0.5878)"/>
                                          </p:val>
                                        </p:tav>
                                        <p:tav tm="20000">
                                          <p:val>
                                            <p:strVal val="ppt_y+-0.2000*(ppt_x*0.9511-(1-ppt_y)*0.3090)"/>
                                          </p:val>
                                        </p:tav>
                                        <p:tav tm="25000">
                                          <p:val>
                                            <p:strVal val="ppt_y+-0.2500*(ppt_x*1.0000-(1-ppt_y)*-0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y+-0.3000*(ppt_x*0.9511-(1-ppt_y)*-0.3090)"/>
                                          </p:val>
                                        </p:tav>
                                        <p:tav tm="35000">
                                          <p:val>
                                            <p:strVal val="ppt_y+-0.3500*(ppt_x*0.8090-(1-ppt_y)*-0.5878)"/>
                                          </p:val>
                                        </p:tav>
                                        <p:tav tm="40000">
                                          <p:val>
                                            <p:strVal val="ppt_y+-0.4000*(ppt_x*0.5878-(1-ppt_y)*-0.8090)"/>
                                          </p:val>
                                        </p:tav>
                                        <p:tav tm="45000">
                                          <p:val>
                                            <p:strVal val="ppt_y+-0.4500*(ppt_x*0.3090-(1-ppt_y)*-0.9511)"/>
                                          </p:val>
                                        </p:tav>
                                        <p:tav tm="50000">
                                          <p:val>
                                            <p:strVal val="ppt_y+-0.5000*(ppt_x*-0.0000-(1-ppt_y)*-1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y+-0.5500*(ppt_x*-0.3090-(1-ppt_y)*-0.9511)"/>
                                          </p:val>
                                        </p:tav>
                                        <p:tav tm="60000">
                                          <p:val>
                                            <p:strVal val="ppt_y+-0.6000*(ppt_x*-0.5878-(1-ppt_y)*-0.8090)"/>
                                          </p:val>
                                        </p:tav>
                                        <p:tav tm="65000">
                                          <p:val>
                                            <p:strVal val="ppt_y+-0.6500*(ppt_x*-0.8090-(1-ppt_y)*-0.5878)"/>
                                          </p:val>
                                        </p:tav>
                                        <p:tav tm="70000">
                                          <p:val>
                                            <p:strVal val="ppt_y+-0.7000*(ppt_x*-0.9511-(1-ppt_y)*-0.3090)"/>
                                          </p:val>
                                        </p:tav>
                                        <p:tav tm="75000">
                                          <p:val>
                                            <p:strVal val="ppt_y+-0.7500*(ppt_x*-1.0000-(1-ppt_y)*0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y+-0.8000*(ppt_x*-0.9511-(1-ppt_y)*0.3090)"/>
                                          </p:val>
                                        </p:tav>
                                        <p:tav tm="85000">
                                          <p:val>
                                            <p:strVal val="ppt_y+-0.8500*(ppt_x*-0.8090-(1-ppt_y)*0.5878)"/>
                                          </p:val>
                                        </p:tav>
                                        <p:tav tm="90000">
                                          <p:val>
                                            <p:strVal val="ppt_y+-0.9000*(ppt_x*-0.5878-(1-ppt_y)*0.8090)"/>
                                          </p:val>
                                        </p:tav>
                                        <p:tav tm="95000">
                                          <p:val>
                                            <p:strVal val="ppt_y+-0.9500*(ppt_x*-0.3090-(1-ppt_y)*0.9511)"/>
                                          </p:val>
                                        </p:tav>
                                        <p:tav tm="100000">
                                          <p:val>
                                            <p:strVal val="ppt_y+-1.0000*(ppt_x*0.0000-(1-ppt_y)*1.000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485</TotalTime>
  <Words>824</Words>
  <Application>Microsoft Office PowerPoint</Application>
  <PresentationFormat>Экран (4:3)</PresentationFormat>
  <Paragraphs>114</Paragraphs>
  <Slides>19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Поток</vt:lpstr>
      <vt:lpstr>Обобщение по теме:  «Питание и пищеварение».</vt:lpstr>
      <vt:lpstr>Творческая задача «Листы и корни»</vt:lpstr>
      <vt:lpstr>Творческая задача «Устами великих»</vt:lpstr>
      <vt:lpstr>Творческая задача  «Больше ему не съесть»</vt:lpstr>
      <vt:lpstr>Правописание</vt:lpstr>
      <vt:lpstr>Термины</vt:lpstr>
      <vt:lpstr>Третий лишний</vt:lpstr>
      <vt:lpstr>Третий лишний</vt:lpstr>
      <vt:lpstr>Третий лишний</vt:lpstr>
      <vt:lpstr>Третий лишний</vt:lpstr>
      <vt:lpstr>Третий лишний</vt:lpstr>
      <vt:lpstr>Восстанови схему</vt:lpstr>
      <vt:lpstr>Восстанови схему</vt:lpstr>
      <vt:lpstr>Восстанови схему</vt:lpstr>
      <vt:lpstr>Восстанови схему</vt:lpstr>
      <vt:lpstr>Заполни таблицу</vt:lpstr>
      <vt:lpstr>Вставьте пропущенные слова</vt:lpstr>
      <vt:lpstr>Вставьте пропущенные слова</vt:lpstr>
      <vt:lpstr>Используемая литература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Обобщение по теме:  «Питание и пищеварение».</dc:title>
  <cp:lastModifiedBy>user</cp:lastModifiedBy>
  <cp:revision>35</cp:revision>
  <dcterms:modified xsi:type="dcterms:W3CDTF">2013-12-10T02:58:32Z</dcterms:modified>
</cp:coreProperties>
</file>