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7" r:id="rId5"/>
    <p:sldId id="268" r:id="rId6"/>
    <p:sldId id="258" r:id="rId7"/>
    <p:sldId id="260" r:id="rId8"/>
    <p:sldId id="271" r:id="rId9"/>
    <p:sldId id="263" r:id="rId10"/>
    <p:sldId id="269" r:id="rId11"/>
    <p:sldId id="272" r:id="rId12"/>
    <p:sldId id="26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CC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4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6FC4CCC-2720-4EA4-8882-F740793F3021}" type="datetimeFigureOut">
              <a:rPr lang="ru-RU" smtClean="0"/>
              <a:pPr/>
              <a:t>20.06.2010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9585D-9AF3-4E54-9BA0-C212CFFA31D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chemeClr val="accent1">
                <a:tint val="66000"/>
                <a:satMod val="160000"/>
              </a:schemeClr>
            </a:gs>
            <a:gs pos="50000">
              <a:schemeClr val="accent1">
                <a:lumMod val="20000"/>
                <a:lumOff val="80000"/>
              </a:schemeClr>
            </a:gs>
            <a:gs pos="100000">
              <a:schemeClr val="accent1">
                <a:tint val="23500"/>
                <a:satMod val="16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C4CCC-2720-4EA4-8882-F740793F3021}" type="datetimeFigureOut">
              <a:rPr lang="ru-RU" smtClean="0"/>
              <a:pPr/>
              <a:t>20.06.2010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9585D-9AF3-4E54-9BA0-C212CFFA31D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8"/>
            <a:ext cx="7772400" cy="3786213"/>
          </a:xfr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a:normAutofit/>
          </a:bodyPr>
          <a:lstStyle/>
          <a:p>
            <a:r>
              <a:rPr lang="ru-RU" sz="3600" dirty="0" smtClean="0">
                <a:solidFill>
                  <a:srgbClr val="002060"/>
                </a:solidFill>
              </a:rPr>
              <a:t/>
            </a:r>
            <a:br>
              <a:rPr lang="ru-RU" sz="3600" dirty="0" smtClean="0">
                <a:solidFill>
                  <a:srgbClr val="002060"/>
                </a:solidFill>
              </a:rPr>
            </a:br>
            <a:r>
              <a:rPr lang="ru-RU" sz="3600" dirty="0" smtClean="0">
                <a:solidFill>
                  <a:srgbClr val="002060"/>
                </a:solidFill>
                <a:latin typeface="Bookman Old Style" pitchFamily="18" charset="0"/>
              </a:rPr>
              <a:t> </a:t>
            </a:r>
            <a:r>
              <a:rPr lang="ru-RU" sz="3600" b="1" dirty="0" smtClean="0">
                <a:solidFill>
                  <a:srgbClr val="002060"/>
                </a:solidFill>
                <a:latin typeface="Bookman Old Style" pitchFamily="18" charset="0"/>
              </a:rPr>
              <a:t>РОЛЬ РУССКОГО ЯЗЫКА </a:t>
            </a:r>
            <a:br>
              <a:rPr lang="ru-RU" sz="3600" b="1" dirty="0" smtClean="0">
                <a:solidFill>
                  <a:srgbClr val="002060"/>
                </a:solidFill>
                <a:latin typeface="Bookman Old Style" pitchFamily="18" charset="0"/>
              </a:rPr>
            </a:br>
            <a:r>
              <a:rPr lang="ru-RU" sz="3600" b="1" dirty="0" smtClean="0">
                <a:solidFill>
                  <a:srgbClr val="002060"/>
                </a:solidFill>
                <a:latin typeface="Bookman Old Style" pitchFamily="18" charset="0"/>
              </a:rPr>
              <a:t>В МЕЖЛИЧНОСТНОМ ОБЩЕНИИ ГИМНАЗИСТОВ</a:t>
            </a:r>
            <a:r>
              <a:rPr lang="ru-RU" dirty="0"/>
              <a:t/>
            </a:r>
            <a:br>
              <a:rPr lang="ru-RU" dirty="0"/>
            </a:br>
            <a:endParaRPr lang="ru-RU" dirty="0"/>
          </a:p>
        </p:txBody>
      </p:sp>
      <p:sp>
        <p:nvSpPr>
          <p:cNvPr id="3" name="Подзаголовок 2"/>
          <p:cNvSpPr>
            <a:spLocks noGrp="1"/>
          </p:cNvSpPr>
          <p:nvPr>
            <p:ph type="subTitle" idx="1"/>
          </p:nvPr>
        </p:nvSpPr>
        <p:spPr>
          <a:xfrm>
            <a:off x="714348" y="4500570"/>
            <a:ext cx="7786742" cy="2000264"/>
          </a:xfrm>
        </p:spPr>
        <p:style>
          <a:lnRef idx="1">
            <a:schemeClr val="accent5"/>
          </a:lnRef>
          <a:fillRef idx="2">
            <a:schemeClr val="accent5"/>
          </a:fillRef>
          <a:effectRef idx="1">
            <a:schemeClr val="accent5"/>
          </a:effectRef>
          <a:fontRef idx="minor">
            <a:schemeClr val="dk1"/>
          </a:fontRef>
        </p:style>
        <p:txBody>
          <a:bodyPr/>
          <a:lstStyle/>
          <a:p>
            <a:pPr algn="r"/>
            <a:r>
              <a:rPr lang="ru-RU" b="1" i="1" dirty="0" smtClean="0">
                <a:solidFill>
                  <a:srgbClr val="002060"/>
                </a:solidFill>
                <a:latin typeface="Bookman Old Style" pitchFamily="18" charset="0"/>
              </a:rPr>
              <a:t>Ох</a:t>
            </a:r>
            <a:r>
              <a:rPr lang="ru-RU" b="1" i="1" dirty="0">
                <a:solidFill>
                  <a:srgbClr val="002060"/>
                </a:solidFill>
                <a:latin typeface="Bookman Old Style" pitchFamily="18" charset="0"/>
              </a:rPr>
              <a:t>, уж этот </a:t>
            </a:r>
            <a:endParaRPr lang="ru-RU" b="1" i="1" dirty="0" smtClean="0">
              <a:solidFill>
                <a:srgbClr val="002060"/>
              </a:solidFill>
              <a:latin typeface="Bookman Old Style" pitchFamily="18" charset="0"/>
            </a:endParaRPr>
          </a:p>
          <a:p>
            <a:pPr algn="r"/>
            <a:r>
              <a:rPr lang="ru-RU" b="1" i="1" dirty="0" smtClean="0">
                <a:solidFill>
                  <a:srgbClr val="002060"/>
                </a:solidFill>
                <a:latin typeface="Bookman Old Style" pitchFamily="18" charset="0"/>
              </a:rPr>
              <a:t>«</a:t>
            </a:r>
            <a:r>
              <a:rPr lang="ru-RU" b="1" i="1" dirty="0">
                <a:solidFill>
                  <a:srgbClr val="002060"/>
                </a:solidFill>
                <a:latin typeface="Bookman Old Style" pitchFamily="18" charset="0"/>
              </a:rPr>
              <a:t>богатый, могучий, меткий» русский язык</a:t>
            </a:r>
            <a:r>
              <a:rPr lang="ru-RU" b="1" i="1" dirty="0" smtClean="0">
                <a:solidFill>
                  <a:srgbClr val="002060"/>
                </a:solidFill>
                <a:latin typeface="Bookman Old Style" pitchFamily="18" charset="0"/>
              </a:rPr>
              <a:t>!</a:t>
            </a:r>
            <a:endParaRPr lang="ru-RU" b="1" i="1" dirty="0">
              <a:solidFill>
                <a:srgbClr val="002060"/>
              </a:solidFill>
              <a:latin typeface="Bookman Old Style" pitchFamily="18" charset="0"/>
            </a:endParaRPr>
          </a:p>
          <a:p>
            <a:endParaRPr lang="ru-RU" dirty="0"/>
          </a:p>
        </p:txBody>
      </p:sp>
    </p:spTree>
  </p:cSld>
  <p:clrMapOvr>
    <a:masterClrMapping/>
  </p:clrMapOvr>
  <p:transition>
    <p:wheel spokes="2"/>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500042"/>
            <a:ext cx="8786874" cy="1143000"/>
          </a:xfrm>
        </p:spPr>
        <p:txBody>
          <a:bodyPr>
            <a:normAutofit fontScale="90000"/>
          </a:bodyPr>
          <a:lstStyle/>
          <a:p>
            <a:r>
              <a:rPr lang="ru-RU" sz="3600" b="1" u="sng" dirty="0" smtClean="0">
                <a:solidFill>
                  <a:srgbClr val="002060"/>
                </a:solidFill>
                <a:latin typeface="Times New Roman" pitchFamily="18" charset="0"/>
                <a:cs typeface="Times New Roman" pitchFamily="18" charset="0"/>
              </a:rPr>
              <a:t/>
            </a:r>
            <a:br>
              <a:rPr lang="ru-RU" sz="3600" b="1" u="sng" dirty="0" smtClean="0">
                <a:solidFill>
                  <a:srgbClr val="002060"/>
                </a:solidFill>
                <a:latin typeface="Times New Roman" pitchFamily="18" charset="0"/>
                <a:cs typeface="Times New Roman" pitchFamily="18" charset="0"/>
              </a:rPr>
            </a:br>
            <a:r>
              <a:rPr lang="ru-RU" sz="3600" b="1" u="sng" dirty="0" smtClean="0">
                <a:solidFill>
                  <a:srgbClr val="002060"/>
                </a:solidFill>
                <a:latin typeface="Times New Roman" pitchFamily="18" charset="0"/>
                <a:cs typeface="Times New Roman" pitchFamily="18" charset="0"/>
              </a:rPr>
              <a:t>Общие правила бесконфликтного поведения:</a:t>
            </a:r>
            <a:r>
              <a:rPr lang="ru-RU" sz="3600" b="1" dirty="0" smtClean="0">
                <a:solidFill>
                  <a:srgbClr val="002060"/>
                </a:solidFill>
                <a:latin typeface="Times New Roman" pitchFamily="18" charset="0"/>
                <a:cs typeface="Times New Roman" pitchFamily="18" charset="0"/>
              </a:rPr>
              <a:t/>
            </a:r>
            <a:br>
              <a:rPr lang="ru-RU" sz="3600" b="1" dirty="0" smtClean="0">
                <a:solidFill>
                  <a:srgbClr val="002060"/>
                </a:solidFill>
                <a:latin typeface="Times New Roman" pitchFamily="18" charset="0"/>
                <a:cs typeface="Times New Roman" pitchFamily="18" charset="0"/>
              </a:rPr>
            </a:br>
            <a:endParaRPr lang="ru-RU" sz="36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142844" y="1600200"/>
            <a:ext cx="8786874" cy="4525963"/>
          </a:xfrm>
        </p:spPr>
        <p:txBody>
          <a:bodyPr>
            <a:normAutofit fontScale="92500"/>
          </a:bodyPr>
          <a:lstStyle/>
          <a:p>
            <a:pPr lvl="0"/>
            <a:r>
              <a:rPr lang="ru-RU" b="1" dirty="0" smtClean="0">
                <a:solidFill>
                  <a:srgbClr val="002060"/>
                </a:solidFill>
                <a:latin typeface="Times New Roman" pitchFamily="18" charset="0"/>
                <a:cs typeface="Times New Roman" pitchFamily="18" charset="0"/>
              </a:rPr>
              <a:t>проявляйте дружелюбное отношение, </a:t>
            </a:r>
          </a:p>
          <a:p>
            <a:pPr lvl="0"/>
            <a:r>
              <a:rPr lang="ru-RU" b="1" dirty="0" smtClean="0">
                <a:solidFill>
                  <a:srgbClr val="002060"/>
                </a:solidFill>
                <a:latin typeface="Times New Roman" pitchFamily="18" charset="0"/>
                <a:cs typeface="Times New Roman" pitchFamily="18" charset="0"/>
              </a:rPr>
              <a:t>принимайте собеседника таким, каков он есть,</a:t>
            </a:r>
          </a:p>
          <a:p>
            <a:pPr lvl="0"/>
            <a:r>
              <a:rPr lang="ru-RU" b="1" dirty="0" smtClean="0">
                <a:solidFill>
                  <a:srgbClr val="002060"/>
                </a:solidFill>
                <a:latin typeface="Times New Roman" pitchFamily="18" charset="0"/>
                <a:cs typeface="Times New Roman" pitchFamily="18" charset="0"/>
              </a:rPr>
              <a:t>подчеркивайте значимость собеседника, будьте щедрее на похвалу,</a:t>
            </a:r>
          </a:p>
          <a:p>
            <a:pPr lvl="0"/>
            <a:r>
              <a:rPr lang="ru-RU" b="1" dirty="0" smtClean="0">
                <a:solidFill>
                  <a:srgbClr val="002060"/>
                </a:solidFill>
                <a:latin typeface="Times New Roman" pitchFamily="18" charset="0"/>
                <a:cs typeface="Times New Roman" pitchFamily="18" charset="0"/>
              </a:rPr>
              <a:t>не вспоминайте плохое,</a:t>
            </a:r>
          </a:p>
          <a:p>
            <a:pPr lvl="0"/>
            <a:r>
              <a:rPr lang="ru-RU" b="1" dirty="0" smtClean="0">
                <a:solidFill>
                  <a:srgbClr val="002060"/>
                </a:solidFill>
                <a:latin typeface="Times New Roman" pitchFamily="18" charset="0"/>
                <a:cs typeface="Times New Roman" pitchFamily="18" charset="0"/>
              </a:rPr>
              <a:t>не давайте непрошеных советов,</a:t>
            </a:r>
          </a:p>
          <a:p>
            <a:pPr lvl="0"/>
            <a:r>
              <a:rPr lang="ru-RU" b="1" dirty="0" smtClean="0">
                <a:solidFill>
                  <a:srgbClr val="002060"/>
                </a:solidFill>
                <a:latin typeface="Times New Roman" pitchFamily="18" charset="0"/>
                <a:cs typeface="Times New Roman" pitchFamily="18" charset="0"/>
              </a:rPr>
              <a:t>объясняйте свое поведение и его причины,</a:t>
            </a:r>
          </a:p>
          <a:p>
            <a:pPr lvl="0"/>
            <a:r>
              <a:rPr lang="ru-RU" b="1" dirty="0" smtClean="0">
                <a:solidFill>
                  <a:srgbClr val="002060"/>
                </a:solidFill>
                <a:latin typeface="Times New Roman" pitchFamily="18" charset="0"/>
                <a:cs typeface="Times New Roman" pitchFamily="18" charset="0"/>
              </a:rPr>
              <a:t>не спорьте по мелочам.</a:t>
            </a:r>
          </a:p>
          <a:p>
            <a:endParaRPr lang="ru-RU"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285728"/>
            <a:ext cx="7429552" cy="769441"/>
          </a:xfrm>
          <a:prstGeom prst="rect">
            <a:avLst/>
          </a:prstGeom>
          <a:noFill/>
        </p:spPr>
        <p:txBody>
          <a:bodyPr wrap="square" rtlCol="0">
            <a:spAutoFit/>
          </a:bodyPr>
          <a:lstStyle/>
          <a:p>
            <a:pPr algn="ctr"/>
            <a:r>
              <a:rPr lang="ru-RU" sz="4400" b="1" dirty="0" smtClean="0">
                <a:solidFill>
                  <a:srgbClr val="002060"/>
                </a:solidFill>
                <a:latin typeface="Times New Roman" pitchFamily="18" charset="0"/>
                <a:cs typeface="Times New Roman" pitchFamily="18" charset="0"/>
              </a:rPr>
              <a:t>РЕЧЕВАЯ СИТУАЦИЯ</a:t>
            </a:r>
            <a:endParaRPr lang="ru-RU" sz="4400" b="1" dirty="0">
              <a:solidFill>
                <a:srgbClr val="002060"/>
              </a:solidFill>
              <a:latin typeface="Times New Roman" pitchFamily="18" charset="0"/>
              <a:cs typeface="Times New Roman" pitchFamily="18" charset="0"/>
            </a:endParaRPr>
          </a:p>
        </p:txBody>
      </p:sp>
      <p:sp>
        <p:nvSpPr>
          <p:cNvPr id="5" name="TextBox 4"/>
          <p:cNvSpPr txBox="1"/>
          <p:nvPr/>
        </p:nvSpPr>
        <p:spPr>
          <a:xfrm>
            <a:off x="1142976" y="1571612"/>
            <a:ext cx="2143140" cy="707886"/>
          </a:xfrm>
          <a:prstGeom prst="rect">
            <a:avLst/>
          </a:prstGeom>
          <a:noFill/>
        </p:spPr>
        <p:txBody>
          <a:bodyPr wrap="square" rtlCol="0">
            <a:spAutoFit/>
          </a:bodyPr>
          <a:lstStyle/>
          <a:p>
            <a:r>
              <a:rPr lang="ru-RU" sz="4000" b="1" i="1" dirty="0" smtClean="0">
                <a:solidFill>
                  <a:srgbClr val="002060"/>
                </a:solidFill>
                <a:latin typeface="Times New Roman" pitchFamily="18" charset="0"/>
                <a:cs typeface="Times New Roman" pitchFamily="18" charset="0"/>
              </a:rPr>
              <a:t>согласен</a:t>
            </a:r>
            <a:endParaRPr lang="ru-RU" sz="4000" b="1" i="1" dirty="0">
              <a:solidFill>
                <a:srgbClr val="002060"/>
              </a:solidFill>
              <a:latin typeface="Times New Roman" pitchFamily="18" charset="0"/>
              <a:cs typeface="Times New Roman" pitchFamily="18" charset="0"/>
            </a:endParaRPr>
          </a:p>
        </p:txBody>
      </p:sp>
      <p:sp>
        <p:nvSpPr>
          <p:cNvPr id="6" name="TextBox 5"/>
          <p:cNvSpPr txBox="1"/>
          <p:nvPr/>
        </p:nvSpPr>
        <p:spPr>
          <a:xfrm>
            <a:off x="5357818" y="1571612"/>
            <a:ext cx="2857520" cy="707886"/>
          </a:xfrm>
          <a:prstGeom prst="rect">
            <a:avLst/>
          </a:prstGeom>
          <a:noFill/>
        </p:spPr>
        <p:txBody>
          <a:bodyPr wrap="square" rtlCol="0">
            <a:spAutoFit/>
          </a:bodyPr>
          <a:lstStyle/>
          <a:p>
            <a:r>
              <a:rPr lang="ru-RU" sz="4000" b="1" i="1" dirty="0" smtClean="0">
                <a:solidFill>
                  <a:srgbClr val="002060"/>
                </a:solidFill>
                <a:latin typeface="Times New Roman" pitchFamily="18" charset="0"/>
                <a:cs typeface="Times New Roman" pitchFamily="18" charset="0"/>
              </a:rPr>
              <a:t>не согласен</a:t>
            </a:r>
            <a:endParaRPr lang="ru-RU" sz="4000" b="1" i="1" dirty="0">
              <a:solidFill>
                <a:srgbClr val="002060"/>
              </a:solidFill>
              <a:latin typeface="Times New Roman" pitchFamily="18" charset="0"/>
              <a:cs typeface="Times New Roman" pitchFamily="18" charset="0"/>
            </a:endParaRPr>
          </a:p>
        </p:txBody>
      </p:sp>
      <p:sp>
        <p:nvSpPr>
          <p:cNvPr id="7" name="Стрелка вниз 6"/>
          <p:cNvSpPr/>
          <p:nvPr/>
        </p:nvSpPr>
        <p:spPr>
          <a:xfrm>
            <a:off x="1785918" y="114298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a:off x="6429388" y="114298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TextBox 10"/>
          <p:cNvSpPr txBox="1"/>
          <p:nvPr/>
        </p:nvSpPr>
        <p:spPr>
          <a:xfrm>
            <a:off x="357158" y="2643182"/>
            <a:ext cx="3286148" cy="1077218"/>
          </a:xfrm>
          <a:prstGeom prst="rect">
            <a:avLst/>
          </a:prstGeom>
          <a:noFill/>
        </p:spPr>
        <p:txBody>
          <a:bodyPr wrap="square" rtlCol="0">
            <a:spAutoFit/>
          </a:bodyPr>
          <a:lstStyle/>
          <a:p>
            <a:pPr algn="ctr"/>
            <a:r>
              <a:rPr lang="ru-RU" sz="3200" b="1" i="1" dirty="0" smtClean="0">
                <a:solidFill>
                  <a:srgbClr val="002060"/>
                </a:solidFill>
                <a:latin typeface="Times New Roman" pitchFamily="18" charset="0"/>
                <a:cs typeface="Times New Roman" pitchFamily="18" charset="0"/>
              </a:rPr>
              <a:t>разрушение</a:t>
            </a:r>
          </a:p>
          <a:p>
            <a:pPr algn="ctr"/>
            <a:r>
              <a:rPr lang="ru-RU" sz="3200" b="1" i="1" dirty="0" smtClean="0">
                <a:solidFill>
                  <a:srgbClr val="002060"/>
                </a:solidFill>
                <a:latin typeface="Times New Roman" pitchFamily="18" charset="0"/>
                <a:cs typeface="Times New Roman" pitchFamily="18" charset="0"/>
              </a:rPr>
              <a:t>личности</a:t>
            </a:r>
          </a:p>
        </p:txBody>
      </p:sp>
      <p:sp>
        <p:nvSpPr>
          <p:cNvPr id="12" name="TextBox 11"/>
          <p:cNvSpPr txBox="1"/>
          <p:nvPr/>
        </p:nvSpPr>
        <p:spPr>
          <a:xfrm>
            <a:off x="6357950" y="2643182"/>
            <a:ext cx="2857520" cy="1077218"/>
          </a:xfrm>
          <a:prstGeom prst="rect">
            <a:avLst/>
          </a:prstGeom>
          <a:noFill/>
        </p:spPr>
        <p:txBody>
          <a:bodyPr wrap="square" rtlCol="0">
            <a:spAutoFit/>
          </a:bodyPr>
          <a:lstStyle/>
          <a:p>
            <a:pPr algn="ctr"/>
            <a:r>
              <a:rPr lang="ru-RU" sz="3200" b="1" i="1" dirty="0" smtClean="0">
                <a:solidFill>
                  <a:srgbClr val="002060"/>
                </a:solidFill>
                <a:latin typeface="Times New Roman" pitchFamily="18" charset="0"/>
                <a:cs typeface="Times New Roman" pitchFamily="18" charset="0"/>
              </a:rPr>
              <a:t>выражаю</a:t>
            </a:r>
          </a:p>
          <a:p>
            <a:pPr algn="ctr"/>
            <a:r>
              <a:rPr lang="ru-RU" sz="3200" b="1" i="1" dirty="0" smtClean="0">
                <a:solidFill>
                  <a:srgbClr val="002060"/>
                </a:solidFill>
                <a:latin typeface="Times New Roman" pitchFamily="18" charset="0"/>
                <a:cs typeface="Times New Roman" pitchFamily="18" charset="0"/>
              </a:rPr>
              <a:t>несогласие</a:t>
            </a:r>
            <a:endParaRPr lang="ru-RU" sz="3200" b="1" i="1" dirty="0">
              <a:solidFill>
                <a:srgbClr val="002060"/>
              </a:solidFill>
              <a:latin typeface="Times New Roman" pitchFamily="18" charset="0"/>
              <a:cs typeface="Times New Roman" pitchFamily="18" charset="0"/>
            </a:endParaRPr>
          </a:p>
        </p:txBody>
      </p:sp>
      <p:sp>
        <p:nvSpPr>
          <p:cNvPr id="13" name="Стрелка вниз 12"/>
          <p:cNvSpPr/>
          <p:nvPr/>
        </p:nvSpPr>
        <p:spPr>
          <a:xfrm>
            <a:off x="1643042" y="2214554"/>
            <a:ext cx="71438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низ 13"/>
          <p:cNvSpPr/>
          <p:nvPr/>
        </p:nvSpPr>
        <p:spPr>
          <a:xfrm>
            <a:off x="7643834" y="221455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TextBox 14"/>
          <p:cNvSpPr txBox="1"/>
          <p:nvPr/>
        </p:nvSpPr>
        <p:spPr>
          <a:xfrm>
            <a:off x="4071934" y="2772787"/>
            <a:ext cx="2857520" cy="584775"/>
          </a:xfrm>
          <a:prstGeom prst="rect">
            <a:avLst/>
          </a:prstGeom>
          <a:noFill/>
        </p:spPr>
        <p:txBody>
          <a:bodyPr wrap="square" rtlCol="0">
            <a:spAutoFit/>
          </a:bodyPr>
          <a:lstStyle/>
          <a:p>
            <a:pPr algn="ctr"/>
            <a:r>
              <a:rPr lang="ru-RU" sz="3200" b="1" i="1" dirty="0" smtClean="0">
                <a:solidFill>
                  <a:srgbClr val="002060"/>
                </a:solidFill>
                <a:latin typeface="Times New Roman" pitchFamily="18" charset="0"/>
                <a:cs typeface="Times New Roman" pitchFamily="18" charset="0"/>
              </a:rPr>
              <a:t>молчу</a:t>
            </a:r>
          </a:p>
        </p:txBody>
      </p:sp>
      <p:sp>
        <p:nvSpPr>
          <p:cNvPr id="16" name="Стрелка вниз 15"/>
          <p:cNvSpPr/>
          <p:nvPr/>
        </p:nvSpPr>
        <p:spPr>
          <a:xfrm>
            <a:off x="5286380" y="221455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p:cNvSpPr txBox="1"/>
          <p:nvPr/>
        </p:nvSpPr>
        <p:spPr>
          <a:xfrm>
            <a:off x="285720" y="4209170"/>
            <a:ext cx="3286148" cy="2062103"/>
          </a:xfrm>
          <a:prstGeom prst="rect">
            <a:avLst/>
          </a:prstGeom>
          <a:noFill/>
        </p:spPr>
        <p:txBody>
          <a:bodyPr wrap="square" rtlCol="0">
            <a:spAutoFit/>
          </a:bodyPr>
          <a:lstStyle/>
          <a:p>
            <a:pPr algn="ctr"/>
            <a:r>
              <a:rPr lang="ru-RU" sz="3200" b="1" i="1" dirty="0" smtClean="0">
                <a:solidFill>
                  <a:srgbClr val="002060"/>
                </a:solidFill>
                <a:latin typeface="Times New Roman" pitchFamily="18" charset="0"/>
                <a:cs typeface="Times New Roman" pitchFamily="18" charset="0"/>
              </a:rPr>
              <a:t>разрушение</a:t>
            </a:r>
          </a:p>
          <a:p>
            <a:pPr algn="ctr"/>
            <a:r>
              <a:rPr lang="ru-RU" sz="3200" b="1" i="1" dirty="0" smtClean="0">
                <a:solidFill>
                  <a:srgbClr val="002060"/>
                </a:solidFill>
                <a:latin typeface="Times New Roman" pitchFamily="18" charset="0"/>
                <a:cs typeface="Times New Roman" pitchFamily="18" charset="0"/>
              </a:rPr>
              <a:t>общей</a:t>
            </a:r>
          </a:p>
          <a:p>
            <a:pPr algn="ctr"/>
            <a:r>
              <a:rPr lang="ru-RU" sz="3200" b="1" i="1" dirty="0" smtClean="0">
                <a:solidFill>
                  <a:srgbClr val="002060"/>
                </a:solidFill>
                <a:latin typeface="Times New Roman" pitchFamily="18" charset="0"/>
                <a:cs typeface="Times New Roman" pitchFamily="18" charset="0"/>
              </a:rPr>
              <a:t>культуры</a:t>
            </a:r>
          </a:p>
          <a:p>
            <a:pPr algn="ctr"/>
            <a:r>
              <a:rPr lang="ru-RU" sz="3200" b="1" i="1" dirty="0" smtClean="0">
                <a:solidFill>
                  <a:srgbClr val="002060"/>
                </a:solidFill>
                <a:latin typeface="Times New Roman" pitchFamily="18" charset="0"/>
                <a:cs typeface="Times New Roman" pitchFamily="18" charset="0"/>
              </a:rPr>
              <a:t>человека</a:t>
            </a:r>
          </a:p>
        </p:txBody>
      </p:sp>
      <p:sp>
        <p:nvSpPr>
          <p:cNvPr id="18" name="Стрелка вниз 17"/>
          <p:cNvSpPr/>
          <p:nvPr/>
        </p:nvSpPr>
        <p:spPr>
          <a:xfrm>
            <a:off x="1500166" y="3780542"/>
            <a:ext cx="107157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TextBox 18"/>
          <p:cNvSpPr txBox="1"/>
          <p:nvPr/>
        </p:nvSpPr>
        <p:spPr>
          <a:xfrm>
            <a:off x="5143504" y="4286256"/>
            <a:ext cx="2928958" cy="2308324"/>
          </a:xfrm>
          <a:prstGeom prst="rect">
            <a:avLst/>
          </a:prstGeom>
          <a:noFill/>
        </p:spPr>
        <p:txBody>
          <a:bodyPr wrap="square" rtlCol="0">
            <a:spAutoFit/>
          </a:bodyPr>
          <a:lstStyle/>
          <a:p>
            <a:pPr algn="ctr"/>
            <a:r>
              <a:rPr lang="ru-RU" sz="3200" b="1" i="1" dirty="0" smtClean="0">
                <a:solidFill>
                  <a:srgbClr val="002060"/>
                </a:solidFill>
                <a:latin typeface="Times New Roman" pitchFamily="18" charset="0"/>
                <a:cs typeface="Times New Roman" pitchFamily="18" charset="0"/>
              </a:rPr>
              <a:t>КАК?</a:t>
            </a:r>
          </a:p>
          <a:p>
            <a:r>
              <a:rPr lang="ru-RU" sz="2800" b="1" i="1" dirty="0" smtClean="0">
                <a:solidFill>
                  <a:srgbClr val="002060"/>
                </a:solidFill>
                <a:latin typeface="Times New Roman" pitchFamily="18" charset="0"/>
                <a:cs typeface="Times New Roman" pitchFamily="18" charset="0"/>
              </a:rPr>
              <a:t>1.</a:t>
            </a:r>
          </a:p>
          <a:p>
            <a:r>
              <a:rPr lang="ru-RU" sz="2800" b="1" i="1" dirty="0" smtClean="0">
                <a:solidFill>
                  <a:srgbClr val="002060"/>
                </a:solidFill>
                <a:latin typeface="Times New Roman" pitchFamily="18" charset="0"/>
                <a:cs typeface="Times New Roman" pitchFamily="18" charset="0"/>
              </a:rPr>
              <a:t>2.</a:t>
            </a:r>
          </a:p>
          <a:p>
            <a:r>
              <a:rPr lang="ru-RU" sz="2800" b="1" i="1" dirty="0" smtClean="0">
                <a:solidFill>
                  <a:srgbClr val="002060"/>
                </a:solidFill>
                <a:latin typeface="Times New Roman" pitchFamily="18" charset="0"/>
                <a:cs typeface="Times New Roman" pitchFamily="18" charset="0"/>
              </a:rPr>
              <a:t>3.</a:t>
            </a:r>
          </a:p>
          <a:p>
            <a:r>
              <a:rPr lang="ru-RU" sz="2800" b="1" i="1" dirty="0" smtClean="0">
                <a:solidFill>
                  <a:srgbClr val="002060"/>
                </a:solidFill>
                <a:latin typeface="Times New Roman" pitchFamily="18" charset="0"/>
                <a:cs typeface="Times New Roman" pitchFamily="18" charset="0"/>
              </a:rPr>
              <a:t>4. ….?</a:t>
            </a:r>
          </a:p>
        </p:txBody>
      </p:sp>
      <p:sp>
        <p:nvSpPr>
          <p:cNvPr id="20" name="Стрелка вниз 19"/>
          <p:cNvSpPr/>
          <p:nvPr/>
        </p:nvSpPr>
        <p:spPr>
          <a:xfrm>
            <a:off x="6072198" y="3714752"/>
            <a:ext cx="107157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lstStyle/>
          <a:p>
            <a:r>
              <a:rPr lang="ru-RU" b="1" i="1" u="sng" dirty="0" smtClean="0">
                <a:solidFill>
                  <a:srgbClr val="002060"/>
                </a:solidFill>
                <a:latin typeface="Times New Roman" pitchFamily="18" charset="0"/>
                <a:cs typeface="Times New Roman" pitchFamily="18" charset="0"/>
              </a:rPr>
              <a:t>Модель речевого поведения</a:t>
            </a:r>
            <a:endParaRPr lang="ru-RU" b="1" i="1" u="sng"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214282" y="1303341"/>
            <a:ext cx="8786874" cy="5268931"/>
          </a:xfrm>
        </p:spPr>
        <p:txBody>
          <a:bodyPr>
            <a:noAutofit/>
          </a:bodyPr>
          <a:lstStyle/>
          <a:p>
            <a:pPr lvl="0"/>
            <a:r>
              <a:rPr lang="ru-RU" sz="2800" b="1" dirty="0" smtClean="0">
                <a:solidFill>
                  <a:srgbClr val="002060"/>
                </a:solidFill>
                <a:latin typeface="Times New Roman" pitchFamily="18" charset="0"/>
                <a:cs typeface="Times New Roman" pitchFamily="18" charset="0"/>
              </a:rPr>
              <a:t>Не употреблять самому грубую лексику, помня о своем человеческом достоинстве.</a:t>
            </a:r>
          </a:p>
          <a:p>
            <a:pPr lvl="0"/>
            <a:r>
              <a:rPr lang="ru-RU" sz="2800" b="1" dirty="0" smtClean="0">
                <a:solidFill>
                  <a:srgbClr val="002060"/>
                </a:solidFill>
                <a:latin typeface="Times New Roman" pitchFamily="18" charset="0"/>
                <a:cs typeface="Times New Roman" pitchFamily="18" charset="0"/>
              </a:rPr>
              <a:t>Избегать категоричных высказываний по отношению к словам другого человека.</a:t>
            </a:r>
          </a:p>
          <a:p>
            <a:pPr lvl="0"/>
            <a:r>
              <a:rPr lang="ru-RU" sz="2800" b="1" dirty="0" smtClean="0">
                <a:solidFill>
                  <a:srgbClr val="002060"/>
                </a:solidFill>
                <a:latin typeface="Times New Roman" pitchFamily="18" charset="0"/>
                <a:cs typeface="Times New Roman" pitchFamily="18" charset="0"/>
              </a:rPr>
              <a:t>Избегать открытых отрицательных оценок.</a:t>
            </a:r>
          </a:p>
          <a:p>
            <a:pPr lvl="0"/>
            <a:r>
              <a:rPr lang="ru-RU" sz="2800" b="1" dirty="0" smtClean="0">
                <a:solidFill>
                  <a:srgbClr val="002060"/>
                </a:solidFill>
                <a:latin typeface="Times New Roman" pitchFamily="18" charset="0"/>
                <a:cs typeface="Times New Roman" pitchFamily="18" charset="0"/>
              </a:rPr>
              <a:t>Уметь сдерживать эмоции в  чужой компании. </a:t>
            </a:r>
          </a:p>
          <a:p>
            <a:pPr lvl="0"/>
            <a:r>
              <a:rPr lang="ru-RU" sz="2800" b="1" dirty="0" smtClean="0">
                <a:solidFill>
                  <a:srgbClr val="002060"/>
                </a:solidFill>
                <a:latin typeface="Times New Roman" pitchFamily="18" charset="0"/>
                <a:cs typeface="Times New Roman" pitchFamily="18" charset="0"/>
              </a:rPr>
              <a:t>Если ребенок младше тебя, попытаться остановить, пристыдить.</a:t>
            </a:r>
          </a:p>
          <a:p>
            <a:pPr lvl="0"/>
            <a:r>
              <a:rPr lang="ru-RU" sz="2800" b="1" dirty="0" smtClean="0">
                <a:solidFill>
                  <a:srgbClr val="002060"/>
                </a:solidFill>
                <a:latin typeface="Times New Roman" pitchFamily="18" charset="0"/>
                <a:cs typeface="Times New Roman" pitchFamily="18" charset="0"/>
              </a:rPr>
              <a:t>Выражать несогласие в шутливой, ироничной форме.</a:t>
            </a:r>
          </a:p>
          <a:p>
            <a:pPr lvl="0"/>
            <a:r>
              <a:rPr lang="ru-RU" sz="2800" b="1" dirty="0" smtClean="0">
                <a:solidFill>
                  <a:srgbClr val="002060"/>
                </a:solidFill>
                <a:latin typeface="Times New Roman" pitchFamily="18" charset="0"/>
                <a:cs typeface="Times New Roman" pitchFamily="18" charset="0"/>
              </a:rPr>
              <a:t>Выражать несогласие в форме просьбы.</a:t>
            </a:r>
          </a:p>
          <a:p>
            <a:pPr lvl="0">
              <a:buNone/>
            </a:pPr>
            <a:endParaRPr lang="ru-RU" sz="2800" b="1" dirty="0" smtClean="0">
              <a:solidFill>
                <a:srgbClr val="002060"/>
              </a:solidFill>
              <a:latin typeface="Times New Roman" pitchFamily="18" charset="0"/>
              <a:cs typeface="Times New Roman" pitchFamily="18" charset="0"/>
            </a:endParaRPr>
          </a:p>
          <a:p>
            <a:pPr>
              <a:buNone/>
            </a:pPr>
            <a:r>
              <a:rPr lang="ru-RU" sz="2800" b="1" dirty="0" smtClean="0">
                <a:solidFill>
                  <a:srgbClr val="002060"/>
                </a:solidFill>
                <a:latin typeface="Times New Roman" pitchFamily="18" charset="0"/>
                <a:cs typeface="Times New Roman" pitchFamily="18" charset="0"/>
              </a:rPr>
              <a:t> </a:t>
            </a:r>
          </a:p>
          <a:p>
            <a:endParaRPr lang="ru-RU" sz="28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285884"/>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l"/>
            <a:r>
              <a:rPr lang="ru-RU" b="1" u="sng" dirty="0" smtClean="0">
                <a:solidFill>
                  <a:srgbClr val="002060"/>
                </a:solidFill>
                <a:latin typeface="Times New Roman" pitchFamily="18" charset="0"/>
                <a:cs typeface="Times New Roman" pitchFamily="18" charset="0"/>
              </a:rPr>
              <a:t/>
            </a:r>
            <a:br>
              <a:rPr lang="ru-RU" b="1" u="sng" dirty="0" smtClean="0">
                <a:solidFill>
                  <a:srgbClr val="002060"/>
                </a:solidFill>
                <a:latin typeface="Times New Roman" pitchFamily="18" charset="0"/>
                <a:cs typeface="Times New Roman" pitchFamily="18" charset="0"/>
              </a:rPr>
            </a:br>
            <a:r>
              <a:rPr lang="ru-RU" b="1" u="sng" dirty="0" smtClean="0">
                <a:solidFill>
                  <a:srgbClr val="002060"/>
                </a:solidFill>
                <a:latin typeface="Times New Roman" pitchFamily="18" charset="0"/>
                <a:cs typeface="Times New Roman" pitchFamily="18" charset="0"/>
              </a:rPr>
              <a:t>Цели </a:t>
            </a:r>
            <a:r>
              <a:rPr lang="ru-RU" b="1" u="sng" dirty="0">
                <a:solidFill>
                  <a:srgbClr val="002060"/>
                </a:solidFill>
                <a:latin typeface="Times New Roman" pitchFamily="18" charset="0"/>
                <a:cs typeface="Times New Roman" pitchFamily="18" charset="0"/>
              </a:rPr>
              <a:t>занятия: </a:t>
            </a:r>
            <a:r>
              <a:rPr lang="ru-RU" b="1" dirty="0">
                <a:solidFill>
                  <a:srgbClr val="002060"/>
                </a:solidFill>
                <a:latin typeface="Times New Roman" pitchFamily="18" charset="0"/>
                <a:cs typeface="Times New Roman" pitchFamily="18" charset="0"/>
              </a:rPr>
              <a:t/>
            </a:r>
            <a:br>
              <a:rPr lang="ru-RU" b="1" dirty="0">
                <a:solidFill>
                  <a:srgbClr val="002060"/>
                </a:solidFill>
                <a:latin typeface="Times New Roman" pitchFamily="18" charset="0"/>
                <a:cs typeface="Times New Roman" pitchFamily="18" charset="0"/>
              </a:rPr>
            </a:br>
            <a:endParaRPr lang="ru-RU"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500034" y="1831995"/>
            <a:ext cx="8229600" cy="4525963"/>
          </a:xfrm>
        </p:spPr>
        <p:txBody>
          <a:bodyPr>
            <a:normAutofit fontScale="92500" lnSpcReduction="20000"/>
          </a:bodyPr>
          <a:lstStyle/>
          <a:p>
            <a:pPr lvl="0" algn="just">
              <a:buFont typeface="Wingdings" pitchFamily="2" charset="2"/>
              <a:buChar char="ü"/>
            </a:pPr>
            <a:r>
              <a:rPr lang="ru-RU" b="1" dirty="0">
                <a:solidFill>
                  <a:srgbClr val="002060"/>
                </a:solidFill>
                <a:latin typeface="Times New Roman" pitchFamily="18" charset="0"/>
                <a:cs typeface="Times New Roman" pitchFamily="18" charset="0"/>
              </a:rPr>
              <a:t>обсудить проблему отношения к нелитературным словам,  употребляемым школьниками в речи, </a:t>
            </a:r>
          </a:p>
          <a:p>
            <a:pPr lvl="0" algn="just">
              <a:buFont typeface="Wingdings" pitchFamily="2" charset="2"/>
              <a:buChar char="ü"/>
            </a:pPr>
            <a:r>
              <a:rPr lang="ru-RU" b="1" dirty="0">
                <a:solidFill>
                  <a:srgbClr val="002060"/>
                </a:solidFill>
                <a:latin typeface="Times New Roman" pitchFamily="18" charset="0"/>
                <a:cs typeface="Times New Roman" pitchFamily="18" charset="0"/>
              </a:rPr>
              <a:t> сформировать отношение к ненормативной лексике, </a:t>
            </a:r>
          </a:p>
          <a:p>
            <a:pPr lvl="0" algn="just">
              <a:buFont typeface="Wingdings" pitchFamily="2" charset="2"/>
              <a:buChar char="ü"/>
            </a:pPr>
            <a:r>
              <a:rPr lang="ru-RU" b="1" dirty="0">
                <a:solidFill>
                  <a:srgbClr val="002060"/>
                </a:solidFill>
                <a:latin typeface="Times New Roman" pitchFamily="18" charset="0"/>
                <a:cs typeface="Times New Roman" pitchFamily="18" charset="0"/>
              </a:rPr>
              <a:t> определить свое отношение к гимназическому сленгу, </a:t>
            </a:r>
          </a:p>
          <a:p>
            <a:pPr lvl="0" algn="just">
              <a:buFont typeface="Wingdings" pitchFamily="2" charset="2"/>
              <a:buChar char="ü"/>
            </a:pPr>
            <a:r>
              <a:rPr lang="ru-RU" b="1" dirty="0">
                <a:solidFill>
                  <a:srgbClr val="002060"/>
                </a:solidFill>
                <a:latin typeface="Times New Roman" pitchFamily="18" charset="0"/>
                <a:cs typeface="Times New Roman" pitchFamily="18" charset="0"/>
              </a:rPr>
              <a:t> определить влияние </a:t>
            </a:r>
            <a:r>
              <a:rPr lang="ru-RU" b="1" dirty="0" smtClean="0">
                <a:solidFill>
                  <a:srgbClr val="002060"/>
                </a:solidFill>
                <a:latin typeface="Times New Roman" pitchFamily="18" charset="0"/>
                <a:cs typeface="Times New Roman" pitchFamily="18" charset="0"/>
              </a:rPr>
              <a:t>«албанского</a:t>
            </a:r>
            <a:r>
              <a:rPr lang="ru-RU" b="1" dirty="0">
                <a:solidFill>
                  <a:srgbClr val="002060"/>
                </a:solidFill>
                <a:latin typeface="Times New Roman" pitchFamily="18" charset="0"/>
                <a:cs typeface="Times New Roman" pitchFamily="18" charset="0"/>
              </a:rPr>
              <a:t>»  языка на общую культуру человека,</a:t>
            </a:r>
          </a:p>
          <a:p>
            <a:pPr lvl="0" algn="just">
              <a:buFont typeface="Wingdings" pitchFamily="2" charset="2"/>
              <a:buChar char="ü"/>
            </a:pPr>
            <a:r>
              <a:rPr lang="ru-RU" b="1" dirty="0">
                <a:solidFill>
                  <a:srgbClr val="002060"/>
                </a:solidFill>
                <a:latin typeface="Times New Roman" pitchFamily="18" charset="0"/>
                <a:cs typeface="Times New Roman" pitchFamily="18" charset="0"/>
              </a:rPr>
              <a:t> разработать модель речевого </a:t>
            </a:r>
            <a:r>
              <a:rPr lang="ru-RU" b="1" dirty="0" smtClean="0">
                <a:solidFill>
                  <a:srgbClr val="002060"/>
                </a:solidFill>
                <a:latin typeface="Times New Roman" pitchFamily="18" charset="0"/>
                <a:cs typeface="Times New Roman" pitchFamily="18" charset="0"/>
              </a:rPr>
              <a:t>поведения. </a:t>
            </a:r>
            <a:endParaRPr lang="ru-RU" b="1" dirty="0">
              <a:solidFill>
                <a:srgbClr val="002060"/>
              </a:solidFill>
              <a:latin typeface="Times New Roman" pitchFamily="18" charset="0"/>
              <a:cs typeface="Times New Roman" pitchFamily="18" charset="0"/>
            </a:endParaRPr>
          </a:p>
          <a:p>
            <a:endParaRPr lang="ru-RU" b="1" dirty="0">
              <a:solidFill>
                <a:srgbClr val="002060"/>
              </a:solidFill>
              <a:latin typeface="Times New Roman" pitchFamily="18" charset="0"/>
              <a:cs typeface="Times New Roman" pitchFamily="18" charset="0"/>
            </a:endParaRPr>
          </a:p>
        </p:txBody>
      </p:sp>
    </p:spTree>
  </p:cSld>
  <p:clrMapOvr>
    <a:masterClrMapping/>
  </p:clrMapOvr>
  <p:transition>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86874" cy="6286544"/>
          </a:xfrm>
        </p:spPr>
        <p:txBody>
          <a:bodyPr>
            <a:normAutofit fontScale="85000" lnSpcReduction="10000"/>
          </a:bodyPr>
          <a:lstStyle/>
          <a:p>
            <a:pPr marL="0" indent="360363">
              <a:lnSpc>
                <a:spcPct val="150000"/>
              </a:lnSpc>
              <a:buNone/>
            </a:pPr>
            <a:r>
              <a:rPr lang="ru-RU" b="1" dirty="0" err="1" smtClean="0">
                <a:solidFill>
                  <a:srgbClr val="002060"/>
                </a:solidFill>
                <a:latin typeface="Times New Roman" pitchFamily="18" charset="0"/>
                <a:cs typeface="Times New Roman" pitchFamily="18" charset="0"/>
              </a:rPr>
              <a:t>Превед</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Денизка</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Кагдила</a:t>
            </a:r>
            <a:r>
              <a:rPr lang="ru-RU" b="1" dirty="0" smtClean="0">
                <a:solidFill>
                  <a:srgbClr val="002060"/>
                </a:solidFill>
                <a:latin typeface="Times New Roman" pitchFamily="18" charset="0"/>
                <a:cs typeface="Times New Roman" pitchFamily="18" charset="0"/>
              </a:rPr>
              <a:t>?</a:t>
            </a:r>
          </a:p>
          <a:p>
            <a:pPr marL="0" indent="360363">
              <a:lnSpc>
                <a:spcPct val="150000"/>
              </a:lnSpc>
              <a:buNone/>
            </a:pPr>
            <a:r>
              <a:rPr lang="ru-RU" b="1" dirty="0" smtClean="0">
                <a:solidFill>
                  <a:srgbClr val="002060"/>
                </a:solidFill>
                <a:latin typeface="Times New Roman" pitchFamily="18" charset="0"/>
                <a:cs typeface="Times New Roman" pitchFamily="18" charset="0"/>
              </a:rPr>
              <a:t>Мы с </a:t>
            </a:r>
            <a:r>
              <a:rPr lang="ru-RU" b="1" dirty="0" err="1" smtClean="0">
                <a:solidFill>
                  <a:srgbClr val="002060"/>
                </a:solidFill>
                <a:latin typeface="Times New Roman" pitchFamily="18" charset="0"/>
                <a:cs typeface="Times New Roman" pitchFamily="18" charset="0"/>
              </a:rPr>
              <a:t>аццким</a:t>
            </a:r>
            <a:r>
              <a:rPr lang="ru-RU" b="1" dirty="0" smtClean="0">
                <a:solidFill>
                  <a:srgbClr val="002060"/>
                </a:solidFill>
                <a:latin typeface="Times New Roman" pitchFamily="18" charset="0"/>
                <a:cs typeface="Times New Roman" pitchFamily="18" charset="0"/>
              </a:rPr>
              <a:t> интересом </a:t>
            </a:r>
            <a:r>
              <a:rPr lang="ru-RU" b="1" dirty="0" err="1" smtClean="0">
                <a:solidFill>
                  <a:srgbClr val="002060"/>
                </a:solidFill>
                <a:latin typeface="Times New Roman" pitchFamily="18" charset="0"/>
                <a:cs typeface="Times New Roman" pitchFamily="18" charset="0"/>
              </a:rPr>
              <a:t>профтыкали</a:t>
            </a:r>
            <a:r>
              <a:rPr lang="ru-RU" b="1" dirty="0" smtClean="0">
                <a:solidFill>
                  <a:srgbClr val="002060"/>
                </a:solidFill>
                <a:latin typeface="Times New Roman" pitchFamily="18" charset="0"/>
                <a:cs typeface="Times New Roman" pitchFamily="18" charset="0"/>
              </a:rPr>
              <a:t> твой </a:t>
            </a:r>
            <a:r>
              <a:rPr lang="ru-RU" b="1" dirty="0" err="1" smtClean="0">
                <a:solidFill>
                  <a:srgbClr val="002060"/>
                </a:solidFill>
                <a:latin typeface="Times New Roman" pitchFamily="18" charset="0"/>
                <a:cs typeface="Times New Roman" pitchFamily="18" charset="0"/>
              </a:rPr>
              <a:t>криатифф</a:t>
            </a:r>
            <a:r>
              <a:rPr lang="ru-RU" b="1" dirty="0" smtClean="0">
                <a:solidFill>
                  <a:srgbClr val="002060"/>
                </a:solidFill>
                <a:latin typeface="Times New Roman" pitchFamily="18" charset="0"/>
                <a:cs typeface="Times New Roman" pitchFamily="18" charset="0"/>
              </a:rPr>
              <a:t> отцу. Сразу понятно, что ты </a:t>
            </a:r>
            <a:r>
              <a:rPr lang="ru-RU" b="1" dirty="0" err="1" smtClean="0">
                <a:solidFill>
                  <a:srgbClr val="002060"/>
                </a:solidFill>
                <a:latin typeface="Times New Roman" pitchFamily="18" charset="0"/>
                <a:cs typeface="Times New Roman" pitchFamily="18" charset="0"/>
              </a:rPr>
              <a:t>кросафчег</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Аффтар</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жжот</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нипадеццки</a:t>
            </a:r>
            <a:r>
              <a:rPr lang="ru-RU" b="1" dirty="0" smtClean="0">
                <a:solidFill>
                  <a:srgbClr val="002060"/>
                </a:solidFill>
                <a:latin typeface="Times New Roman" pitchFamily="18" charset="0"/>
                <a:cs typeface="Times New Roman" pitchFamily="18" charset="0"/>
              </a:rPr>
              <a:t>!</a:t>
            </a:r>
          </a:p>
          <a:p>
            <a:pPr marL="0" indent="360363">
              <a:lnSpc>
                <a:spcPct val="150000"/>
              </a:lnSpc>
              <a:buNone/>
            </a:pPr>
            <a:r>
              <a:rPr lang="ru-RU" b="1" dirty="0" smtClean="0">
                <a:solidFill>
                  <a:srgbClr val="002060"/>
                </a:solidFill>
                <a:latin typeface="Times New Roman" pitchFamily="18" charset="0"/>
                <a:cs typeface="Times New Roman" pitchFamily="18" charset="0"/>
              </a:rPr>
              <a:t>Твой </a:t>
            </a:r>
            <a:r>
              <a:rPr lang="ru-RU" b="1" dirty="0" err="1" smtClean="0">
                <a:solidFill>
                  <a:srgbClr val="002060"/>
                </a:solidFill>
                <a:latin typeface="Times New Roman" pitchFamily="18" charset="0"/>
                <a:cs typeface="Times New Roman" pitchFamily="18" charset="0"/>
              </a:rPr>
              <a:t>раскас</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жызненн</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Риспект</a:t>
            </a:r>
            <a:r>
              <a:rPr lang="ru-RU" b="1" dirty="0" smtClean="0">
                <a:solidFill>
                  <a:srgbClr val="002060"/>
                </a:solidFill>
                <a:latin typeface="Times New Roman" pitchFamily="18" charset="0"/>
                <a:cs typeface="Times New Roman" pitchFamily="18" charset="0"/>
              </a:rPr>
              <a:t> нашему </a:t>
            </a:r>
            <a:r>
              <a:rPr lang="ru-RU" b="1" dirty="0" err="1" smtClean="0">
                <a:solidFill>
                  <a:srgbClr val="002060"/>
                </a:solidFill>
                <a:latin typeface="Times New Roman" pitchFamily="18" charset="0"/>
                <a:cs typeface="Times New Roman" pitchFamily="18" charset="0"/>
              </a:rPr>
              <a:t>учаснегу</a:t>
            </a:r>
            <a:r>
              <a:rPr lang="ru-RU" b="1" dirty="0" smtClean="0">
                <a:solidFill>
                  <a:srgbClr val="002060"/>
                </a:solidFill>
                <a:latin typeface="Times New Roman" pitchFamily="18" charset="0"/>
                <a:cs typeface="Times New Roman" pitchFamily="18" charset="0"/>
              </a:rPr>
              <a:t>, твой </a:t>
            </a:r>
            <a:r>
              <a:rPr lang="ru-RU" b="1" dirty="0" err="1" smtClean="0">
                <a:solidFill>
                  <a:srgbClr val="002060"/>
                </a:solidFill>
                <a:latin typeface="Times New Roman" pitchFamily="18" charset="0"/>
                <a:cs typeface="Times New Roman" pitchFamily="18" charset="0"/>
              </a:rPr>
              <a:t>криатифф</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фтему</a:t>
            </a:r>
            <a:r>
              <a:rPr lang="ru-RU" b="1" dirty="0" smtClean="0">
                <a:solidFill>
                  <a:srgbClr val="002060"/>
                </a:solidFill>
                <a:latin typeface="Times New Roman" pitchFamily="18" charset="0"/>
                <a:cs typeface="Times New Roman" pitchFamily="18" charset="0"/>
              </a:rPr>
              <a:t>, жесть! </a:t>
            </a:r>
          </a:p>
          <a:p>
            <a:pPr marL="0" indent="360363">
              <a:lnSpc>
                <a:spcPct val="150000"/>
              </a:lnSpc>
              <a:buNone/>
            </a:pPr>
            <a:r>
              <a:rPr lang="ru-RU" b="1" dirty="0" smtClean="0">
                <a:solidFill>
                  <a:srgbClr val="002060"/>
                </a:solidFill>
                <a:latin typeface="Times New Roman" pitchFamily="18" charset="0"/>
                <a:cs typeface="Times New Roman" pitchFamily="18" charset="0"/>
              </a:rPr>
              <a:t>Ещё мы </a:t>
            </a:r>
            <a:r>
              <a:rPr lang="ru-RU" b="1" dirty="0" err="1" smtClean="0">
                <a:solidFill>
                  <a:srgbClr val="002060"/>
                </a:solidFill>
                <a:latin typeface="Times New Roman" pitchFamily="18" charset="0"/>
                <a:cs typeface="Times New Roman" pitchFamily="18" charset="0"/>
              </a:rPr>
              <a:t>допёрли</a:t>
            </a:r>
            <a:r>
              <a:rPr lang="ru-RU" b="1" dirty="0" smtClean="0">
                <a:solidFill>
                  <a:srgbClr val="002060"/>
                </a:solidFill>
                <a:latin typeface="Times New Roman" pitchFamily="18" charset="0"/>
                <a:cs typeface="Times New Roman" pitchFamily="18" charset="0"/>
              </a:rPr>
              <a:t>, что ты кошерный </a:t>
            </a:r>
            <a:r>
              <a:rPr lang="ru-RU" b="1" dirty="0" err="1" smtClean="0">
                <a:solidFill>
                  <a:srgbClr val="002060"/>
                </a:solidFill>
                <a:latin typeface="Times New Roman" pitchFamily="18" charset="0"/>
                <a:cs typeface="Times New Roman" pitchFamily="18" charset="0"/>
              </a:rPr>
              <a:t>парниша</a:t>
            </a:r>
            <a:r>
              <a:rPr lang="ru-RU" b="1" dirty="0" smtClean="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моск</a:t>
            </a:r>
            <a:r>
              <a:rPr lang="ru-RU" b="1" dirty="0" smtClean="0">
                <a:solidFill>
                  <a:srgbClr val="002060"/>
                </a:solidFill>
                <a:latin typeface="Times New Roman" pitchFamily="18" charset="0"/>
                <a:cs typeface="Times New Roman" pitchFamily="18" charset="0"/>
              </a:rPr>
              <a:t>, лидер, у тебя полно </a:t>
            </a:r>
            <a:r>
              <a:rPr lang="ru-RU" b="1" dirty="0" err="1" smtClean="0">
                <a:solidFill>
                  <a:srgbClr val="002060"/>
                </a:solidFill>
                <a:latin typeface="Times New Roman" pitchFamily="18" charset="0"/>
                <a:cs typeface="Times New Roman" pitchFamily="18" charset="0"/>
              </a:rPr>
              <a:t>вентиляторофф</a:t>
            </a:r>
            <a:r>
              <a:rPr lang="ru-RU" b="1" dirty="0" smtClean="0">
                <a:solidFill>
                  <a:srgbClr val="002060"/>
                </a:solidFill>
                <a:latin typeface="Times New Roman" pitchFamily="18" charset="0"/>
                <a:cs typeface="Times New Roman" pitchFamily="18" charset="0"/>
              </a:rPr>
              <a:t> среди </a:t>
            </a:r>
            <a:r>
              <a:rPr lang="ru-RU" b="1" dirty="0" err="1" smtClean="0">
                <a:solidFill>
                  <a:srgbClr val="002060"/>
                </a:solidFill>
                <a:latin typeface="Times New Roman" pitchFamily="18" charset="0"/>
                <a:cs typeface="Times New Roman" pitchFamily="18" charset="0"/>
              </a:rPr>
              <a:t>девочег</a:t>
            </a:r>
            <a:r>
              <a:rPr lang="ru-RU" b="1" dirty="0" smtClean="0">
                <a:solidFill>
                  <a:srgbClr val="002060"/>
                </a:solidFill>
                <a:latin typeface="Times New Roman" pitchFamily="18" charset="0"/>
                <a:cs typeface="Times New Roman" pitchFamily="18" charset="0"/>
              </a:rPr>
              <a:t>. И мы прёмся, что ты, </a:t>
            </a:r>
            <a:r>
              <a:rPr lang="ru-RU" b="1" dirty="0" err="1" smtClean="0">
                <a:solidFill>
                  <a:srgbClr val="002060"/>
                </a:solidFill>
                <a:latin typeface="Times New Roman" pitchFamily="18" charset="0"/>
                <a:cs typeface="Times New Roman" pitchFamily="18" charset="0"/>
              </a:rPr>
              <a:t>тараган</a:t>
            </a:r>
            <a:r>
              <a:rPr lang="ru-RU" b="1" dirty="0" smtClean="0">
                <a:solidFill>
                  <a:srgbClr val="002060"/>
                </a:solidFill>
                <a:latin typeface="Times New Roman" pitchFamily="18" charset="0"/>
                <a:cs typeface="Times New Roman" pitchFamily="18" charset="0"/>
              </a:rPr>
              <a:t>, сегодня среди </a:t>
            </a:r>
            <a:r>
              <a:rPr lang="ru-RU" b="1" dirty="0" err="1" smtClean="0">
                <a:solidFill>
                  <a:srgbClr val="002060"/>
                </a:solidFill>
                <a:latin typeface="Times New Roman" pitchFamily="18" charset="0"/>
                <a:cs typeface="Times New Roman" pitchFamily="18" charset="0"/>
              </a:rPr>
              <a:t>виннеров</a:t>
            </a:r>
            <a:r>
              <a:rPr lang="ru-RU" b="1" dirty="0" smtClean="0">
                <a:solidFill>
                  <a:srgbClr val="002060"/>
                </a:solidFill>
                <a:latin typeface="Times New Roman" pitchFamily="18" charset="0"/>
                <a:cs typeface="Times New Roman" pitchFamily="18" charset="0"/>
              </a:rPr>
              <a:t>! </a:t>
            </a:r>
          </a:p>
          <a:p>
            <a:pPr>
              <a:lnSpc>
                <a:spcPct val="150000"/>
              </a:lnSpc>
            </a:pPr>
            <a:endParaRPr lang="ru-RU" b="1"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357166"/>
            <a:ext cx="8786874" cy="5857916"/>
          </a:xfrm>
        </p:spPr>
        <p:txBody>
          <a:bodyPr>
            <a:normAutofit/>
          </a:bodyPr>
          <a:lstStyle/>
          <a:p>
            <a:pPr marL="0" indent="360363" algn="just">
              <a:buNone/>
            </a:pPr>
            <a:r>
              <a:rPr lang="ru-RU" sz="4000" b="1" dirty="0" smtClean="0">
                <a:solidFill>
                  <a:srgbClr val="002060"/>
                </a:solidFill>
                <a:latin typeface="Times New Roman" pitchFamily="18" charset="0"/>
                <a:cs typeface="Times New Roman" pitchFamily="18" charset="0"/>
              </a:rPr>
              <a:t>Привет, Денис! Мы с большим интересом прослушали твое письмо отцу, которое ты отправил на конкурс. Ты молодец! Оно затронуло нас всех за живое. Твой рассказ очень жизненный. Мы поняли, что ты настоящий парень. Девочки тебя очень уважают. И мы все рады твоей победе.</a:t>
            </a:r>
            <a:endParaRPr lang="ru-RU" sz="40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7"/>
            <a:ext cx="8401080" cy="1183497"/>
          </a:xfrm>
        </p:spPr>
        <p:txBody>
          <a:bodyPr/>
          <a:lstStyle/>
          <a:p>
            <a:pPr algn="l"/>
            <a:r>
              <a:rPr lang="ru-RU" b="1" u="sng" dirty="0" smtClean="0">
                <a:solidFill>
                  <a:srgbClr val="002060"/>
                </a:solidFill>
                <a:latin typeface="Times New Roman" pitchFamily="18" charset="0"/>
                <a:cs typeface="Times New Roman" pitchFamily="18" charset="0"/>
              </a:rPr>
              <a:t>Из словаря языка Сети:</a:t>
            </a:r>
            <a:endParaRPr lang="ru-RU" b="1" u="sng"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285720" y="1457324"/>
            <a:ext cx="8858280" cy="4686320"/>
          </a:xfrm>
        </p:spPr>
        <p:txBody>
          <a:bodyPr>
            <a:noAutofit/>
          </a:bodyPr>
          <a:lstStyle/>
          <a:p>
            <a:pPr marL="0" indent="0">
              <a:buNone/>
            </a:pPr>
            <a:r>
              <a:rPr lang="ru-RU" sz="4400" b="1" dirty="0" err="1" smtClean="0">
                <a:solidFill>
                  <a:srgbClr val="002060"/>
                </a:solidFill>
                <a:latin typeface="Times New Roman" pitchFamily="18" charset="0"/>
                <a:cs typeface="Times New Roman" pitchFamily="18" charset="0"/>
              </a:rPr>
              <a:t>Аффтар</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жжот</a:t>
            </a:r>
            <a:r>
              <a:rPr lang="ru-RU" sz="4400" b="1" dirty="0" smtClean="0">
                <a:solidFill>
                  <a:srgbClr val="002060"/>
                </a:solidFill>
                <a:latin typeface="Times New Roman" pitchFamily="18" charset="0"/>
                <a:cs typeface="Times New Roman" pitchFamily="18" charset="0"/>
              </a:rPr>
              <a:t>, АПВС?  Вентилятор,  </a:t>
            </a:r>
            <a:r>
              <a:rPr lang="ru-RU" sz="4400" b="1" dirty="0" err="1" smtClean="0">
                <a:solidFill>
                  <a:srgbClr val="002060"/>
                </a:solidFill>
                <a:latin typeface="Times New Roman" pitchFamily="18" charset="0"/>
                <a:cs typeface="Times New Roman" pitchFamily="18" charset="0"/>
              </a:rPr>
              <a:t>брутально</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жосско</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Йа</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Испацтула</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Криати́фф</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Кросафчег</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Медалько</a:t>
            </a:r>
            <a:r>
              <a:rPr lang="ru-RU" sz="4400" b="1" dirty="0" smtClean="0">
                <a:solidFill>
                  <a:srgbClr val="002060"/>
                </a:solidFill>
                <a:latin typeface="Times New Roman" pitchFamily="18" charset="0"/>
                <a:cs typeface="Times New Roman" pitchFamily="18" charset="0"/>
              </a:rPr>
              <a:t> за </a:t>
            </a:r>
            <a:r>
              <a:rPr lang="ru-RU" sz="4400" b="1" dirty="0" err="1" smtClean="0">
                <a:solidFill>
                  <a:srgbClr val="002060"/>
                </a:solidFill>
                <a:latin typeface="Times New Roman" pitchFamily="18" charset="0"/>
                <a:cs typeface="Times New Roman" pitchFamily="18" charset="0"/>
              </a:rPr>
              <a:t>гатичность</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Моск</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Нипадеццки</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Ниасилил</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риспект</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Ужоснах</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Фтему</a:t>
            </a:r>
            <a:r>
              <a:rPr lang="ru-RU" sz="4400" b="1" dirty="0" smtClean="0">
                <a:solidFill>
                  <a:srgbClr val="002060"/>
                </a:solidFill>
                <a:latin typeface="Times New Roman" pitchFamily="18" charset="0"/>
                <a:cs typeface="Times New Roman" pitchFamily="18" charset="0"/>
              </a:rPr>
              <a:t>, </a:t>
            </a:r>
            <a:r>
              <a:rPr lang="ru-RU" sz="4400" b="1" dirty="0" err="1" smtClean="0">
                <a:solidFill>
                  <a:srgbClr val="002060"/>
                </a:solidFill>
                <a:latin typeface="Times New Roman" pitchFamily="18" charset="0"/>
                <a:cs typeface="Times New Roman" pitchFamily="18" charset="0"/>
              </a:rPr>
              <a:t>Фтыкатель</a:t>
            </a:r>
            <a:endParaRPr lang="ru-RU" sz="4400" b="1" dirty="0" smtClean="0">
              <a:solidFill>
                <a:srgbClr val="002060"/>
              </a:solidFill>
              <a:latin typeface="Times New Roman" pitchFamily="18" charset="0"/>
              <a:cs typeface="Times New Roman" pitchFamily="18" charset="0"/>
            </a:endParaRPr>
          </a:p>
          <a:p>
            <a:endParaRPr lang="ru-RU" sz="44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50"/>
            <a:ext cx="8229600" cy="1143000"/>
          </a:xfrm>
        </p:spPr>
        <p:txBody>
          <a:bodyPr>
            <a:noAutofit/>
          </a:bodyPr>
          <a:lstStyle/>
          <a:p>
            <a:pPr algn="l"/>
            <a:r>
              <a:rPr lang="ru-RU" sz="3200" b="1" dirty="0" smtClean="0">
                <a:solidFill>
                  <a:srgbClr val="002060"/>
                </a:solidFill>
                <a:latin typeface="Times New Roman" pitchFamily="18" charset="0"/>
                <a:cs typeface="Times New Roman" pitchFamily="18" charset="0"/>
              </a:rPr>
              <a:t>Из Федерального </a:t>
            </a:r>
            <a:r>
              <a:rPr lang="ru-RU" sz="3200" b="1" dirty="0">
                <a:solidFill>
                  <a:srgbClr val="002060"/>
                </a:solidFill>
                <a:latin typeface="Times New Roman" pitchFamily="18" charset="0"/>
                <a:cs typeface="Times New Roman" pitchFamily="18" charset="0"/>
              </a:rPr>
              <a:t>закона </a:t>
            </a:r>
            <a:r>
              <a:rPr lang="ru-RU" sz="3200" b="1" dirty="0" smtClean="0">
                <a:solidFill>
                  <a:srgbClr val="002060"/>
                </a:solidFill>
                <a:latin typeface="Times New Roman" pitchFamily="18" charset="0"/>
                <a:cs typeface="Times New Roman" pitchFamily="18" charset="0"/>
              </a:rPr>
              <a:t/>
            </a:r>
            <a:br>
              <a:rPr lang="ru-RU" sz="3200" b="1" dirty="0" smtClean="0">
                <a:solidFill>
                  <a:srgbClr val="002060"/>
                </a:solidFill>
                <a:latin typeface="Times New Roman" pitchFamily="18" charset="0"/>
                <a:cs typeface="Times New Roman" pitchFamily="18" charset="0"/>
              </a:rPr>
            </a:br>
            <a:r>
              <a:rPr lang="ru-RU" sz="3200" b="1" dirty="0" smtClean="0">
                <a:solidFill>
                  <a:srgbClr val="002060"/>
                </a:solidFill>
                <a:latin typeface="Times New Roman" pitchFamily="18" charset="0"/>
                <a:cs typeface="Times New Roman" pitchFamily="18" charset="0"/>
              </a:rPr>
              <a:t>«</a:t>
            </a:r>
            <a:r>
              <a:rPr lang="ru-RU" sz="3200" b="1" dirty="0">
                <a:solidFill>
                  <a:srgbClr val="002060"/>
                </a:solidFill>
                <a:latin typeface="Times New Roman" pitchFamily="18" charset="0"/>
                <a:cs typeface="Times New Roman" pitchFamily="18" charset="0"/>
              </a:rPr>
              <a:t>О русском языке как государственном языке Российской Федерации»</a:t>
            </a:r>
          </a:p>
        </p:txBody>
      </p:sp>
      <p:sp>
        <p:nvSpPr>
          <p:cNvPr id="3" name="Содержимое 2"/>
          <p:cNvSpPr>
            <a:spLocks noGrp="1"/>
          </p:cNvSpPr>
          <p:nvPr>
            <p:ph idx="1"/>
          </p:nvPr>
        </p:nvSpPr>
        <p:spPr>
          <a:xfrm>
            <a:off x="457200" y="1928802"/>
            <a:ext cx="8472518" cy="4857784"/>
          </a:xfrm>
        </p:spPr>
        <p:txBody>
          <a:bodyPr>
            <a:normAutofit fontScale="77500" lnSpcReduction="20000"/>
          </a:bodyPr>
          <a:lstStyle/>
          <a:p>
            <a:pPr marL="0" indent="360363" algn="just">
              <a:lnSpc>
                <a:spcPct val="140000"/>
              </a:lnSpc>
              <a:buNone/>
            </a:pPr>
            <a:r>
              <a:rPr lang="ru-RU" b="1" u="sng" dirty="0" smtClean="0">
                <a:solidFill>
                  <a:srgbClr val="002060"/>
                </a:solidFill>
                <a:latin typeface="Times New Roman" pitchFamily="18" charset="0"/>
                <a:cs typeface="Times New Roman" pitchFamily="18" charset="0"/>
              </a:rPr>
              <a:t>Статья 3. </a:t>
            </a:r>
            <a:r>
              <a:rPr lang="ru-RU" b="1" u="sng" dirty="0">
                <a:solidFill>
                  <a:srgbClr val="002060"/>
                </a:solidFill>
                <a:latin typeface="Times New Roman" pitchFamily="18" charset="0"/>
                <a:cs typeface="Times New Roman" pitchFamily="18" charset="0"/>
              </a:rPr>
              <a:t>Часть 2.</a:t>
            </a:r>
            <a:r>
              <a:rPr lang="ru-RU" b="1" dirty="0">
                <a:solidFill>
                  <a:srgbClr val="002060"/>
                </a:solidFill>
                <a:latin typeface="Times New Roman" pitchFamily="18" charset="0"/>
                <a:cs typeface="Times New Roman" pitchFamily="18" charset="0"/>
              </a:rPr>
              <a:t> При использовании русского языка как государственного языка Российской Федерации не допускается употребление оскорбительных слов в отношении расы, национальности, профессии, социальной категории, возрастной группы, пола, языка, религиозных, политических и иных убеждений граждан, употребление нецензурных слов и выражений, а также иностранных слов и словосочетаний при наличии соответствующих аналогов в русском языке.</a:t>
            </a:r>
          </a:p>
          <a:p>
            <a:pPr>
              <a:lnSpc>
                <a:spcPct val="140000"/>
              </a:lnSpc>
              <a:buNone/>
            </a:pPr>
            <a:r>
              <a:rPr lang="ru-RU" dirty="0">
                <a:solidFill>
                  <a:srgbClr val="002060"/>
                </a:solidFill>
                <a:latin typeface="Times New Roman" pitchFamily="18" charset="0"/>
                <a:cs typeface="Times New Roman" pitchFamily="18" charset="0"/>
              </a:rPr>
              <a:t> </a:t>
            </a:r>
          </a:p>
          <a:p>
            <a:pPr>
              <a:lnSpc>
                <a:spcPct val="140000"/>
              </a:lnSpc>
            </a:pPr>
            <a:endParaRPr lang="ru-RU"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u="sng" dirty="0">
                <a:solidFill>
                  <a:srgbClr val="002060"/>
                </a:solidFill>
                <a:latin typeface="Times New Roman" pitchFamily="18" charset="0"/>
                <a:cs typeface="Times New Roman" pitchFamily="18" charset="0"/>
              </a:rPr>
              <a:t>«Острые вопросы» или «Вопрос ребром</a:t>
            </a:r>
            <a:r>
              <a:rPr lang="ru-RU" sz="3600" b="1" u="sng" dirty="0" smtClean="0">
                <a:solidFill>
                  <a:srgbClr val="002060"/>
                </a:solidFill>
                <a:latin typeface="Times New Roman" pitchFamily="18" charset="0"/>
                <a:cs typeface="Times New Roman" pitchFamily="18" charset="0"/>
              </a:rPr>
              <a:t>»</a:t>
            </a:r>
            <a:endParaRPr lang="ru-RU" b="1" u="sng"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214282" y="1357298"/>
            <a:ext cx="8715436" cy="5214974"/>
          </a:xfrm>
        </p:spPr>
        <p:txBody>
          <a:bodyPr>
            <a:normAutofit lnSpcReduction="10000"/>
          </a:bodyPr>
          <a:lstStyle/>
          <a:p>
            <a:pPr lvl="0"/>
            <a:r>
              <a:rPr lang="ru-RU" b="1" dirty="0" smtClean="0">
                <a:solidFill>
                  <a:srgbClr val="002060"/>
                </a:solidFill>
                <a:latin typeface="Times New Roman" pitchFamily="18" charset="0"/>
                <a:cs typeface="Times New Roman" pitchFamily="18" charset="0"/>
              </a:rPr>
              <a:t>Есть ли в классе ребята, которые не сквернословят в общих компаниях?</a:t>
            </a:r>
          </a:p>
          <a:p>
            <a:pPr lvl="0"/>
            <a:r>
              <a:rPr lang="ru-RU" b="1" dirty="0" smtClean="0">
                <a:solidFill>
                  <a:srgbClr val="002060"/>
                </a:solidFill>
                <a:latin typeface="Times New Roman" pitchFamily="18" charset="0"/>
                <a:cs typeface="Times New Roman" pitchFamily="18" charset="0"/>
              </a:rPr>
              <a:t>Можешь </a:t>
            </a:r>
            <a:r>
              <a:rPr lang="ru-RU" b="1" dirty="0">
                <a:solidFill>
                  <a:srgbClr val="002060"/>
                </a:solidFill>
                <a:latin typeface="Times New Roman" pitchFamily="18" charset="0"/>
                <a:cs typeface="Times New Roman" pitchFamily="18" charset="0"/>
              </a:rPr>
              <a:t>ли ты понять, извинить человека, который сквернословит в твоем обществе?</a:t>
            </a:r>
          </a:p>
          <a:p>
            <a:pPr lvl="0"/>
            <a:r>
              <a:rPr lang="ru-RU" b="1" dirty="0">
                <a:solidFill>
                  <a:srgbClr val="002060"/>
                </a:solidFill>
                <a:latin typeface="Times New Roman" pitchFamily="18" charset="0"/>
                <a:cs typeface="Times New Roman" pitchFamily="18" charset="0"/>
              </a:rPr>
              <a:t>Как вы реагируете на грубую, бранную лексику?</a:t>
            </a:r>
          </a:p>
          <a:p>
            <a:pPr lvl="0"/>
            <a:r>
              <a:rPr lang="ru-RU" b="1" dirty="0">
                <a:solidFill>
                  <a:srgbClr val="002060"/>
                </a:solidFill>
                <a:latin typeface="Times New Roman" pitchFamily="18" charset="0"/>
                <a:cs typeface="Times New Roman" pitchFamily="18" charset="0"/>
              </a:rPr>
              <a:t>Можно ли прожить жизнь, ни разу не выругавшись?</a:t>
            </a:r>
          </a:p>
          <a:p>
            <a:pPr lvl="0"/>
            <a:r>
              <a:rPr lang="ru-RU" b="1" dirty="0" smtClean="0">
                <a:solidFill>
                  <a:srgbClr val="002060"/>
                </a:solidFill>
                <a:latin typeface="Times New Roman" pitchFamily="18" charset="0"/>
                <a:cs typeface="Times New Roman" pitchFamily="18" charset="0"/>
              </a:rPr>
              <a:t>С какой целью человек может употреблять ненормативную лексику?</a:t>
            </a:r>
          </a:p>
          <a:p>
            <a:endParaRPr lang="ru-RU"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142844" y="0"/>
            <a:ext cx="9001156" cy="6858000"/>
          </a:xfrm>
          <a:prstGeom prst="rect">
            <a:avLst/>
          </a:prstGeom>
        </p:spPr>
        <p:txBody>
          <a:bodyPr>
            <a:normAutofit fontScale="25000" lnSpcReduction="20000"/>
          </a:bodyPr>
          <a:lstStyle/>
          <a:p>
            <a:pPr algn="ctr">
              <a:lnSpc>
                <a:spcPct val="120000"/>
              </a:lnSpc>
              <a:buNone/>
            </a:pPr>
            <a:r>
              <a:rPr lang="en-US" sz="8000" b="1" dirty="0" smtClean="0">
                <a:solidFill>
                  <a:srgbClr val="002060"/>
                </a:solidFill>
                <a:latin typeface="Times New Roman" pitchFamily="18" charset="0"/>
                <a:cs typeface="Times New Roman" pitchFamily="18" charset="0"/>
              </a:rPr>
              <a:t>РУГАТЕЛЬСТВА</a:t>
            </a:r>
            <a:endParaRPr lang="ru-RU" sz="8000" b="1" dirty="0" smtClean="0">
              <a:solidFill>
                <a:srgbClr val="002060"/>
              </a:solidFill>
              <a:latin typeface="Times New Roman" pitchFamily="18" charset="0"/>
              <a:cs typeface="Times New Roman" pitchFamily="18" charset="0"/>
            </a:endParaRPr>
          </a:p>
          <a:p>
            <a:pPr>
              <a:lnSpc>
                <a:spcPct val="120000"/>
              </a:lnSpc>
              <a:buNone/>
            </a:pPr>
            <a:r>
              <a:rPr lang="ru-RU" sz="8000" b="1" i="1" dirty="0" smtClean="0">
                <a:solidFill>
                  <a:srgbClr val="002060"/>
                </a:solidFill>
                <a:latin typeface="Times New Roman" pitchFamily="18" charset="0"/>
                <a:cs typeface="Times New Roman" pitchFamily="18" charset="0"/>
              </a:rPr>
              <a:t> </a:t>
            </a:r>
            <a:r>
              <a:rPr lang="en-US" sz="6600" b="1" u="sng" dirty="0" smtClean="0">
                <a:solidFill>
                  <a:srgbClr val="002060"/>
                </a:solidFill>
                <a:latin typeface="Times New Roman" pitchFamily="18" charset="0"/>
                <a:cs typeface="Times New Roman" pitchFamily="18" charset="0"/>
              </a:rPr>
              <a:t>ПОЛЕЗНЫ, ПОСКОЛЬКУ:</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Снимают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стресс</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ослабляют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резкие</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отрицательные</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эмоции</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даже</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уменьшают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физическую</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боль</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ругающегося</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Служат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заменой</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агрессивным</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действиям</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Служат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для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преодоления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страха</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Являются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средством</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словесного</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нападения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разжигания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злости</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при</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необходимости</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абсолютного</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противодействия</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Защищают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ругающегося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за</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счет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снижения</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статуса</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противника</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lvl="0">
              <a:lnSpc>
                <a:spcPct val="120000"/>
              </a:lnSpc>
              <a:buFont typeface="Wingdings" pitchFamily="2" charset="2"/>
              <a:buChar char="ü"/>
            </a:pPr>
            <a:r>
              <a:rPr lang="en-US" sz="6600" b="1" i="1" dirty="0" err="1" smtClean="0">
                <a:solidFill>
                  <a:srgbClr val="002060"/>
                </a:solidFill>
                <a:latin typeface="Times New Roman" pitchFamily="18" charset="0"/>
                <a:cs typeface="Times New Roman" pitchFamily="18" charset="0"/>
              </a:rPr>
              <a:t>Демонстрируют</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мужской</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стиль</a:t>
            </a:r>
            <a:r>
              <a:rPr lang="en-US" sz="6600" b="1" i="1" dirty="0" smtClean="0">
                <a:solidFill>
                  <a:srgbClr val="002060"/>
                </a:solidFill>
                <a:latin typeface="Times New Roman" pitchFamily="18" charset="0"/>
                <a:cs typeface="Times New Roman" pitchFamily="18" charset="0"/>
              </a:rPr>
              <a:t> </a:t>
            </a:r>
            <a:r>
              <a:rPr lang="en-US" sz="6600" b="1" i="1" dirty="0" err="1" smtClean="0">
                <a:solidFill>
                  <a:srgbClr val="002060"/>
                </a:solidFill>
                <a:latin typeface="Times New Roman" pitchFamily="18" charset="0"/>
                <a:cs typeface="Times New Roman" pitchFamily="18" charset="0"/>
              </a:rPr>
              <a:t>общения</a:t>
            </a:r>
            <a:r>
              <a:rPr lang="en-US" sz="6600" b="1" i="1"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a:lnSpc>
                <a:spcPct val="120000"/>
              </a:lnSpc>
              <a:buNone/>
            </a:pPr>
            <a:r>
              <a:rPr lang="ru-RU" sz="6600" b="1" i="1" dirty="0" smtClean="0">
                <a:solidFill>
                  <a:srgbClr val="002060"/>
                </a:solidFill>
                <a:latin typeface="Times New Roman" pitchFamily="18" charset="0"/>
                <a:cs typeface="Times New Roman" pitchFamily="18" charset="0"/>
              </a:rPr>
              <a:t> </a:t>
            </a:r>
          </a:p>
          <a:p>
            <a:pPr>
              <a:lnSpc>
                <a:spcPct val="120000"/>
              </a:lnSpc>
              <a:buNone/>
            </a:pPr>
            <a:r>
              <a:rPr lang="en-US" sz="6600" b="1" i="1" dirty="0" smtClean="0">
                <a:solidFill>
                  <a:srgbClr val="002060"/>
                </a:solidFill>
                <a:latin typeface="Times New Roman" pitchFamily="18" charset="0"/>
                <a:cs typeface="Times New Roman" pitchFamily="18" charset="0"/>
              </a:rPr>
              <a:t> </a:t>
            </a:r>
            <a:r>
              <a:rPr lang="en-US" sz="6600" b="1" u="sng" dirty="0" smtClean="0">
                <a:solidFill>
                  <a:srgbClr val="002060"/>
                </a:solidFill>
                <a:latin typeface="Times New Roman" pitchFamily="18" charset="0"/>
                <a:cs typeface="Times New Roman" pitchFamily="18" charset="0"/>
              </a:rPr>
              <a:t>ВРЕДНЫ, ПОСКОЛЬКУ</a:t>
            </a:r>
            <a:r>
              <a:rPr lang="ru-RU" sz="6600" b="1" u="sng" dirty="0" smtClean="0">
                <a:solidFill>
                  <a:srgbClr val="002060"/>
                </a:solidFill>
                <a:latin typeface="Times New Roman" pitchFamily="18" charset="0"/>
                <a:cs typeface="Times New Roman" pitchFamily="18" charset="0"/>
              </a:rPr>
              <a:t>:</a:t>
            </a:r>
            <a:endParaRPr lang="ru-RU" sz="66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Обижают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человека</a:t>
            </a:r>
            <a:r>
              <a:rPr lang="en-US" sz="6800" b="1" i="1" dirty="0" smtClean="0">
                <a:solidFill>
                  <a:srgbClr val="002060"/>
                </a:solidFill>
                <a:latin typeface="Times New Roman" pitchFamily="18" charset="0"/>
                <a:cs typeface="Times New Roman" pitchFamily="18" charset="0"/>
              </a:rPr>
              <a:t> и </a:t>
            </a:r>
            <a:r>
              <a:rPr lang="en-US" sz="6800" b="1" i="1" dirty="0" err="1" smtClean="0">
                <a:solidFill>
                  <a:srgbClr val="002060"/>
                </a:solidFill>
                <a:latin typeface="Times New Roman" pitchFamily="18" charset="0"/>
                <a:cs typeface="Times New Roman" pitchFamily="18" charset="0"/>
              </a:rPr>
              <a:t>разрушают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его</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здоровье</a:t>
            </a:r>
            <a:r>
              <a:rPr lang="en-US" sz="6800" b="1" i="1" dirty="0" smtClean="0">
                <a:solidFill>
                  <a:srgbClr val="002060"/>
                </a:solidFill>
                <a:latin typeface="Times New Roman" pitchFamily="18" charset="0"/>
                <a:cs typeface="Times New Roman" pitchFamily="18" charset="0"/>
              </a:rPr>
              <a:t>, в </a:t>
            </a:r>
            <a:r>
              <a:rPr lang="en-US" sz="6800" b="1" i="1" dirty="0" err="1" smtClean="0">
                <a:solidFill>
                  <a:srgbClr val="002060"/>
                </a:solidFill>
                <a:latin typeface="Times New Roman" pitchFamily="18" charset="0"/>
                <a:cs typeface="Times New Roman" pitchFamily="18" charset="0"/>
              </a:rPr>
              <a:t>чей</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адрес</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они</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направлены</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Оскорбляют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общественную</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нравственность</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Способствуют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нарушению</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законов</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преступив</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закон</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речевого</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общения</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легко</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преступить</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закон</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поведения</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Приучают</a:t>
            </a:r>
            <a:r>
              <a:rPr lang="en-US" sz="6800" b="1" i="1" dirty="0" smtClean="0">
                <a:solidFill>
                  <a:srgbClr val="002060"/>
                </a:solidFill>
                <a:latin typeface="Times New Roman" pitchFamily="18" charset="0"/>
                <a:cs typeface="Times New Roman" pitchFamily="18" charset="0"/>
              </a:rPr>
              <a:t> к </a:t>
            </a:r>
            <a:r>
              <a:rPr lang="en-US" sz="6800" b="1" i="1" dirty="0" err="1" smtClean="0">
                <a:solidFill>
                  <a:srgbClr val="002060"/>
                </a:solidFill>
                <a:latin typeface="Times New Roman" pitchFamily="18" charset="0"/>
                <a:cs typeface="Times New Roman" pitchFamily="18" charset="0"/>
              </a:rPr>
              <a:t>выбросу</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неконтролируемых</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эмоций</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Подавляют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индивидуальность</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говорящего</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Отучают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привычки</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анализировать</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ситуацию</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Обедняют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речь</a:t>
            </a:r>
            <a:r>
              <a:rPr lang="en-US" sz="6800" b="1" i="1" dirty="0" smtClean="0">
                <a:solidFill>
                  <a:srgbClr val="002060"/>
                </a:solidFill>
                <a:latin typeface="Times New Roman" pitchFamily="18" charset="0"/>
                <a:cs typeface="Times New Roman" pitchFamily="18" charset="0"/>
              </a:rPr>
              <a:t> и </a:t>
            </a:r>
            <a:r>
              <a:rPr lang="en-US" sz="6800" b="1" i="1" dirty="0" err="1" smtClean="0">
                <a:solidFill>
                  <a:srgbClr val="002060"/>
                </a:solidFill>
                <a:latin typeface="Times New Roman" pitchFamily="18" charset="0"/>
                <a:cs typeface="Times New Roman" pitchFamily="18" charset="0"/>
              </a:rPr>
              <a:t>отучают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выражать</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мысли</a:t>
            </a:r>
            <a:r>
              <a:rPr lang="en-US" sz="6800" b="1" i="1" dirty="0" smtClean="0">
                <a:solidFill>
                  <a:srgbClr val="002060"/>
                </a:solidFill>
                <a:latin typeface="Times New Roman" pitchFamily="18" charset="0"/>
                <a:cs typeface="Times New Roman" pitchFamily="18" charset="0"/>
              </a:rPr>
              <a:t> в </a:t>
            </a:r>
            <a:r>
              <a:rPr lang="en-US" sz="6800" b="1" i="1" dirty="0" err="1" smtClean="0">
                <a:solidFill>
                  <a:srgbClr val="002060"/>
                </a:solidFill>
                <a:latin typeface="Times New Roman" pitchFamily="18" charset="0"/>
                <a:cs typeface="Times New Roman" pitchFamily="18" charset="0"/>
              </a:rPr>
              <a:t>развернутом</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виде</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lnSpc>
                <a:spcPct val="120000"/>
              </a:lnSpc>
              <a:buFont typeface="Wingdings" pitchFamily="2" charset="2"/>
              <a:buChar char="ü"/>
            </a:pPr>
            <a:r>
              <a:rPr lang="en-US" sz="6800" b="1" i="1" dirty="0" err="1" smtClean="0">
                <a:solidFill>
                  <a:srgbClr val="002060"/>
                </a:solidFill>
                <a:latin typeface="Times New Roman" pitchFamily="18" charset="0"/>
                <a:cs typeface="Times New Roman" pitchFamily="18" charset="0"/>
              </a:rPr>
              <a:t>Противопоставляют</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групповое</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общение</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общению</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вне</a:t>
            </a:r>
            <a:r>
              <a:rPr lang="en-US" sz="6800" b="1" i="1" dirty="0" smtClean="0">
                <a:solidFill>
                  <a:srgbClr val="002060"/>
                </a:solidFill>
                <a:latin typeface="Times New Roman" pitchFamily="18" charset="0"/>
                <a:cs typeface="Times New Roman" pitchFamily="18" charset="0"/>
              </a:rPr>
              <a:t> </a:t>
            </a:r>
            <a:r>
              <a:rPr lang="en-US" sz="6800" b="1" i="1" dirty="0" err="1" smtClean="0">
                <a:solidFill>
                  <a:srgbClr val="002060"/>
                </a:solidFill>
                <a:latin typeface="Times New Roman" pitchFamily="18" charset="0"/>
                <a:cs typeface="Times New Roman" pitchFamily="18" charset="0"/>
              </a:rPr>
              <a:t>групп</a:t>
            </a:r>
            <a:r>
              <a:rPr lang="en-US" sz="6800" b="1" i="1" dirty="0" smtClean="0">
                <a:solidFill>
                  <a:srgbClr val="002060"/>
                </a:solidFill>
                <a:latin typeface="Times New Roman" pitchFamily="18" charset="0"/>
                <a:cs typeface="Times New Roman" pitchFamily="18" charset="0"/>
              </a:rPr>
              <a:t>.</a:t>
            </a:r>
            <a:endParaRPr lang="ru-RU" sz="6800" b="1" i="1" dirty="0" smtClean="0">
              <a:solidFill>
                <a:srgbClr val="002060"/>
              </a:solidFill>
              <a:latin typeface="Times New Roman" pitchFamily="18" charset="0"/>
              <a:cs typeface="Times New Roman" pitchFamily="18" charset="0"/>
            </a:endParaRPr>
          </a:p>
          <a:p>
            <a:pPr>
              <a:buNone/>
            </a:pPr>
            <a:r>
              <a:rPr lang="en-US" sz="6600" b="1" i="1" dirty="0" smtClean="0">
                <a:solidFill>
                  <a:srgbClr val="002060"/>
                </a:solidFill>
                <a:latin typeface="Times New Roman" pitchFamily="18" charset="0"/>
                <a:cs typeface="Times New Roman" pitchFamily="18" charset="0"/>
              </a:rPr>
              <a:t> </a:t>
            </a:r>
            <a:endParaRPr lang="ru-RU" sz="6600" b="1" i="1" dirty="0" smtClean="0">
              <a:solidFill>
                <a:srgbClr val="002060"/>
              </a:solidFill>
              <a:latin typeface="Times New Roman" pitchFamily="18" charset="0"/>
              <a:cs typeface="Times New Roman" pitchFamily="18" charset="0"/>
            </a:endParaRPr>
          </a:p>
          <a:p>
            <a:pPr>
              <a:buNone/>
            </a:pPr>
            <a:endParaRPr lang="ru-RU" sz="6600" b="1" dirty="0">
              <a:solidFill>
                <a:srgbClr val="002060"/>
              </a:solidFill>
              <a:latin typeface="Times New Roman" pitchFamily="18" charset="0"/>
              <a:cs typeface="Times New Roman" pitchFamily="18" charset="0"/>
            </a:endParaRPr>
          </a:p>
          <a:p>
            <a:endParaRPr lang="ru-RU"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u="sng" dirty="0">
                <a:solidFill>
                  <a:srgbClr val="002060"/>
                </a:solidFill>
                <a:latin typeface="Times New Roman" pitchFamily="18" charset="0"/>
                <a:cs typeface="Times New Roman" pitchFamily="18" charset="0"/>
              </a:rPr>
              <a:t>Вечный вопрос: что же делать? </a:t>
            </a:r>
            <a:endParaRPr lang="ru-RU"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2117747"/>
            <a:ext cx="8229600" cy="4525963"/>
          </a:xfrm>
        </p:spPr>
        <p:txBody>
          <a:bodyPr/>
          <a:lstStyle/>
          <a:p>
            <a:pPr algn="ctr">
              <a:buNone/>
            </a:pPr>
            <a:r>
              <a:rPr lang="ru-RU" sz="4800" b="1" dirty="0" smtClean="0">
                <a:solidFill>
                  <a:srgbClr val="002060"/>
                </a:solidFill>
                <a:latin typeface="Times New Roman" pitchFamily="18" charset="0"/>
                <a:cs typeface="Times New Roman" pitchFamily="18" charset="0"/>
              </a:rPr>
              <a:t>   </a:t>
            </a:r>
            <a:r>
              <a:rPr lang="ru-RU" sz="4800" b="1" dirty="0">
                <a:solidFill>
                  <a:srgbClr val="002060"/>
                </a:solidFill>
                <a:latin typeface="Times New Roman" pitchFamily="18" charset="0"/>
                <a:cs typeface="Times New Roman" pitchFamily="18" charset="0"/>
              </a:rPr>
              <a:t>Нужна серьезная, кропотливая работа </a:t>
            </a:r>
            <a:endParaRPr lang="ru-RU" sz="4800" b="1" dirty="0" smtClean="0">
              <a:solidFill>
                <a:srgbClr val="002060"/>
              </a:solidFill>
              <a:latin typeface="Times New Roman" pitchFamily="18" charset="0"/>
              <a:cs typeface="Times New Roman" pitchFamily="18" charset="0"/>
            </a:endParaRPr>
          </a:p>
          <a:p>
            <a:pPr algn="ctr">
              <a:buNone/>
            </a:pPr>
            <a:r>
              <a:rPr lang="ru-RU" sz="4800" b="1" dirty="0" smtClean="0">
                <a:solidFill>
                  <a:srgbClr val="002060"/>
                </a:solidFill>
                <a:latin typeface="Times New Roman" pitchFamily="18" charset="0"/>
                <a:cs typeface="Times New Roman" pitchFamily="18" charset="0"/>
              </a:rPr>
              <a:t>для </a:t>
            </a:r>
            <a:r>
              <a:rPr lang="ru-RU" sz="4800" b="1" dirty="0">
                <a:solidFill>
                  <a:srgbClr val="002060"/>
                </a:solidFill>
                <a:latin typeface="Times New Roman" pitchFamily="18" charset="0"/>
                <a:cs typeface="Times New Roman" pitchFamily="18" charset="0"/>
              </a:rPr>
              <a:t>сохранения красоты </a:t>
            </a:r>
            <a:endParaRPr lang="ru-RU" sz="4800" b="1" dirty="0" smtClean="0">
              <a:solidFill>
                <a:srgbClr val="002060"/>
              </a:solidFill>
              <a:latin typeface="Times New Roman" pitchFamily="18" charset="0"/>
              <a:cs typeface="Times New Roman" pitchFamily="18" charset="0"/>
            </a:endParaRPr>
          </a:p>
          <a:p>
            <a:pPr algn="ctr">
              <a:buNone/>
            </a:pPr>
            <a:r>
              <a:rPr lang="ru-RU" sz="4800" b="1" dirty="0" smtClean="0">
                <a:solidFill>
                  <a:srgbClr val="002060"/>
                </a:solidFill>
                <a:latin typeface="Times New Roman" pitchFamily="18" charset="0"/>
                <a:cs typeface="Times New Roman" pitchFamily="18" charset="0"/>
              </a:rPr>
              <a:t>и </a:t>
            </a:r>
            <a:r>
              <a:rPr lang="ru-RU" sz="4800" b="1" dirty="0">
                <a:solidFill>
                  <a:srgbClr val="002060"/>
                </a:solidFill>
                <a:latin typeface="Times New Roman" pitchFamily="18" charset="0"/>
                <a:cs typeface="Times New Roman" pitchFamily="18" charset="0"/>
              </a:rPr>
              <a:t>чистоты русской речи.</a:t>
            </a:r>
          </a:p>
          <a:p>
            <a:endParaRPr lang="ru-RU"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510</Words>
  <Application>Microsoft Office PowerPoint</Application>
  <PresentationFormat>Экран (4:3)</PresentationFormat>
  <Paragraphs>83</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  РОЛЬ РУССКОГО ЯЗЫКА  В МЕЖЛИЧНОСТНОМ ОБЩЕНИИ ГИМНАЗИСТОВ </vt:lpstr>
      <vt:lpstr> Цели занятия:  </vt:lpstr>
      <vt:lpstr>Слайд 3</vt:lpstr>
      <vt:lpstr>Слайд 4</vt:lpstr>
      <vt:lpstr>Из словаря языка Сети:</vt:lpstr>
      <vt:lpstr>Из Федерального закона  «О русском языке как государственном языке Российской Федерации»</vt:lpstr>
      <vt:lpstr>«Острые вопросы» или «Вопрос ребром»</vt:lpstr>
      <vt:lpstr>Слайд 8</vt:lpstr>
      <vt:lpstr>Вечный вопрос: что же делать? </vt:lpstr>
      <vt:lpstr> Общие правила бесконфликтного поведения: </vt:lpstr>
      <vt:lpstr>Слайд 11</vt:lpstr>
      <vt:lpstr>Модель речевого поведения</vt:lpstr>
    </vt:vector>
  </TitlesOfParts>
  <Company>ДОМ</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«Роль русского языка в межличностоном общении гимназистов» </dc:title>
  <dc:creator>ИРИНА</dc:creator>
  <cp:lastModifiedBy>Ирина</cp:lastModifiedBy>
  <cp:revision>39</cp:revision>
  <dcterms:created xsi:type="dcterms:W3CDTF">2009-03-09T05:54:43Z</dcterms:created>
  <dcterms:modified xsi:type="dcterms:W3CDTF">2010-06-20T17:11:38Z</dcterms:modified>
</cp:coreProperties>
</file>