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0" r:id="rId2"/>
    <p:sldId id="260" r:id="rId3"/>
    <p:sldId id="264" r:id="rId4"/>
    <p:sldId id="269" r:id="rId5"/>
    <p:sldId id="262" r:id="rId6"/>
    <p:sldId id="257" r:id="rId7"/>
    <p:sldId id="256" r:id="rId8"/>
    <p:sldId id="263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D38C"/>
    <a:srgbClr val="D747A7"/>
    <a:srgbClr val="00FFFF"/>
    <a:srgbClr val="009900"/>
    <a:srgbClr val="FF6600"/>
    <a:srgbClr val="90A31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44CFC-0681-4D4C-998A-95E5A5B65BF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35C78-D7C0-49CA-8E77-9C5BD919C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5C78-D7C0-49CA-8E77-9C5BD919C04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CB3E-BA70-4393-B1BE-94A83A662A2A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958F22-C822-4A42-91E6-D46CE5E84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CB3E-BA70-4393-B1BE-94A83A662A2A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F22-C822-4A42-91E6-D46CE5E84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CB3E-BA70-4393-B1BE-94A83A662A2A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F22-C822-4A42-91E6-D46CE5E84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CB3E-BA70-4393-B1BE-94A83A662A2A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958F22-C822-4A42-91E6-D46CE5E84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CB3E-BA70-4393-B1BE-94A83A662A2A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F22-C822-4A42-91E6-D46CE5E84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CB3E-BA70-4393-B1BE-94A83A662A2A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F22-C822-4A42-91E6-D46CE5E84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CB3E-BA70-4393-B1BE-94A83A662A2A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9958F22-C822-4A42-91E6-D46CE5E84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CB3E-BA70-4393-B1BE-94A83A662A2A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F22-C822-4A42-91E6-D46CE5E84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CB3E-BA70-4393-B1BE-94A83A662A2A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F22-C822-4A42-91E6-D46CE5E84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CB3E-BA70-4393-B1BE-94A83A662A2A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F22-C822-4A42-91E6-D46CE5E84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CB3E-BA70-4393-B1BE-94A83A662A2A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F22-C822-4A42-91E6-D46CE5E84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B4CB3E-BA70-4393-B1BE-94A83A662A2A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958F22-C822-4A42-91E6-D46CE5E84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smiles.33b.ru/smile.108339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1071563" y="1143000"/>
            <a:ext cx="6858000" cy="28575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6000" b="1" dirty="0" smtClean="0">
                <a:solidFill>
                  <a:srgbClr val="00B050"/>
                </a:solidFill>
              </a:rPr>
              <a:t>Признаки </a:t>
            </a:r>
            <a:r>
              <a:rPr lang="ru-RU" sz="6000" b="1" dirty="0" smtClean="0">
                <a:solidFill>
                  <a:srgbClr val="00B050"/>
                </a:solidFill>
              </a:rPr>
              <a:t>равенства прямоугольных треугольников</a:t>
            </a:r>
            <a:endParaRPr lang="ru-RU" sz="6000" b="1" dirty="0" smtClean="0">
              <a:solidFill>
                <a:srgbClr val="00B050"/>
              </a:solidFill>
            </a:endParaRP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4857750"/>
            <a:ext cx="6400800" cy="17526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0000FF"/>
                </a:solidFill>
              </a:rPr>
              <a:t>Автор: </a:t>
            </a:r>
            <a:r>
              <a:rPr lang="ru-RU" dirty="0" err="1" smtClean="0">
                <a:solidFill>
                  <a:srgbClr val="0000FF"/>
                </a:solidFill>
              </a:rPr>
              <a:t>Алябьева</a:t>
            </a:r>
            <a:r>
              <a:rPr lang="ru-RU" dirty="0" smtClean="0">
                <a:solidFill>
                  <a:srgbClr val="0000FF"/>
                </a:solidFill>
              </a:rPr>
              <a:t> М. И.</a:t>
            </a:r>
          </a:p>
          <a:p>
            <a:pPr algn="ctr" eaLnBrk="1" hangingPunct="1"/>
            <a:r>
              <a:rPr lang="ru-RU" dirty="0" smtClean="0">
                <a:solidFill>
                  <a:srgbClr val="0000FF"/>
                </a:solidFill>
              </a:rPr>
              <a:t>Курск</a:t>
            </a:r>
          </a:p>
          <a:p>
            <a:pPr algn="ctr" eaLnBrk="1" hangingPunct="1"/>
            <a:r>
              <a:rPr lang="ru-RU" dirty="0" smtClean="0">
                <a:solidFill>
                  <a:srgbClr val="0000FF"/>
                </a:solidFill>
              </a:rPr>
              <a:t>2014</a:t>
            </a:r>
            <a:endParaRPr lang="ru-RU" dirty="0" smtClean="0">
              <a:solidFill>
                <a:srgbClr val="0000FF"/>
              </a:solidFill>
            </a:endParaRPr>
          </a:p>
        </p:txBody>
      </p:sp>
      <p:sp>
        <p:nvSpPr>
          <p:cNvPr id="15364" name="Подзаголовок 2"/>
          <p:cNvSpPr txBox="1">
            <a:spLocks/>
          </p:cNvSpPr>
          <p:nvPr/>
        </p:nvSpPr>
        <p:spPr bwMode="auto">
          <a:xfrm>
            <a:off x="428625" y="285750"/>
            <a:ext cx="8286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ОБОШИ «Школа-интернат среднего (полного) общего образования №4» г. Курска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Ответы к тесту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Номер задания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Вариант 1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Г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Вариант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2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Г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404664"/>
            <a:ext cx="187220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Треугольник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>
            <a:off x="2771800" y="692696"/>
            <a:ext cx="0" cy="36004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авнобедренный треугольник 6"/>
          <p:cNvSpPr/>
          <p:nvPr/>
        </p:nvSpPr>
        <p:spPr>
          <a:xfrm>
            <a:off x="2411760" y="1052736"/>
            <a:ext cx="720080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475656" y="1772816"/>
            <a:ext cx="864096" cy="50405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Группа 180"/>
          <p:cNvGrpSpPr/>
          <p:nvPr/>
        </p:nvGrpSpPr>
        <p:grpSpPr>
          <a:xfrm>
            <a:off x="1187624" y="2276872"/>
            <a:ext cx="504056" cy="1080120"/>
            <a:chOff x="1187624" y="2276872"/>
            <a:chExt cx="504056" cy="1080120"/>
          </a:xfrm>
        </p:grpSpPr>
        <p:sp>
          <p:nvSpPr>
            <p:cNvPr id="8" name="Равнобедренный треугольник 7"/>
            <p:cNvSpPr/>
            <p:nvPr/>
          </p:nvSpPr>
          <p:spPr>
            <a:xfrm>
              <a:off x="1187624" y="2276872"/>
              <a:ext cx="504056" cy="10801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187624" y="2780928"/>
              <a:ext cx="144016" cy="21602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1547664" y="2780928"/>
              <a:ext cx="144016" cy="21602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 стрелкой 25"/>
          <p:cNvCxnSpPr>
            <a:stCxn id="8" idx="3"/>
          </p:cNvCxnSpPr>
          <p:nvPr/>
        </p:nvCxnSpPr>
        <p:spPr>
          <a:xfrm flipH="1">
            <a:off x="1403648" y="3356992"/>
            <a:ext cx="36004" cy="57606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395536" y="3933056"/>
            <a:ext cx="2016224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Равнобедренный треугольник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31" name="Прямая со стрелкой 30"/>
          <p:cNvCxnSpPr>
            <a:stCxn id="7" idx="3"/>
          </p:cNvCxnSpPr>
          <p:nvPr/>
        </p:nvCxnSpPr>
        <p:spPr>
          <a:xfrm>
            <a:off x="2771800" y="1772816"/>
            <a:ext cx="0" cy="64807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Группа 181"/>
          <p:cNvGrpSpPr/>
          <p:nvPr/>
        </p:nvGrpSpPr>
        <p:grpSpPr>
          <a:xfrm>
            <a:off x="2218810" y="2450102"/>
            <a:ext cx="1080120" cy="978898"/>
            <a:chOff x="2218810" y="2450102"/>
            <a:chExt cx="1080120" cy="978898"/>
          </a:xfrm>
        </p:grpSpPr>
        <p:sp>
          <p:nvSpPr>
            <p:cNvPr id="32" name="Равнобедренный треугольник 31"/>
            <p:cNvSpPr/>
            <p:nvPr/>
          </p:nvSpPr>
          <p:spPr>
            <a:xfrm>
              <a:off x="2218810" y="2450102"/>
              <a:ext cx="1080120" cy="86409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411760" y="2780928"/>
              <a:ext cx="144016" cy="21602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2915816" y="2780928"/>
              <a:ext cx="144016" cy="14401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2771800" y="3212976"/>
              <a:ext cx="0" cy="21602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Прямая со стрелкой 50"/>
          <p:cNvCxnSpPr/>
          <p:nvPr/>
        </p:nvCxnSpPr>
        <p:spPr>
          <a:xfrm>
            <a:off x="2627784" y="3284984"/>
            <a:ext cx="144016" cy="158417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1691680" y="4869160"/>
            <a:ext cx="2232248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Равносторонний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треугольник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54" name="Прямая со стрелкой 53"/>
          <p:cNvCxnSpPr>
            <a:stCxn id="7" idx="4"/>
          </p:cNvCxnSpPr>
          <p:nvPr/>
        </p:nvCxnSpPr>
        <p:spPr>
          <a:xfrm>
            <a:off x="3131840" y="1772816"/>
            <a:ext cx="2520280" cy="36004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56" idx="3"/>
            <a:endCxn id="59" idx="0"/>
          </p:cNvCxnSpPr>
          <p:nvPr/>
        </p:nvCxnSpPr>
        <p:spPr>
          <a:xfrm>
            <a:off x="6084168" y="2751311"/>
            <a:ext cx="0" cy="53367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>
          <a:xfrm>
            <a:off x="5076056" y="3284984"/>
            <a:ext cx="2016224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Прямоугольный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треугольник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64" name="Прямая со стрелкой 63"/>
          <p:cNvCxnSpPr>
            <a:stCxn id="60" idx="1"/>
          </p:cNvCxnSpPr>
          <p:nvPr/>
        </p:nvCxnSpPr>
        <p:spPr>
          <a:xfrm flipV="1">
            <a:off x="6084168" y="1268760"/>
            <a:ext cx="1080120" cy="87890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7164288" y="1124744"/>
            <a:ext cx="151216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c&gt;a, c&gt;b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164288" y="1484784"/>
            <a:ext cx="151216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a&lt;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b+c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164288" y="1844824"/>
            <a:ext cx="151216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b&lt;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a+c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164288" y="2204864"/>
            <a:ext cx="151216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c&lt;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4" name="Группа 183"/>
          <p:cNvGrpSpPr/>
          <p:nvPr/>
        </p:nvGrpSpPr>
        <p:grpSpPr>
          <a:xfrm>
            <a:off x="5364088" y="1599183"/>
            <a:ext cx="1152128" cy="1499394"/>
            <a:chOff x="5364088" y="1599183"/>
            <a:chExt cx="1152128" cy="1499394"/>
          </a:xfrm>
        </p:grpSpPr>
        <p:sp>
          <p:nvSpPr>
            <p:cNvPr id="60" name="TextBox 59"/>
            <p:cNvSpPr txBox="1"/>
            <p:nvPr/>
          </p:nvSpPr>
          <p:spPr>
            <a:xfrm>
              <a:off x="6084168" y="191683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364088" y="2132856"/>
              <a:ext cx="216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24128" y="263691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3" name="Группа 182"/>
            <p:cNvGrpSpPr/>
            <p:nvPr/>
          </p:nvGrpSpPr>
          <p:grpSpPr>
            <a:xfrm>
              <a:off x="5580112" y="1599183"/>
              <a:ext cx="936104" cy="1253753"/>
              <a:chOff x="5580112" y="1556792"/>
              <a:chExt cx="936104" cy="1253753"/>
            </a:xfrm>
          </p:grpSpPr>
          <p:sp>
            <p:nvSpPr>
              <p:cNvPr id="56" name="Прямоугольный треугольник 55"/>
              <p:cNvSpPr/>
              <p:nvPr/>
            </p:nvSpPr>
            <p:spPr>
              <a:xfrm>
                <a:off x="5652120" y="1556792"/>
                <a:ext cx="864096" cy="115212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580112" y="1700808"/>
                <a:ext cx="216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β</a:t>
                </a:r>
                <a:endParaRPr lang="ru-RU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156176" y="2348880"/>
                <a:ext cx="216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α</a:t>
                </a:r>
                <a:endParaRPr lang="ru-RU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1" name="Прямоугольник 70"/>
          <p:cNvSpPr/>
          <p:nvPr/>
        </p:nvSpPr>
        <p:spPr>
          <a:xfrm>
            <a:off x="7164288" y="2564904"/>
            <a:ext cx="151216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90</a:t>
            </a:r>
            <a:r>
              <a:rPr lang="en-US" sz="20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b="1" baseline="30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0" name="Группа 199"/>
          <p:cNvGrpSpPr/>
          <p:nvPr/>
        </p:nvGrpSpPr>
        <p:grpSpPr>
          <a:xfrm>
            <a:off x="7164288" y="2924944"/>
            <a:ext cx="1800200" cy="648072"/>
            <a:chOff x="7164288" y="2924944"/>
            <a:chExt cx="1800200" cy="648072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7164288" y="2924944"/>
              <a:ext cx="1800200" cy="64807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=30</a:t>
              </a:r>
              <a:r>
                <a:rPr lang="en-US" b="1" baseline="30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          </a:t>
              </a:r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a=1/2c</a:t>
              </a:r>
            </a:p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 = 2a</a:t>
              </a:r>
              <a:endPara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Стрелка вправо 72"/>
            <p:cNvSpPr/>
            <p:nvPr/>
          </p:nvSpPr>
          <p:spPr>
            <a:xfrm>
              <a:off x="7884368" y="3068960"/>
              <a:ext cx="288032" cy="144016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</p:grpSp>
      <p:cxnSp>
        <p:nvCxnSpPr>
          <p:cNvPr id="75" name="Прямая со стрелкой 74"/>
          <p:cNvCxnSpPr>
            <a:stCxn id="59" idx="2"/>
          </p:cNvCxnSpPr>
          <p:nvPr/>
        </p:nvCxnSpPr>
        <p:spPr>
          <a:xfrm>
            <a:off x="6084168" y="3861048"/>
            <a:ext cx="0" cy="28803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4211960" y="4869160"/>
            <a:ext cx="720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4860032" y="4653136"/>
            <a:ext cx="720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2" name="Группа 201"/>
          <p:cNvGrpSpPr/>
          <p:nvPr/>
        </p:nvGrpSpPr>
        <p:grpSpPr>
          <a:xfrm>
            <a:off x="5486442" y="4534240"/>
            <a:ext cx="936104" cy="1800200"/>
            <a:chOff x="5486442" y="4534240"/>
            <a:chExt cx="936104" cy="1800200"/>
          </a:xfrm>
        </p:grpSpPr>
        <p:sp>
          <p:nvSpPr>
            <p:cNvPr id="94" name="Выноска-облако 93"/>
            <p:cNvSpPr/>
            <p:nvPr/>
          </p:nvSpPr>
          <p:spPr>
            <a:xfrm rot="10604728">
              <a:off x="5486442" y="4534240"/>
              <a:ext cx="936104" cy="1800200"/>
            </a:xfrm>
            <a:prstGeom prst="cloudCallou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1" name="Группа 190"/>
            <p:cNvGrpSpPr/>
            <p:nvPr/>
          </p:nvGrpSpPr>
          <p:grpSpPr>
            <a:xfrm>
              <a:off x="5500431" y="5598807"/>
              <a:ext cx="648072" cy="494489"/>
              <a:chOff x="5500431" y="5598807"/>
              <a:chExt cx="648072" cy="494489"/>
            </a:xfrm>
          </p:grpSpPr>
          <p:grpSp>
            <p:nvGrpSpPr>
              <p:cNvPr id="101" name="Группа 100"/>
              <p:cNvGrpSpPr/>
              <p:nvPr/>
            </p:nvGrpSpPr>
            <p:grpSpPr>
              <a:xfrm rot="13923324">
                <a:off x="5608443" y="5490795"/>
                <a:ext cx="432048" cy="648072"/>
                <a:chOff x="5868144" y="4797152"/>
                <a:chExt cx="432048" cy="648072"/>
              </a:xfrm>
              <a:solidFill>
                <a:srgbClr val="92D050"/>
              </a:solidFill>
            </p:grpSpPr>
            <p:sp>
              <p:nvSpPr>
                <p:cNvPr id="102" name="Прямоугольный треугольник 101"/>
                <p:cNvSpPr/>
                <p:nvPr/>
              </p:nvSpPr>
              <p:spPr>
                <a:xfrm>
                  <a:off x="5868144" y="4797152"/>
                  <a:ext cx="432048" cy="648072"/>
                </a:xfrm>
                <a:prstGeom prst="rt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" name="Прямоугольник 102"/>
                <p:cNvSpPr/>
                <p:nvPr/>
              </p:nvSpPr>
              <p:spPr>
                <a:xfrm>
                  <a:off x="5868144" y="5373216"/>
                  <a:ext cx="72008" cy="7200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105" name="Прямая соединительная линия 104"/>
              <p:cNvCxnSpPr/>
              <p:nvPr/>
            </p:nvCxnSpPr>
            <p:spPr>
              <a:xfrm>
                <a:off x="5796136" y="5733256"/>
                <a:ext cx="144016" cy="72008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5868144" y="5949280"/>
                <a:ext cx="72008" cy="144016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Группа 189"/>
            <p:cNvGrpSpPr/>
            <p:nvPr/>
          </p:nvGrpSpPr>
          <p:grpSpPr>
            <a:xfrm>
              <a:off x="5724128" y="4725144"/>
              <a:ext cx="576064" cy="648072"/>
              <a:chOff x="5724128" y="4725144"/>
              <a:chExt cx="576064" cy="648072"/>
            </a:xfrm>
          </p:grpSpPr>
          <p:grpSp>
            <p:nvGrpSpPr>
              <p:cNvPr id="100" name="Группа 99"/>
              <p:cNvGrpSpPr/>
              <p:nvPr/>
            </p:nvGrpSpPr>
            <p:grpSpPr>
              <a:xfrm>
                <a:off x="5868144" y="4725144"/>
                <a:ext cx="432048" cy="648072"/>
                <a:chOff x="5868144" y="4797152"/>
                <a:chExt cx="432048" cy="648072"/>
              </a:xfrm>
              <a:solidFill>
                <a:srgbClr val="92D050"/>
              </a:solidFill>
            </p:grpSpPr>
            <p:sp>
              <p:nvSpPr>
                <p:cNvPr id="95" name="Прямоугольный треугольник 94"/>
                <p:cNvSpPr/>
                <p:nvPr/>
              </p:nvSpPr>
              <p:spPr>
                <a:xfrm>
                  <a:off x="5868144" y="4797152"/>
                  <a:ext cx="432048" cy="648072"/>
                </a:xfrm>
                <a:prstGeom prst="rt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" name="Прямоугольник 98"/>
                <p:cNvSpPr/>
                <p:nvPr/>
              </p:nvSpPr>
              <p:spPr>
                <a:xfrm>
                  <a:off x="5868144" y="5373216"/>
                  <a:ext cx="72008" cy="7200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109" name="Прямая соединительная линия 108"/>
              <p:cNvCxnSpPr/>
              <p:nvPr/>
            </p:nvCxnSpPr>
            <p:spPr>
              <a:xfrm flipH="1">
                <a:off x="6012160" y="5013176"/>
                <a:ext cx="144016" cy="144016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5724128" y="5013176"/>
                <a:ext cx="216024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единительная линия 129"/>
              <p:cNvCxnSpPr/>
              <p:nvPr/>
            </p:nvCxnSpPr>
            <p:spPr>
              <a:xfrm>
                <a:off x="5724128" y="5085184"/>
                <a:ext cx="216024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3" name="Группа 202"/>
          <p:cNvGrpSpPr/>
          <p:nvPr/>
        </p:nvGrpSpPr>
        <p:grpSpPr>
          <a:xfrm>
            <a:off x="6572913" y="4645960"/>
            <a:ext cx="1110744" cy="1672744"/>
            <a:chOff x="6572913" y="4645960"/>
            <a:chExt cx="1110744" cy="1672744"/>
          </a:xfrm>
        </p:grpSpPr>
        <p:sp>
          <p:nvSpPr>
            <p:cNvPr id="131" name="Выноска-облако 130"/>
            <p:cNvSpPr/>
            <p:nvPr/>
          </p:nvSpPr>
          <p:spPr>
            <a:xfrm rot="8283519">
              <a:off x="6572913" y="4645960"/>
              <a:ext cx="1110744" cy="1672744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6732240" y="4950305"/>
              <a:ext cx="446220" cy="648072"/>
              <a:chOff x="6732240" y="4950305"/>
              <a:chExt cx="446220" cy="648072"/>
            </a:xfrm>
          </p:grpSpPr>
          <p:grpSp>
            <p:nvGrpSpPr>
              <p:cNvPr id="133" name="Группа 132"/>
              <p:cNvGrpSpPr/>
              <p:nvPr/>
            </p:nvGrpSpPr>
            <p:grpSpPr>
              <a:xfrm rot="2413979">
                <a:off x="6746412" y="4950305"/>
                <a:ext cx="432048" cy="648072"/>
                <a:chOff x="5868144" y="4797152"/>
                <a:chExt cx="432048" cy="648072"/>
              </a:xfrm>
              <a:solidFill>
                <a:srgbClr val="92D050"/>
              </a:solidFill>
            </p:grpSpPr>
            <p:sp>
              <p:nvSpPr>
                <p:cNvPr id="134" name="Прямоугольный треугольник 133"/>
                <p:cNvSpPr/>
                <p:nvPr/>
              </p:nvSpPr>
              <p:spPr>
                <a:xfrm>
                  <a:off x="5868144" y="4797152"/>
                  <a:ext cx="432048" cy="648072"/>
                </a:xfrm>
                <a:prstGeom prst="rt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" name="Прямоугольник 134"/>
                <p:cNvSpPr/>
                <p:nvPr/>
              </p:nvSpPr>
              <p:spPr>
                <a:xfrm>
                  <a:off x="5868144" y="5373216"/>
                  <a:ext cx="72008" cy="7200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143" name="Прямая соединительная линия 142"/>
              <p:cNvCxnSpPr/>
              <p:nvPr/>
            </p:nvCxnSpPr>
            <p:spPr>
              <a:xfrm>
                <a:off x="6732240" y="5085184"/>
                <a:ext cx="72008" cy="144016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Полилиния 145"/>
              <p:cNvSpPr/>
              <p:nvPr/>
            </p:nvSpPr>
            <p:spPr>
              <a:xfrm>
                <a:off x="6876256" y="5040351"/>
                <a:ext cx="117563" cy="45719"/>
              </a:xfrm>
              <a:custGeom>
                <a:avLst/>
                <a:gdLst>
                  <a:gd name="connsiteX0" fmla="*/ 0 w 189571"/>
                  <a:gd name="connsiteY0" fmla="*/ 22303 h 92927"/>
                  <a:gd name="connsiteX1" fmla="*/ 122664 w 189571"/>
                  <a:gd name="connsiteY1" fmla="*/ 89210 h 92927"/>
                  <a:gd name="connsiteX2" fmla="*/ 189571 w 189571"/>
                  <a:gd name="connsiteY2" fmla="*/ 0 h 9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571" h="92927">
                    <a:moveTo>
                      <a:pt x="0" y="22303"/>
                    </a:moveTo>
                    <a:cubicBezTo>
                      <a:pt x="45534" y="57615"/>
                      <a:pt x="91069" y="92927"/>
                      <a:pt x="122664" y="89210"/>
                    </a:cubicBezTo>
                    <a:cubicBezTo>
                      <a:pt x="154259" y="85493"/>
                      <a:pt x="171915" y="42746"/>
                      <a:pt x="189571" y="0"/>
                    </a:cubicBezTo>
                  </a:path>
                </a:pathLst>
              </a:cu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7" name="Группа 196"/>
            <p:cNvGrpSpPr/>
            <p:nvPr/>
          </p:nvGrpSpPr>
          <p:grpSpPr>
            <a:xfrm>
              <a:off x="7036168" y="5383590"/>
              <a:ext cx="475213" cy="648072"/>
              <a:chOff x="7036168" y="5383590"/>
              <a:chExt cx="475213" cy="648072"/>
            </a:xfrm>
          </p:grpSpPr>
          <p:grpSp>
            <p:nvGrpSpPr>
              <p:cNvPr id="137" name="Группа 136"/>
              <p:cNvGrpSpPr/>
              <p:nvPr/>
            </p:nvGrpSpPr>
            <p:grpSpPr>
              <a:xfrm rot="10628422">
                <a:off x="7036168" y="5383590"/>
                <a:ext cx="432048" cy="648072"/>
                <a:chOff x="5868144" y="4797152"/>
                <a:chExt cx="432048" cy="648072"/>
              </a:xfrm>
              <a:solidFill>
                <a:srgbClr val="92D050"/>
              </a:solidFill>
            </p:grpSpPr>
            <p:sp>
              <p:nvSpPr>
                <p:cNvPr id="138" name="Прямоугольный треугольник 137"/>
                <p:cNvSpPr/>
                <p:nvPr/>
              </p:nvSpPr>
              <p:spPr>
                <a:xfrm>
                  <a:off x="5868144" y="4797152"/>
                  <a:ext cx="432048" cy="648072"/>
                </a:xfrm>
                <a:prstGeom prst="rt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9" name="Прямоугольник 138"/>
                <p:cNvSpPr/>
                <p:nvPr/>
              </p:nvSpPr>
              <p:spPr>
                <a:xfrm>
                  <a:off x="5868144" y="5373216"/>
                  <a:ext cx="72008" cy="7200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145" name="Прямая соединительная линия 144"/>
              <p:cNvCxnSpPr/>
              <p:nvPr/>
            </p:nvCxnSpPr>
            <p:spPr>
              <a:xfrm flipV="1">
                <a:off x="7380312" y="5661248"/>
                <a:ext cx="128389" cy="35601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Полилиния 146"/>
              <p:cNvSpPr/>
              <p:nvPr/>
            </p:nvSpPr>
            <p:spPr>
              <a:xfrm>
                <a:off x="7380312" y="5827895"/>
                <a:ext cx="131069" cy="49377"/>
              </a:xfrm>
              <a:custGeom>
                <a:avLst/>
                <a:gdLst>
                  <a:gd name="connsiteX0" fmla="*/ 0 w 120805"/>
                  <a:gd name="connsiteY0" fmla="*/ 131957 h 131957"/>
                  <a:gd name="connsiteX1" fmla="*/ 22302 w 120805"/>
                  <a:gd name="connsiteY1" fmla="*/ 9293 h 131957"/>
                  <a:gd name="connsiteX2" fmla="*/ 111512 w 120805"/>
                  <a:gd name="connsiteY2" fmla="*/ 76201 h 131957"/>
                  <a:gd name="connsiteX3" fmla="*/ 78058 w 120805"/>
                  <a:gd name="connsiteY3" fmla="*/ 65050 h 131957"/>
                  <a:gd name="connsiteX4" fmla="*/ 78058 w 120805"/>
                  <a:gd name="connsiteY4" fmla="*/ 53898 h 131957"/>
                  <a:gd name="connsiteX5" fmla="*/ 78058 w 120805"/>
                  <a:gd name="connsiteY5" fmla="*/ 87352 h 1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805" h="131957">
                    <a:moveTo>
                      <a:pt x="0" y="131957"/>
                    </a:moveTo>
                    <a:cubicBezTo>
                      <a:pt x="1858" y="75271"/>
                      <a:pt x="3717" y="18586"/>
                      <a:pt x="22302" y="9293"/>
                    </a:cubicBezTo>
                    <a:cubicBezTo>
                      <a:pt x="40887" y="0"/>
                      <a:pt x="102219" y="66908"/>
                      <a:pt x="111512" y="76201"/>
                    </a:cubicBezTo>
                    <a:cubicBezTo>
                      <a:pt x="120805" y="85494"/>
                      <a:pt x="83634" y="68767"/>
                      <a:pt x="78058" y="65050"/>
                    </a:cubicBezTo>
                    <a:cubicBezTo>
                      <a:pt x="72482" y="61333"/>
                      <a:pt x="78058" y="53898"/>
                      <a:pt x="78058" y="53898"/>
                    </a:cubicBezTo>
                    <a:lnTo>
                      <a:pt x="78058" y="87352"/>
                    </a:lnTo>
                  </a:path>
                </a:pathLst>
              </a:cu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04" name="Группа 203"/>
          <p:cNvGrpSpPr/>
          <p:nvPr/>
        </p:nvGrpSpPr>
        <p:grpSpPr>
          <a:xfrm>
            <a:off x="7252756" y="3853305"/>
            <a:ext cx="1799464" cy="1431955"/>
            <a:chOff x="7252756" y="3853305"/>
            <a:chExt cx="1799464" cy="1431955"/>
          </a:xfrm>
        </p:grpSpPr>
        <p:sp>
          <p:nvSpPr>
            <p:cNvPr id="132" name="Выноска-облако 131"/>
            <p:cNvSpPr/>
            <p:nvPr/>
          </p:nvSpPr>
          <p:spPr>
            <a:xfrm rot="7245039">
              <a:off x="7436510" y="3669551"/>
              <a:ext cx="1431955" cy="1799464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8" name="Группа 197"/>
            <p:cNvGrpSpPr/>
            <p:nvPr/>
          </p:nvGrpSpPr>
          <p:grpSpPr>
            <a:xfrm>
              <a:off x="7754524" y="3923918"/>
              <a:ext cx="432048" cy="648072"/>
              <a:chOff x="7754524" y="3923918"/>
              <a:chExt cx="432048" cy="648072"/>
            </a:xfrm>
          </p:grpSpPr>
          <p:grpSp>
            <p:nvGrpSpPr>
              <p:cNvPr id="148" name="Группа 147"/>
              <p:cNvGrpSpPr/>
              <p:nvPr/>
            </p:nvGrpSpPr>
            <p:grpSpPr>
              <a:xfrm rot="511448">
                <a:off x="7754524" y="3923918"/>
                <a:ext cx="432048" cy="648072"/>
                <a:chOff x="5868144" y="4797152"/>
                <a:chExt cx="432048" cy="648072"/>
              </a:xfrm>
              <a:solidFill>
                <a:srgbClr val="92D050"/>
              </a:solidFill>
            </p:grpSpPr>
            <p:sp>
              <p:nvSpPr>
                <p:cNvPr id="149" name="Прямоугольный треугольник 148"/>
                <p:cNvSpPr/>
                <p:nvPr/>
              </p:nvSpPr>
              <p:spPr>
                <a:xfrm>
                  <a:off x="5868144" y="4797152"/>
                  <a:ext cx="432048" cy="648072"/>
                </a:xfrm>
                <a:prstGeom prst="rt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" name="Прямоугольник 149"/>
                <p:cNvSpPr/>
                <p:nvPr/>
              </p:nvSpPr>
              <p:spPr>
                <a:xfrm>
                  <a:off x="5868144" y="5373216"/>
                  <a:ext cx="72008" cy="7200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155" name="Прямая соединительная линия 154"/>
              <p:cNvCxnSpPr/>
              <p:nvPr/>
            </p:nvCxnSpPr>
            <p:spPr>
              <a:xfrm flipV="1">
                <a:off x="7956376" y="4293096"/>
                <a:ext cx="144016" cy="72008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Полилиния 159"/>
              <p:cNvSpPr/>
              <p:nvPr/>
            </p:nvSpPr>
            <p:spPr>
              <a:xfrm>
                <a:off x="7772400" y="4077072"/>
                <a:ext cx="144966" cy="111513"/>
              </a:xfrm>
              <a:custGeom>
                <a:avLst/>
                <a:gdLst>
                  <a:gd name="connsiteX0" fmla="*/ 0 w 144966"/>
                  <a:gd name="connsiteY0" fmla="*/ 0 h 111513"/>
                  <a:gd name="connsiteX1" fmla="*/ 66907 w 144966"/>
                  <a:gd name="connsiteY1" fmla="*/ 111513 h 111513"/>
                  <a:gd name="connsiteX2" fmla="*/ 144966 w 144966"/>
                  <a:gd name="connsiteY2" fmla="*/ 0 h 111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966" h="111513">
                    <a:moveTo>
                      <a:pt x="0" y="0"/>
                    </a:moveTo>
                    <a:cubicBezTo>
                      <a:pt x="21373" y="55756"/>
                      <a:pt x="42746" y="111513"/>
                      <a:pt x="66907" y="111513"/>
                    </a:cubicBezTo>
                    <a:cubicBezTo>
                      <a:pt x="91068" y="111513"/>
                      <a:pt x="118017" y="55756"/>
                      <a:pt x="144966" y="0"/>
                    </a:cubicBezTo>
                  </a:path>
                </a:pathLst>
              </a:cu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9" name="Группа 198"/>
            <p:cNvGrpSpPr/>
            <p:nvPr/>
          </p:nvGrpSpPr>
          <p:grpSpPr>
            <a:xfrm>
              <a:off x="8093255" y="4662047"/>
              <a:ext cx="648072" cy="432048"/>
              <a:chOff x="8093255" y="4662047"/>
              <a:chExt cx="648072" cy="432048"/>
            </a:xfrm>
          </p:grpSpPr>
          <p:grpSp>
            <p:nvGrpSpPr>
              <p:cNvPr id="151" name="Группа 150"/>
              <p:cNvGrpSpPr/>
              <p:nvPr/>
            </p:nvGrpSpPr>
            <p:grpSpPr>
              <a:xfrm rot="7240896">
                <a:off x="8201267" y="4554035"/>
                <a:ext cx="432048" cy="648072"/>
                <a:chOff x="5868144" y="4797152"/>
                <a:chExt cx="432048" cy="648072"/>
              </a:xfrm>
              <a:solidFill>
                <a:srgbClr val="92D050"/>
              </a:solidFill>
            </p:grpSpPr>
            <p:sp>
              <p:nvSpPr>
                <p:cNvPr id="152" name="Прямоугольный треугольник 151"/>
                <p:cNvSpPr/>
                <p:nvPr/>
              </p:nvSpPr>
              <p:spPr>
                <a:xfrm>
                  <a:off x="5868144" y="4797152"/>
                  <a:ext cx="432048" cy="648072"/>
                </a:xfrm>
                <a:prstGeom prst="rt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" name="Прямоугольник 152"/>
                <p:cNvSpPr/>
                <p:nvPr/>
              </p:nvSpPr>
              <p:spPr>
                <a:xfrm>
                  <a:off x="5868144" y="5373216"/>
                  <a:ext cx="72008" cy="7200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158" name="Прямая соединительная линия 157"/>
              <p:cNvCxnSpPr/>
              <p:nvPr/>
            </p:nvCxnSpPr>
            <p:spPr>
              <a:xfrm flipV="1">
                <a:off x="8380040" y="4797152"/>
                <a:ext cx="8384" cy="144016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Полилиния 160"/>
              <p:cNvSpPr/>
              <p:nvPr/>
            </p:nvSpPr>
            <p:spPr>
              <a:xfrm>
                <a:off x="8506522" y="4728117"/>
                <a:ext cx="124522" cy="144966"/>
              </a:xfrm>
              <a:custGeom>
                <a:avLst/>
                <a:gdLst>
                  <a:gd name="connsiteX0" fmla="*/ 124522 w 124522"/>
                  <a:gd name="connsiteY0" fmla="*/ 144966 h 144966"/>
                  <a:gd name="connsiteX1" fmla="*/ 1858 w 124522"/>
                  <a:gd name="connsiteY1" fmla="*/ 55756 h 144966"/>
                  <a:gd name="connsiteX2" fmla="*/ 113371 w 124522"/>
                  <a:gd name="connsiteY2" fmla="*/ 0 h 144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522" h="144966">
                    <a:moveTo>
                      <a:pt x="124522" y="144966"/>
                    </a:moveTo>
                    <a:cubicBezTo>
                      <a:pt x="64119" y="112441"/>
                      <a:pt x="3716" y="79917"/>
                      <a:pt x="1858" y="55756"/>
                    </a:cubicBezTo>
                    <a:cubicBezTo>
                      <a:pt x="0" y="31595"/>
                      <a:pt x="56685" y="15797"/>
                      <a:pt x="113371" y="0"/>
                    </a:cubicBezTo>
                  </a:path>
                </a:pathLst>
              </a:cu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163" name="Прямая со стрелкой 162"/>
          <p:cNvCxnSpPr>
            <a:endCxn id="66" idx="1"/>
          </p:cNvCxnSpPr>
          <p:nvPr/>
        </p:nvCxnSpPr>
        <p:spPr>
          <a:xfrm flipV="1">
            <a:off x="6372200" y="1628800"/>
            <a:ext cx="792088" cy="50405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 стрелкой 164"/>
          <p:cNvCxnSpPr>
            <a:endCxn id="67" idx="1"/>
          </p:cNvCxnSpPr>
          <p:nvPr/>
        </p:nvCxnSpPr>
        <p:spPr>
          <a:xfrm flipV="1">
            <a:off x="6372200" y="1988840"/>
            <a:ext cx="792088" cy="28803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 стрелкой 166"/>
          <p:cNvCxnSpPr>
            <a:endCxn id="68" idx="1"/>
          </p:cNvCxnSpPr>
          <p:nvPr/>
        </p:nvCxnSpPr>
        <p:spPr>
          <a:xfrm flipV="1">
            <a:off x="6372200" y="2348880"/>
            <a:ext cx="792088" cy="7200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>
            <a:endCxn id="71" idx="1"/>
          </p:cNvCxnSpPr>
          <p:nvPr/>
        </p:nvCxnSpPr>
        <p:spPr>
          <a:xfrm>
            <a:off x="6516216" y="2564904"/>
            <a:ext cx="648072" cy="14401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>
            <a:stCxn id="56" idx="4"/>
          </p:cNvCxnSpPr>
          <p:nvPr/>
        </p:nvCxnSpPr>
        <p:spPr>
          <a:xfrm>
            <a:off x="6516216" y="2751311"/>
            <a:ext cx="576064" cy="43204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>
            <a:endCxn id="77" idx="4"/>
          </p:cNvCxnSpPr>
          <p:nvPr/>
        </p:nvCxnSpPr>
        <p:spPr>
          <a:xfrm flipH="1">
            <a:off x="5538857" y="3861048"/>
            <a:ext cx="329287" cy="1779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 стрелкой 175"/>
          <p:cNvCxnSpPr>
            <a:endCxn id="131" idx="4"/>
          </p:cNvCxnSpPr>
          <p:nvPr/>
        </p:nvCxnSpPr>
        <p:spPr>
          <a:xfrm>
            <a:off x="6372200" y="3933056"/>
            <a:ext cx="229451" cy="61696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 стрелкой 179"/>
          <p:cNvCxnSpPr>
            <a:endCxn id="132" idx="4"/>
          </p:cNvCxnSpPr>
          <p:nvPr/>
        </p:nvCxnSpPr>
        <p:spPr>
          <a:xfrm>
            <a:off x="7092280" y="3573016"/>
            <a:ext cx="246201" cy="16484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Группа 200"/>
          <p:cNvGrpSpPr/>
          <p:nvPr/>
        </p:nvGrpSpPr>
        <p:grpSpPr>
          <a:xfrm>
            <a:off x="3934450" y="3914114"/>
            <a:ext cx="1728192" cy="1368152"/>
            <a:chOff x="3934450" y="3914114"/>
            <a:chExt cx="1728192" cy="1368152"/>
          </a:xfrm>
        </p:grpSpPr>
        <p:sp>
          <p:nvSpPr>
            <p:cNvPr id="77" name="Выноска-облако 76"/>
            <p:cNvSpPr/>
            <p:nvPr/>
          </p:nvSpPr>
          <p:spPr>
            <a:xfrm rot="12605926">
              <a:off x="3934450" y="3914114"/>
              <a:ext cx="1728192" cy="1368152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93" name="Группа 192"/>
            <p:cNvGrpSpPr/>
            <p:nvPr/>
          </p:nvGrpSpPr>
          <p:grpSpPr>
            <a:xfrm>
              <a:off x="4139952" y="4293096"/>
              <a:ext cx="720080" cy="720080"/>
              <a:chOff x="4139952" y="4293096"/>
              <a:chExt cx="720080" cy="720080"/>
            </a:xfrm>
          </p:grpSpPr>
          <p:grpSp>
            <p:nvGrpSpPr>
              <p:cNvPr id="188" name="Группа 187"/>
              <p:cNvGrpSpPr/>
              <p:nvPr/>
            </p:nvGrpSpPr>
            <p:grpSpPr>
              <a:xfrm>
                <a:off x="4139952" y="4293096"/>
                <a:ext cx="720080" cy="720080"/>
                <a:chOff x="4139952" y="4293096"/>
                <a:chExt cx="720080" cy="720080"/>
              </a:xfrm>
            </p:grpSpPr>
            <p:sp>
              <p:nvSpPr>
                <p:cNvPr id="78" name="Прямоугольный треугольник 77"/>
                <p:cNvSpPr/>
                <p:nvPr/>
              </p:nvSpPr>
              <p:spPr>
                <a:xfrm>
                  <a:off x="4211960" y="4293096"/>
                  <a:ext cx="648072" cy="648072"/>
                </a:xfrm>
                <a:prstGeom prst="rtTriangl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 flipH="1">
                  <a:off x="4139952" y="4653136"/>
                  <a:ext cx="216024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Прямая соединительная линия 86"/>
                <p:cNvCxnSpPr/>
                <p:nvPr/>
              </p:nvCxnSpPr>
              <p:spPr>
                <a:xfrm flipH="1" flipV="1">
                  <a:off x="4499992" y="4833156"/>
                  <a:ext cx="36004" cy="18002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Прямая соединительная линия 139"/>
                <p:cNvCxnSpPr/>
                <p:nvPr/>
              </p:nvCxnSpPr>
              <p:spPr>
                <a:xfrm flipH="1" flipV="1">
                  <a:off x="4572000" y="4797152"/>
                  <a:ext cx="36004" cy="18002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2" name="Прямоугольник 191"/>
              <p:cNvSpPr/>
              <p:nvPr/>
            </p:nvSpPr>
            <p:spPr>
              <a:xfrm>
                <a:off x="4211960" y="4869160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5" name="Группа 194"/>
            <p:cNvGrpSpPr/>
            <p:nvPr/>
          </p:nvGrpSpPr>
          <p:grpSpPr>
            <a:xfrm>
              <a:off x="4788024" y="4077072"/>
              <a:ext cx="720080" cy="756084"/>
              <a:chOff x="4788024" y="4077072"/>
              <a:chExt cx="720080" cy="756084"/>
            </a:xfrm>
          </p:grpSpPr>
          <p:grpSp>
            <p:nvGrpSpPr>
              <p:cNvPr id="189" name="Группа 188"/>
              <p:cNvGrpSpPr/>
              <p:nvPr/>
            </p:nvGrpSpPr>
            <p:grpSpPr>
              <a:xfrm>
                <a:off x="4788024" y="4077072"/>
                <a:ext cx="720080" cy="756084"/>
                <a:chOff x="4788024" y="4077072"/>
                <a:chExt cx="720080" cy="756084"/>
              </a:xfrm>
            </p:grpSpPr>
            <p:sp>
              <p:nvSpPr>
                <p:cNvPr id="79" name="Прямоугольный треугольник 78"/>
                <p:cNvSpPr/>
                <p:nvPr/>
              </p:nvSpPr>
              <p:spPr>
                <a:xfrm>
                  <a:off x="4860032" y="4077072"/>
                  <a:ext cx="648072" cy="648072"/>
                </a:xfrm>
                <a:prstGeom prst="rtTriangl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 flipH="1">
                  <a:off x="4788024" y="4437112"/>
                  <a:ext cx="216024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 flipH="1" flipV="1">
                  <a:off x="5148064" y="4653136"/>
                  <a:ext cx="36004" cy="18002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Прямая соединительная линия 140"/>
                <p:cNvCxnSpPr/>
                <p:nvPr/>
              </p:nvCxnSpPr>
              <p:spPr>
                <a:xfrm flipH="1" flipV="1">
                  <a:off x="5220072" y="4653136"/>
                  <a:ext cx="36004" cy="18002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4" name="Прямоугольник 193"/>
              <p:cNvSpPr/>
              <p:nvPr/>
            </p:nvSpPr>
            <p:spPr>
              <a:xfrm>
                <a:off x="4860032" y="4653136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119" name="Прямая соединительная линия 118"/>
          <p:cNvCxnSpPr/>
          <p:nvPr/>
        </p:nvCxnSpPr>
        <p:spPr>
          <a:xfrm>
            <a:off x="5940152" y="5877272"/>
            <a:ext cx="72008" cy="14401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Левая фигурная скобка 111"/>
          <p:cNvSpPr/>
          <p:nvPr/>
        </p:nvSpPr>
        <p:spPr>
          <a:xfrm>
            <a:off x="5652120" y="2636912"/>
            <a:ext cx="144016" cy="720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5652120" y="2615140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9" grpId="0" animBg="1"/>
      <p:bldP spid="52" grpId="0" animBg="1"/>
      <p:bldP spid="59" grpId="0" animBg="1"/>
      <p:bldP spid="65" grpId="0" animBg="1"/>
      <p:bldP spid="66" grpId="0" animBg="1"/>
      <p:bldP spid="67" grpId="0" animBg="1"/>
      <p:bldP spid="68" grpId="0" animBg="1"/>
      <p:bldP spid="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79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Доказать равенство треугольников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9" name="Содержимое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ru-RU" dirty="0"/>
          </a:p>
        </p:txBody>
      </p:sp>
      <p:sp>
        <p:nvSpPr>
          <p:cNvPr id="43" name="Полилиния 42"/>
          <p:cNvSpPr/>
          <p:nvPr/>
        </p:nvSpPr>
        <p:spPr>
          <a:xfrm>
            <a:off x="5255985" y="2447471"/>
            <a:ext cx="175986" cy="154215"/>
          </a:xfrm>
          <a:custGeom>
            <a:avLst/>
            <a:gdLst>
              <a:gd name="connsiteX0" fmla="*/ 175986 w 175986"/>
              <a:gd name="connsiteY0" fmla="*/ 12700 h 154215"/>
              <a:gd name="connsiteX1" fmla="*/ 23586 w 175986"/>
              <a:gd name="connsiteY1" fmla="*/ 23586 h 154215"/>
              <a:gd name="connsiteX2" fmla="*/ 34472 w 175986"/>
              <a:gd name="connsiteY2" fmla="*/ 154215 h 15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986" h="154215">
                <a:moveTo>
                  <a:pt x="175986" y="12700"/>
                </a:moveTo>
                <a:cubicBezTo>
                  <a:pt x="111579" y="6350"/>
                  <a:pt x="47172" y="0"/>
                  <a:pt x="23586" y="23586"/>
                </a:cubicBezTo>
                <a:cubicBezTo>
                  <a:pt x="0" y="47172"/>
                  <a:pt x="34472" y="154215"/>
                  <a:pt x="34472" y="154215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5220072" y="2636911"/>
            <a:ext cx="113928" cy="138945"/>
          </a:xfrm>
          <a:custGeom>
            <a:avLst/>
            <a:gdLst>
              <a:gd name="connsiteX0" fmla="*/ 128813 w 183242"/>
              <a:gd name="connsiteY0" fmla="*/ 141514 h 141514"/>
              <a:gd name="connsiteX1" fmla="*/ 9071 w 183242"/>
              <a:gd name="connsiteY1" fmla="*/ 65314 h 141514"/>
              <a:gd name="connsiteX2" fmla="*/ 183242 w 183242"/>
              <a:gd name="connsiteY2" fmla="*/ 0 h 141514"/>
              <a:gd name="connsiteX3" fmla="*/ 183242 w 183242"/>
              <a:gd name="connsiteY3" fmla="*/ 0 h 14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42" h="141514">
                <a:moveTo>
                  <a:pt x="128813" y="141514"/>
                </a:moveTo>
                <a:cubicBezTo>
                  <a:pt x="64406" y="115207"/>
                  <a:pt x="0" y="88900"/>
                  <a:pt x="9071" y="65314"/>
                </a:cubicBezTo>
                <a:cubicBezTo>
                  <a:pt x="18142" y="41728"/>
                  <a:pt x="183242" y="0"/>
                  <a:pt x="183242" y="0"/>
                </a:cubicBezTo>
                <a:lnTo>
                  <a:pt x="183242" y="0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>
            <a:stCxn id="39" idx="4"/>
            <a:endCxn id="39" idx="0"/>
          </p:cNvCxnSpPr>
          <p:nvPr/>
        </p:nvCxnSpPr>
        <p:spPr>
          <a:xfrm>
            <a:off x="4211960" y="2132859"/>
            <a:ext cx="1496689" cy="6507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Группа 86"/>
          <p:cNvGrpSpPr/>
          <p:nvPr/>
        </p:nvGrpSpPr>
        <p:grpSpPr>
          <a:xfrm>
            <a:off x="539552" y="1331476"/>
            <a:ext cx="5904656" cy="4297834"/>
            <a:chOff x="539552" y="1331476"/>
            <a:chExt cx="5904656" cy="4297834"/>
          </a:xfrm>
        </p:grpSpPr>
        <p:sp>
          <p:nvSpPr>
            <p:cNvPr id="55" name="TextBox 54"/>
            <p:cNvSpPr txBox="1"/>
            <p:nvPr/>
          </p:nvSpPr>
          <p:spPr>
            <a:xfrm>
              <a:off x="5652120" y="2564904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</a:rPr>
                <a:t>D</a:t>
              </a:r>
              <a:endParaRPr lang="ru-RU" sz="2000" b="1" dirty="0">
                <a:solidFill>
                  <a:srgbClr val="7030A0"/>
                </a:solidFill>
              </a:endParaRPr>
            </a:p>
          </p:txBody>
        </p:sp>
        <p:grpSp>
          <p:nvGrpSpPr>
            <p:cNvPr id="86" name="Группа 85"/>
            <p:cNvGrpSpPr/>
            <p:nvPr/>
          </p:nvGrpSpPr>
          <p:grpSpPr>
            <a:xfrm>
              <a:off x="539552" y="1331476"/>
              <a:ext cx="5904656" cy="4297834"/>
              <a:chOff x="539552" y="1331476"/>
              <a:chExt cx="5904656" cy="4297834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4067944" y="2708920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7030A0"/>
                    </a:solidFill>
                  </a:rPr>
                  <a:t>Е</a:t>
                </a:r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  <p:grpSp>
            <p:nvGrpSpPr>
              <p:cNvPr id="85" name="Группа 84"/>
              <p:cNvGrpSpPr/>
              <p:nvPr/>
            </p:nvGrpSpPr>
            <p:grpSpPr>
              <a:xfrm>
                <a:off x="3923928" y="1331476"/>
                <a:ext cx="1784720" cy="1780523"/>
                <a:chOff x="3923928" y="1331476"/>
                <a:chExt cx="1784720" cy="1780523"/>
              </a:xfrm>
            </p:grpSpPr>
            <p:grpSp>
              <p:nvGrpSpPr>
                <p:cNvPr id="84" name="Группа 83"/>
                <p:cNvGrpSpPr/>
                <p:nvPr/>
              </p:nvGrpSpPr>
              <p:grpSpPr>
                <a:xfrm>
                  <a:off x="4211959" y="1331476"/>
                  <a:ext cx="1496689" cy="1780523"/>
                  <a:chOff x="4211959" y="1331476"/>
                  <a:chExt cx="1496689" cy="1780523"/>
                </a:xfrm>
              </p:grpSpPr>
              <p:grpSp>
                <p:nvGrpSpPr>
                  <p:cNvPr id="44" name="Группа 43"/>
                  <p:cNvGrpSpPr/>
                  <p:nvPr/>
                </p:nvGrpSpPr>
                <p:grpSpPr>
                  <a:xfrm>
                    <a:off x="4211959" y="1781084"/>
                    <a:ext cx="1496689" cy="1330915"/>
                    <a:chOff x="4211959" y="1781084"/>
                    <a:chExt cx="1496689" cy="1330915"/>
                  </a:xfrm>
                </p:grpSpPr>
                <p:grpSp>
                  <p:nvGrpSpPr>
                    <p:cNvPr id="37" name="Группа 36"/>
                    <p:cNvGrpSpPr/>
                    <p:nvPr/>
                  </p:nvGrpSpPr>
                  <p:grpSpPr>
                    <a:xfrm rot="8753243">
                      <a:off x="4512366" y="1781084"/>
                      <a:ext cx="846152" cy="1330915"/>
                      <a:chOff x="4716015" y="2060849"/>
                      <a:chExt cx="846152" cy="1330915"/>
                    </a:xfrm>
                  </p:grpSpPr>
                  <p:sp>
                    <p:nvSpPr>
                      <p:cNvPr id="34" name="Прямоугольный треугольник 33"/>
                      <p:cNvSpPr/>
                      <p:nvPr/>
                    </p:nvSpPr>
                    <p:spPr>
                      <a:xfrm>
                        <a:off x="4716015" y="2060849"/>
                        <a:ext cx="846152" cy="1330915"/>
                      </a:xfrm>
                      <a:prstGeom prst="rtTriangle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6" name="Прямоугольник 35"/>
                      <p:cNvSpPr/>
                      <p:nvPr/>
                    </p:nvSpPr>
                    <p:spPr>
                      <a:xfrm>
                        <a:off x="4744837" y="3266783"/>
                        <a:ext cx="119233" cy="11924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38" name="Группа 37"/>
                    <p:cNvGrpSpPr/>
                    <p:nvPr/>
                  </p:nvGrpSpPr>
                  <p:grpSpPr>
                    <a:xfrm rot="16200000" flipV="1">
                      <a:off x="4634928" y="1709890"/>
                      <a:ext cx="650752" cy="1496689"/>
                      <a:chOff x="4808072" y="1995024"/>
                      <a:chExt cx="864097" cy="1368152"/>
                    </a:xfrm>
                    <a:solidFill>
                      <a:schemeClr val="accent6">
                        <a:lumMod val="40000"/>
                        <a:lumOff val="60000"/>
                      </a:schemeClr>
                    </a:solidFill>
                  </p:grpSpPr>
                  <p:sp>
                    <p:nvSpPr>
                      <p:cNvPr id="39" name="Прямоугольный треугольник 38"/>
                      <p:cNvSpPr/>
                      <p:nvPr/>
                    </p:nvSpPr>
                    <p:spPr>
                      <a:xfrm>
                        <a:off x="4808072" y="1995024"/>
                        <a:ext cx="864097" cy="1368152"/>
                      </a:xfrm>
                      <a:prstGeom prst="rtTriangl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0" name="Прямоугольник 39"/>
                      <p:cNvSpPr/>
                      <p:nvPr/>
                    </p:nvSpPr>
                    <p:spPr>
                      <a:xfrm>
                        <a:off x="4811635" y="3231528"/>
                        <a:ext cx="191229" cy="13164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4788024" y="1331476"/>
                    <a:ext cx="50405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 smtClean="0">
                        <a:solidFill>
                          <a:srgbClr val="7030A0"/>
                        </a:solidFill>
                      </a:rPr>
                      <a:t>N</a:t>
                    </a:r>
                    <a:endParaRPr lang="ru-RU" sz="2000" b="1" dirty="0">
                      <a:solidFill>
                        <a:srgbClr val="7030A0"/>
                      </a:solidFill>
                    </a:endParaRPr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3923928" y="1844824"/>
                  <a:ext cx="5040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7030A0"/>
                      </a:solidFill>
                    </a:rPr>
                    <a:t>F</a:t>
                  </a:r>
                  <a:endParaRPr lang="ru-RU" sz="2000" b="1" dirty="0">
                    <a:solidFill>
                      <a:srgbClr val="7030A0"/>
                    </a:solidFill>
                  </a:endParaRPr>
                </a:p>
              </p:txBody>
            </p:sp>
          </p:grpSp>
          <p:sp>
            <p:nvSpPr>
              <p:cNvPr id="111" name="TextBox 110"/>
              <p:cNvSpPr txBox="1"/>
              <p:nvPr/>
            </p:nvSpPr>
            <p:spPr>
              <a:xfrm>
                <a:off x="539552" y="3140968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7030A0"/>
                    </a:solidFill>
                  </a:rPr>
                  <a:t>А</a:t>
                </a:r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611560" y="1340768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7030A0"/>
                    </a:solidFill>
                  </a:rPr>
                  <a:t>В</a:t>
                </a:r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619672" y="2884874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7030A0"/>
                    </a:solidFill>
                  </a:rPr>
                  <a:t>С</a:t>
                </a:r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483768" y="4653136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7030A0"/>
                    </a:solidFill>
                  </a:rPr>
                  <a:t>М</a:t>
                </a:r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2555776" y="2924944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7030A0"/>
                    </a:solidFill>
                  </a:rPr>
                  <a:t>К</a:t>
                </a:r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15" name="TextBox 214"/>
              <p:cNvSpPr txBox="1"/>
              <p:nvPr/>
            </p:nvSpPr>
            <p:spPr>
              <a:xfrm>
                <a:off x="3563888" y="3244914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7030A0"/>
                    </a:solidFill>
                  </a:rPr>
                  <a:t>H</a:t>
                </a:r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5508104" y="3429000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7030A0"/>
                    </a:solidFill>
                  </a:rPr>
                  <a:t>G</a:t>
                </a:r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3491880" y="5229200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7030A0"/>
                    </a:solidFill>
                  </a:rPr>
                  <a:t>Q</a:t>
                </a:r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63" name="TextBox 262"/>
              <p:cNvSpPr txBox="1"/>
              <p:nvPr/>
            </p:nvSpPr>
            <p:spPr>
              <a:xfrm>
                <a:off x="5508104" y="5229200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7030A0"/>
                    </a:solidFill>
                  </a:rPr>
                  <a:t>P</a:t>
                </a:r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>
                <a:off x="5436096" y="3933056"/>
                <a:ext cx="1008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7030A0"/>
                    </a:solidFill>
                  </a:rPr>
                  <a:t>HG</a:t>
                </a:r>
                <a:r>
                  <a:rPr lang="ru-RU" sz="2000" b="1" dirty="0" smtClean="0">
                    <a:solidFill>
                      <a:srgbClr val="7030A0"/>
                    </a:solidFill>
                  </a:rPr>
                  <a:t>ІІ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QP</a:t>
                </a:r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264" name="TextBox 263"/>
            <p:cNvSpPr txBox="1"/>
            <p:nvPr/>
          </p:nvSpPr>
          <p:spPr>
            <a:xfrm>
              <a:off x="4644008" y="4293096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</a:rPr>
                <a:t>S</a:t>
              </a:r>
              <a:endParaRPr lang="ru-RU" sz="2000" b="1" dirty="0">
                <a:solidFill>
                  <a:srgbClr val="7030A0"/>
                </a:solidFill>
              </a:endParaRPr>
            </a:p>
          </p:txBody>
        </p:sp>
      </p:grpSp>
      <p:cxnSp>
        <p:nvCxnSpPr>
          <p:cNvPr id="70" name="Прямая соединительная линия 69"/>
          <p:cNvCxnSpPr>
            <a:stCxn id="67" idx="0"/>
            <a:endCxn id="67" idx="4"/>
          </p:cNvCxnSpPr>
          <p:nvPr/>
        </p:nvCxnSpPr>
        <p:spPr>
          <a:xfrm>
            <a:off x="7152593" y="1701082"/>
            <a:ext cx="66726" cy="186248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Группа 82"/>
          <p:cNvGrpSpPr/>
          <p:nvPr/>
        </p:nvGrpSpPr>
        <p:grpSpPr>
          <a:xfrm>
            <a:off x="6084168" y="1268760"/>
            <a:ext cx="2376264" cy="2632358"/>
            <a:chOff x="5004048" y="3068960"/>
            <a:chExt cx="2376264" cy="2632358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5004048" y="3636488"/>
              <a:ext cx="2376264" cy="2064830"/>
              <a:chOff x="5004048" y="3636488"/>
              <a:chExt cx="2376264" cy="2064830"/>
            </a:xfrm>
          </p:grpSpPr>
          <p:grpSp>
            <p:nvGrpSpPr>
              <p:cNvPr id="80" name="Группа 79"/>
              <p:cNvGrpSpPr/>
              <p:nvPr/>
            </p:nvGrpSpPr>
            <p:grpSpPr>
              <a:xfrm>
                <a:off x="5004048" y="3636488"/>
                <a:ext cx="1589081" cy="2064830"/>
                <a:chOff x="5004048" y="3636488"/>
                <a:chExt cx="1589081" cy="2064830"/>
              </a:xfrm>
            </p:grpSpPr>
            <p:grpSp>
              <p:nvGrpSpPr>
                <p:cNvPr id="79" name="Группа 78"/>
                <p:cNvGrpSpPr/>
                <p:nvPr/>
              </p:nvGrpSpPr>
              <p:grpSpPr>
                <a:xfrm>
                  <a:off x="5004048" y="3636488"/>
                  <a:ext cx="1589081" cy="1592077"/>
                  <a:chOff x="5004048" y="3636488"/>
                  <a:chExt cx="1589081" cy="1592077"/>
                </a:xfrm>
              </p:grpSpPr>
              <p:grpSp>
                <p:nvGrpSpPr>
                  <p:cNvPr id="62" name="Группа 61"/>
                  <p:cNvGrpSpPr/>
                  <p:nvPr/>
                </p:nvGrpSpPr>
                <p:grpSpPr>
                  <a:xfrm rot="1788711">
                    <a:off x="5624309" y="3636488"/>
                    <a:ext cx="968820" cy="1592077"/>
                    <a:chOff x="5623545" y="3642789"/>
                    <a:chExt cx="964679" cy="1586411"/>
                  </a:xfrm>
                </p:grpSpPr>
                <p:sp>
                  <p:nvSpPr>
                    <p:cNvPr id="60" name="Прямоугольный треугольник 59"/>
                    <p:cNvSpPr/>
                    <p:nvPr/>
                  </p:nvSpPr>
                  <p:spPr>
                    <a:xfrm>
                      <a:off x="5623545" y="3642789"/>
                      <a:ext cx="964679" cy="1586411"/>
                    </a:xfrm>
                    <a:prstGeom prst="rtTriangle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1" name="Прямоугольник 60"/>
                    <p:cNvSpPr/>
                    <p:nvPr/>
                  </p:nvSpPr>
                  <p:spPr>
                    <a:xfrm>
                      <a:off x="5652120" y="5085184"/>
                      <a:ext cx="144016" cy="14401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004048" y="4725144"/>
                    <a:ext cx="50405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2000" b="1" dirty="0" smtClean="0">
                        <a:solidFill>
                          <a:srgbClr val="7030A0"/>
                        </a:solidFill>
                      </a:rPr>
                      <a:t>Х</a:t>
                    </a:r>
                    <a:endParaRPr lang="ru-RU" sz="2000" b="1" dirty="0">
                      <a:solidFill>
                        <a:srgbClr val="7030A0"/>
                      </a:solidFill>
                    </a:endParaRPr>
                  </a:p>
                </p:txBody>
              </p:sp>
            </p:grpSp>
            <p:sp>
              <p:nvSpPr>
                <p:cNvPr id="76" name="TextBox 75"/>
                <p:cNvSpPr txBox="1"/>
                <p:nvPr/>
              </p:nvSpPr>
              <p:spPr>
                <a:xfrm>
                  <a:off x="6012160" y="5301208"/>
                  <a:ext cx="5040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b="1" dirty="0" smtClean="0">
                      <a:solidFill>
                        <a:srgbClr val="7030A0"/>
                      </a:solidFill>
                    </a:rPr>
                    <a:t>У</a:t>
                  </a:r>
                  <a:endParaRPr lang="ru-RU" sz="2000" b="1" dirty="0">
                    <a:solidFill>
                      <a:srgbClr val="7030A0"/>
                    </a:solidFill>
                  </a:endParaRPr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>
              <a:xfrm>
                <a:off x="6876256" y="4581128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7030A0"/>
                    </a:solidFill>
                  </a:rPr>
                  <a:t>Z</a:t>
                </a:r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82" name="Группа 81"/>
            <p:cNvGrpSpPr/>
            <p:nvPr/>
          </p:nvGrpSpPr>
          <p:grpSpPr>
            <a:xfrm>
              <a:off x="5621426" y="3068960"/>
              <a:ext cx="968820" cy="2159605"/>
              <a:chOff x="5621426" y="3068960"/>
              <a:chExt cx="968820" cy="2159605"/>
            </a:xfrm>
          </p:grpSpPr>
          <p:grpSp>
            <p:nvGrpSpPr>
              <p:cNvPr id="66" name="Группа 65"/>
              <p:cNvGrpSpPr/>
              <p:nvPr/>
            </p:nvGrpSpPr>
            <p:grpSpPr>
              <a:xfrm rot="19597595" flipH="1">
                <a:off x="5621426" y="3636488"/>
                <a:ext cx="968820" cy="1592077"/>
                <a:chOff x="5623545" y="3642789"/>
                <a:chExt cx="964679" cy="1586411"/>
              </a:xfrm>
            </p:grpSpPr>
            <p:sp>
              <p:nvSpPr>
                <p:cNvPr id="68" name="Прямоугольник 67"/>
                <p:cNvSpPr/>
                <p:nvPr/>
              </p:nvSpPr>
              <p:spPr>
                <a:xfrm>
                  <a:off x="5652120" y="5085184"/>
                  <a:ext cx="144016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Прямоугольный треугольник 66"/>
                <p:cNvSpPr/>
                <p:nvPr/>
              </p:nvSpPr>
              <p:spPr>
                <a:xfrm>
                  <a:off x="5623545" y="3642789"/>
                  <a:ext cx="964679" cy="1586411"/>
                </a:xfrm>
                <a:prstGeom prst="rtTriangl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>
                <a:off x="5940152" y="3068960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7030A0"/>
                    </a:solidFill>
                  </a:rPr>
                  <a:t>L</a:t>
                </a:r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p:grpSp>
      </p:grpSp>
      <p:cxnSp>
        <p:nvCxnSpPr>
          <p:cNvPr id="72" name="Прямая соединительная линия 71"/>
          <p:cNvCxnSpPr/>
          <p:nvPr/>
        </p:nvCxnSpPr>
        <p:spPr>
          <a:xfrm>
            <a:off x="6588224" y="2348880"/>
            <a:ext cx="216024" cy="21602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7524328" y="2276872"/>
            <a:ext cx="144016" cy="21602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Содержимое 28"/>
          <p:cNvSpPr txBox="1">
            <a:spLocks/>
          </p:cNvSpPr>
          <p:nvPr/>
        </p:nvSpPr>
        <p:spPr>
          <a:xfrm flipH="1" flipV="1">
            <a:off x="1259632" y="3068960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755576" y="1700808"/>
            <a:ext cx="1890936" cy="3026966"/>
            <a:chOff x="755576" y="1700808"/>
            <a:chExt cx="1890936" cy="3026966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755576" y="1700808"/>
              <a:ext cx="936104" cy="1512168"/>
              <a:chOff x="755576" y="1700808"/>
              <a:chExt cx="936104" cy="1512168"/>
            </a:xfrm>
          </p:grpSpPr>
          <p:sp>
            <p:nvSpPr>
              <p:cNvPr id="90" name="Прямоугольный треугольник 89"/>
              <p:cNvSpPr/>
              <p:nvPr/>
            </p:nvSpPr>
            <p:spPr>
              <a:xfrm>
                <a:off x="755576" y="1700808"/>
                <a:ext cx="936104" cy="1512168"/>
              </a:xfrm>
              <a:prstGeom prst="rt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755576" y="3068960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5" name="Группа 94"/>
            <p:cNvGrpSpPr/>
            <p:nvPr/>
          </p:nvGrpSpPr>
          <p:grpSpPr>
            <a:xfrm flipH="1" flipV="1">
              <a:off x="1710408" y="3215606"/>
              <a:ext cx="936104" cy="1512168"/>
              <a:chOff x="755576" y="1700808"/>
              <a:chExt cx="936104" cy="1512168"/>
            </a:xfrm>
          </p:grpSpPr>
          <p:sp>
            <p:nvSpPr>
              <p:cNvPr id="96" name="Прямоугольный треугольник 95"/>
              <p:cNvSpPr/>
              <p:nvPr/>
            </p:nvSpPr>
            <p:spPr>
              <a:xfrm>
                <a:off x="755576" y="1700808"/>
                <a:ext cx="936104" cy="1512168"/>
              </a:xfrm>
              <a:prstGeom prst="rt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755576" y="3068960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108" name="Прямая соединительная линия 107"/>
          <p:cNvCxnSpPr/>
          <p:nvPr/>
        </p:nvCxnSpPr>
        <p:spPr>
          <a:xfrm flipV="1">
            <a:off x="1187624" y="3068960"/>
            <a:ext cx="0" cy="2880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V="1">
            <a:off x="2195736" y="3068960"/>
            <a:ext cx="0" cy="2880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755576" y="3215606"/>
            <a:ext cx="9548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>
            <a:stCxn id="96" idx="4"/>
            <a:endCxn id="97" idx="2"/>
          </p:cNvCxnSpPr>
          <p:nvPr/>
        </p:nvCxnSpPr>
        <p:spPr>
          <a:xfrm>
            <a:off x="1710408" y="3215606"/>
            <a:ext cx="86409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Полилиния 141"/>
          <p:cNvSpPr/>
          <p:nvPr/>
        </p:nvSpPr>
        <p:spPr>
          <a:xfrm>
            <a:off x="1461571" y="3040655"/>
            <a:ext cx="146892" cy="165253"/>
          </a:xfrm>
          <a:custGeom>
            <a:avLst/>
            <a:gdLst>
              <a:gd name="connsiteX0" fmla="*/ 58757 w 146892"/>
              <a:gd name="connsiteY0" fmla="*/ 165253 h 165253"/>
              <a:gd name="connsiteX1" fmla="*/ 14689 w 146892"/>
              <a:gd name="connsiteY1" fmla="*/ 33051 h 165253"/>
              <a:gd name="connsiteX2" fmla="*/ 146892 w 146892"/>
              <a:gd name="connsiteY2" fmla="*/ 0 h 16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892" h="165253">
                <a:moveTo>
                  <a:pt x="58757" y="165253"/>
                </a:moveTo>
                <a:cubicBezTo>
                  <a:pt x="29378" y="112923"/>
                  <a:pt x="0" y="60593"/>
                  <a:pt x="14689" y="33051"/>
                </a:cubicBezTo>
                <a:cubicBezTo>
                  <a:pt x="29378" y="5509"/>
                  <a:pt x="88135" y="2754"/>
                  <a:pt x="146892" y="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олилиния 142"/>
          <p:cNvSpPr/>
          <p:nvPr/>
        </p:nvSpPr>
        <p:spPr>
          <a:xfrm>
            <a:off x="1828800" y="3205908"/>
            <a:ext cx="194632" cy="209321"/>
          </a:xfrm>
          <a:custGeom>
            <a:avLst/>
            <a:gdLst>
              <a:gd name="connsiteX0" fmla="*/ 0 w 194632"/>
              <a:gd name="connsiteY0" fmla="*/ 209321 h 209321"/>
              <a:gd name="connsiteX1" fmla="*/ 187287 w 194632"/>
              <a:gd name="connsiteY1" fmla="*/ 121186 h 209321"/>
              <a:gd name="connsiteX2" fmla="*/ 44067 w 194632"/>
              <a:gd name="connsiteY2" fmla="*/ 0 h 209321"/>
              <a:gd name="connsiteX3" fmla="*/ 44067 w 194632"/>
              <a:gd name="connsiteY3" fmla="*/ 0 h 20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32" h="209321">
                <a:moveTo>
                  <a:pt x="0" y="209321"/>
                </a:moveTo>
                <a:cubicBezTo>
                  <a:pt x="89971" y="182697"/>
                  <a:pt x="179943" y="156073"/>
                  <a:pt x="187287" y="121186"/>
                </a:cubicBezTo>
                <a:cubicBezTo>
                  <a:pt x="194632" y="86299"/>
                  <a:pt x="44067" y="0"/>
                  <a:pt x="44067" y="0"/>
                </a:cubicBezTo>
                <a:lnTo>
                  <a:pt x="44067" y="0"/>
                </a:ln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5" name="Прямая соединительная линия 144"/>
          <p:cNvCxnSpPr>
            <a:endCxn id="39" idx="0"/>
          </p:cNvCxnSpPr>
          <p:nvPr/>
        </p:nvCxnSpPr>
        <p:spPr>
          <a:xfrm>
            <a:off x="4211960" y="2132856"/>
            <a:ext cx="1496689" cy="65075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олилиния 151"/>
          <p:cNvSpPr/>
          <p:nvPr/>
        </p:nvSpPr>
        <p:spPr>
          <a:xfrm>
            <a:off x="5131806" y="2598345"/>
            <a:ext cx="182578" cy="190122"/>
          </a:xfrm>
          <a:custGeom>
            <a:avLst/>
            <a:gdLst>
              <a:gd name="connsiteX0" fmla="*/ 182578 w 182578"/>
              <a:gd name="connsiteY0" fmla="*/ 0 h 190122"/>
              <a:gd name="connsiteX1" fmla="*/ 19616 w 182578"/>
              <a:gd name="connsiteY1" fmla="*/ 81481 h 190122"/>
              <a:gd name="connsiteX2" fmla="*/ 64883 w 182578"/>
              <a:gd name="connsiteY2" fmla="*/ 190122 h 190122"/>
              <a:gd name="connsiteX3" fmla="*/ 64883 w 182578"/>
              <a:gd name="connsiteY3" fmla="*/ 190122 h 19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78" h="190122">
                <a:moveTo>
                  <a:pt x="182578" y="0"/>
                </a:moveTo>
                <a:cubicBezTo>
                  <a:pt x="110905" y="24897"/>
                  <a:pt x="39232" y="49794"/>
                  <a:pt x="19616" y="81481"/>
                </a:cubicBezTo>
                <a:cubicBezTo>
                  <a:pt x="0" y="113168"/>
                  <a:pt x="64883" y="190122"/>
                  <a:pt x="64883" y="190122"/>
                </a:cubicBezTo>
                <a:lnTo>
                  <a:pt x="64883" y="190122"/>
                </a:ln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олилиния 152"/>
          <p:cNvSpPr/>
          <p:nvPr/>
        </p:nvSpPr>
        <p:spPr>
          <a:xfrm>
            <a:off x="5266099" y="2432364"/>
            <a:ext cx="202194" cy="165981"/>
          </a:xfrm>
          <a:custGeom>
            <a:avLst/>
            <a:gdLst>
              <a:gd name="connsiteX0" fmla="*/ 75446 w 202194"/>
              <a:gd name="connsiteY0" fmla="*/ 165981 h 165981"/>
              <a:gd name="connsiteX1" fmla="*/ 21125 w 202194"/>
              <a:gd name="connsiteY1" fmla="*/ 21125 h 165981"/>
              <a:gd name="connsiteX2" fmla="*/ 202194 w 202194"/>
              <a:gd name="connsiteY2" fmla="*/ 39232 h 16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194" h="165981">
                <a:moveTo>
                  <a:pt x="75446" y="165981"/>
                </a:moveTo>
                <a:cubicBezTo>
                  <a:pt x="37723" y="104115"/>
                  <a:pt x="0" y="42250"/>
                  <a:pt x="21125" y="21125"/>
                </a:cubicBezTo>
                <a:cubicBezTo>
                  <a:pt x="42250" y="0"/>
                  <a:pt x="122222" y="19616"/>
                  <a:pt x="202194" y="39232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5" name="Прямая соединительная линия 154"/>
          <p:cNvCxnSpPr/>
          <p:nvPr/>
        </p:nvCxnSpPr>
        <p:spPr>
          <a:xfrm flipH="1">
            <a:off x="6660232" y="3212976"/>
            <a:ext cx="72008" cy="14401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flipH="1">
            <a:off x="6732240" y="3284984"/>
            <a:ext cx="72008" cy="14401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>
            <a:off x="7452320" y="3284984"/>
            <a:ext cx="72008" cy="14401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>
            <a:off x="7524328" y="3212976"/>
            <a:ext cx="72008" cy="14401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>
            <a:stCxn id="67" idx="0"/>
          </p:cNvCxnSpPr>
          <p:nvPr/>
        </p:nvCxnSpPr>
        <p:spPr>
          <a:xfrm flipH="1">
            <a:off x="6372200" y="1701082"/>
            <a:ext cx="780393" cy="1367878"/>
          </a:xfrm>
          <a:prstGeom prst="line">
            <a:avLst/>
          </a:prstGeom>
          <a:ln w="38100">
            <a:solidFill>
              <a:srgbClr val="D74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>
            <a:stCxn id="67" idx="0"/>
            <a:endCxn id="67" idx="2"/>
          </p:cNvCxnSpPr>
          <p:nvPr/>
        </p:nvCxnSpPr>
        <p:spPr>
          <a:xfrm>
            <a:off x="7152593" y="1701082"/>
            <a:ext cx="875791" cy="1329548"/>
          </a:xfrm>
          <a:prstGeom prst="line">
            <a:avLst/>
          </a:prstGeom>
          <a:ln w="38100">
            <a:solidFill>
              <a:srgbClr val="D74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>
            <a:endCxn id="67" idx="4"/>
          </p:cNvCxnSpPr>
          <p:nvPr/>
        </p:nvCxnSpPr>
        <p:spPr>
          <a:xfrm>
            <a:off x="6372200" y="3068960"/>
            <a:ext cx="847119" cy="494611"/>
          </a:xfrm>
          <a:prstGeom prst="line">
            <a:avLst/>
          </a:prstGeom>
          <a:ln w="38100">
            <a:solidFill>
              <a:srgbClr val="4BD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>
            <a:stCxn id="67" idx="2"/>
            <a:endCxn id="67" idx="4"/>
          </p:cNvCxnSpPr>
          <p:nvPr/>
        </p:nvCxnSpPr>
        <p:spPr>
          <a:xfrm flipH="1">
            <a:off x="7219319" y="3030630"/>
            <a:ext cx="809065" cy="532941"/>
          </a:xfrm>
          <a:prstGeom prst="line">
            <a:avLst/>
          </a:prstGeom>
          <a:ln w="38100">
            <a:solidFill>
              <a:srgbClr val="4BD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Группа 185"/>
          <p:cNvGrpSpPr/>
          <p:nvPr/>
        </p:nvGrpSpPr>
        <p:grpSpPr>
          <a:xfrm rot="18956877">
            <a:off x="4033319" y="3034337"/>
            <a:ext cx="1224136" cy="1224136"/>
            <a:chOff x="6156176" y="4005064"/>
            <a:chExt cx="1224136" cy="1224136"/>
          </a:xfrm>
        </p:grpSpPr>
        <p:sp>
          <p:nvSpPr>
            <p:cNvPr id="184" name="Прямоугольный треугольник 183"/>
            <p:cNvSpPr/>
            <p:nvPr/>
          </p:nvSpPr>
          <p:spPr>
            <a:xfrm>
              <a:off x="6156176" y="4005064"/>
              <a:ext cx="1224136" cy="122413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6156176" y="508518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1" name="Группа 190"/>
          <p:cNvGrpSpPr/>
          <p:nvPr/>
        </p:nvGrpSpPr>
        <p:grpSpPr>
          <a:xfrm rot="8146315">
            <a:off x="4030519" y="4762568"/>
            <a:ext cx="1224136" cy="1224136"/>
            <a:chOff x="6156176" y="4005064"/>
            <a:chExt cx="1224136" cy="1224136"/>
          </a:xfrm>
        </p:grpSpPr>
        <p:sp>
          <p:nvSpPr>
            <p:cNvPr id="192" name="Прямоугольный треугольник 191"/>
            <p:cNvSpPr/>
            <p:nvPr/>
          </p:nvSpPr>
          <p:spPr>
            <a:xfrm>
              <a:off x="6156176" y="4005064"/>
              <a:ext cx="1224136" cy="122413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рямоугольник 192"/>
            <p:cNvSpPr/>
            <p:nvPr/>
          </p:nvSpPr>
          <p:spPr>
            <a:xfrm>
              <a:off x="6156176" y="508518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5" name="TextBox 264"/>
          <p:cNvSpPr txBox="1"/>
          <p:nvPr/>
        </p:nvSpPr>
        <p:spPr>
          <a:xfrm>
            <a:off x="5508104" y="364502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68" name="Прямая соединительная линия 267"/>
          <p:cNvCxnSpPr/>
          <p:nvPr/>
        </p:nvCxnSpPr>
        <p:spPr>
          <a:xfrm flipH="1">
            <a:off x="4211960" y="4077072"/>
            <a:ext cx="144016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Прямая соединительная линия 269"/>
          <p:cNvCxnSpPr/>
          <p:nvPr/>
        </p:nvCxnSpPr>
        <p:spPr>
          <a:xfrm flipH="1">
            <a:off x="5004048" y="4869160"/>
            <a:ext cx="144016" cy="2160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я соединительная линия 274"/>
          <p:cNvCxnSpPr>
            <a:stCxn id="184" idx="0"/>
            <a:endCxn id="193" idx="1"/>
          </p:cNvCxnSpPr>
          <p:nvPr/>
        </p:nvCxnSpPr>
        <p:spPr>
          <a:xfrm>
            <a:off x="3779911" y="3632085"/>
            <a:ext cx="924564" cy="92863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Прямая соединительная линия 279"/>
          <p:cNvCxnSpPr>
            <a:stCxn id="193" idx="1"/>
            <a:endCxn id="192" idx="0"/>
          </p:cNvCxnSpPr>
          <p:nvPr/>
        </p:nvCxnSpPr>
        <p:spPr>
          <a:xfrm>
            <a:off x="4704475" y="4560718"/>
            <a:ext cx="803628" cy="82557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олилиния 282"/>
          <p:cNvSpPr/>
          <p:nvPr/>
        </p:nvSpPr>
        <p:spPr>
          <a:xfrm>
            <a:off x="3956364" y="3639493"/>
            <a:ext cx="111659" cy="153909"/>
          </a:xfrm>
          <a:custGeom>
            <a:avLst/>
            <a:gdLst>
              <a:gd name="connsiteX0" fmla="*/ 72428 w 111659"/>
              <a:gd name="connsiteY0" fmla="*/ 0 h 153909"/>
              <a:gd name="connsiteX1" fmla="*/ 99588 w 111659"/>
              <a:gd name="connsiteY1" fmla="*/ 117695 h 153909"/>
              <a:gd name="connsiteX2" fmla="*/ 0 w 111659"/>
              <a:gd name="connsiteY2" fmla="*/ 153909 h 15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659" h="153909">
                <a:moveTo>
                  <a:pt x="72428" y="0"/>
                </a:moveTo>
                <a:cubicBezTo>
                  <a:pt x="92043" y="46022"/>
                  <a:pt x="111659" y="92044"/>
                  <a:pt x="99588" y="117695"/>
                </a:cubicBezTo>
                <a:cubicBezTo>
                  <a:pt x="87517" y="143346"/>
                  <a:pt x="43758" y="148627"/>
                  <a:pt x="0" y="153909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4" name="Полилиния 283"/>
          <p:cNvSpPr/>
          <p:nvPr/>
        </p:nvSpPr>
        <p:spPr>
          <a:xfrm>
            <a:off x="5189144" y="5214796"/>
            <a:ext cx="152401" cy="172016"/>
          </a:xfrm>
          <a:custGeom>
            <a:avLst/>
            <a:gdLst>
              <a:gd name="connsiteX0" fmla="*/ 152401 w 152401"/>
              <a:gd name="connsiteY0" fmla="*/ 0 h 172016"/>
              <a:gd name="connsiteX1" fmla="*/ 7545 w 152401"/>
              <a:gd name="connsiteY1" fmla="*/ 45267 h 172016"/>
              <a:gd name="connsiteX2" fmla="*/ 107133 w 152401"/>
              <a:gd name="connsiteY2" fmla="*/ 172016 h 17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1" h="172016">
                <a:moveTo>
                  <a:pt x="152401" y="0"/>
                </a:moveTo>
                <a:cubicBezTo>
                  <a:pt x="83745" y="8299"/>
                  <a:pt x="15090" y="16598"/>
                  <a:pt x="7545" y="45267"/>
                </a:cubicBezTo>
                <a:cubicBezTo>
                  <a:pt x="0" y="73936"/>
                  <a:pt x="53566" y="122976"/>
                  <a:pt x="107133" y="17201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 rot="3180000">
            <a:off x="7841799" y="2954383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3" grpId="0" animBg="1"/>
      <p:bldP spid="283" grpId="0" animBg="1"/>
      <p:bldP spid="2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ортфолио учителя Алябьевой\Открытые уроки\Открытый урок в 7 классе тема Признаки равенства треугольников\Распечатать\Карта острова Пасх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1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7" descr="d2dee99099dafcf475dd6385b321b6e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88640"/>
            <a:ext cx="4104456" cy="2955208"/>
          </a:xfrm>
          <a:prstGeom prst="rect">
            <a:avLst/>
          </a:prstGeom>
          <a:noFill/>
        </p:spPr>
      </p:pic>
      <p:sp>
        <p:nvSpPr>
          <p:cNvPr id="35" name="Двойная стрелка влево/вверх 34"/>
          <p:cNvSpPr/>
          <p:nvPr/>
        </p:nvSpPr>
        <p:spPr>
          <a:xfrm rot="5400000">
            <a:off x="1079612" y="944724"/>
            <a:ext cx="3384376" cy="2592288"/>
          </a:xfrm>
          <a:prstGeom prst="leftUpArrow">
            <a:avLst>
              <a:gd name="adj1" fmla="val 17257"/>
              <a:gd name="adj2" fmla="val 13815"/>
              <a:gd name="adj3" fmla="val 19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войная стрелка влево/вверх 38"/>
          <p:cNvSpPr/>
          <p:nvPr/>
        </p:nvSpPr>
        <p:spPr>
          <a:xfrm rot="10800000" flipH="1">
            <a:off x="4067944" y="3212976"/>
            <a:ext cx="3708412" cy="2592288"/>
          </a:xfrm>
          <a:prstGeom prst="leftUpArrow">
            <a:avLst>
              <a:gd name="adj1" fmla="val 17257"/>
              <a:gd name="adj2" fmla="val 13815"/>
              <a:gd name="adj3" fmla="val 19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>
            <a:stCxn id="39" idx="0"/>
            <a:endCxn id="39" idx="3"/>
          </p:cNvCxnSpPr>
          <p:nvPr/>
        </p:nvCxnSpPr>
        <p:spPr>
          <a:xfrm flipH="1" flipV="1">
            <a:off x="4067944" y="3571101"/>
            <a:ext cx="3350287" cy="22341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79712" y="40050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200 м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18448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300 м</a:t>
            </a:r>
            <a:endParaRPr lang="ru-RU" dirty="0"/>
          </a:p>
        </p:txBody>
      </p:sp>
      <p:cxnSp>
        <p:nvCxnSpPr>
          <p:cNvPr id="55" name="Прямая соединительная линия 54"/>
          <p:cNvCxnSpPr>
            <a:stCxn id="35" idx="3"/>
            <a:endCxn id="35" idx="0"/>
          </p:cNvCxnSpPr>
          <p:nvPr/>
        </p:nvCxnSpPr>
        <p:spPr>
          <a:xfrm>
            <a:off x="1833781" y="548680"/>
            <a:ext cx="2234163" cy="30262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724128" y="29249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300 м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7740352" y="40770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200 м</a:t>
            </a:r>
            <a:endParaRPr lang="ru-RU" dirty="0"/>
          </a:p>
        </p:txBody>
      </p:sp>
      <p:pic>
        <p:nvPicPr>
          <p:cNvPr id="20" name="Picture 5" descr="razvbo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492896"/>
            <a:ext cx="742950" cy="1279525"/>
          </a:xfrm>
          <a:prstGeom prst="rect">
            <a:avLst/>
          </a:prstGeom>
          <a:noFill/>
        </p:spPr>
      </p:pic>
      <p:pic>
        <p:nvPicPr>
          <p:cNvPr id="21" name="Picture 5" descr="razvbo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915816" y="2492896"/>
            <a:ext cx="864096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46994E-6 C 0.01181 0.00324 0.02327 0.00832 0.03525 0.00948 C 0.05556 0.01156 0.07691 0.00717 0.09722 0.00393 C 0.15851 0.0074 0.225 -0.0074 0.28316 0.01133 C 0.28837 0.04972 0.28959 0.08973 0.2816 0.12766 C 0.27813 0.18409 0.28316 0.24028 0.28316 0.29648 " pathEditMode="relative" ptsTypes="fffffA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45976E-6 C -0.00972 0.02012 -0.05503 0.00393 -0.05764 0.0037 C -0.07778 -0.00509 -0.10017 -0.00162 -0.12118 -0.00555 C -0.12917 -0.00486 -0.13715 -0.00255 -0.14497 -0.0037 C -0.14878 -0.00417 -0.14861 -0.01804 -0.14931 -0.02614 C -0.15017 -0.03608 -0.15122 -0.04626 -0.15208 -0.0562 C -0.15156 -0.07308 -0.15174 -0.0902 -0.15069 -0.10685 C -0.15035 -0.11309 -0.14792 -0.12558 -0.14792 -0.12558 C -0.14722 -0.14454 -0.14792 -0.16374 -0.14358 -0.18201 C -0.14149 -0.20144 -0.14288 -0.22109 -0.13941 -0.24006 C -0.13819 -0.28816 -0.13385 -0.33881 -0.13385 -0.38645 " pathEditMode="relative" ptsTypes="ffffffffffA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задача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7030A0"/>
                </a:solidFill>
              </a:rPr>
              <a:t>Смоленск и Брянск находятся примерно на расстоянии 395 км от Москвы. Где между Смоленском и Брянском надо поставить автозаправку Х, чтобы расстояние от нее до Москвы было наименьшим?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ортфолио учителя Алябьевой\Открытые уроки\Открытый урок в 7 классе тема Признаки равенства треугольников\карта1 к задаче №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551"/>
            <a:ext cx="9144000" cy="68745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99592" y="73951"/>
            <a:ext cx="7776864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ХВ, тогда МХ – медиана равнобедренного треугольника МСВ, а значит, и высота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Гипотенуза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прямоугольном треугольнике МСХ или МВХ всегда больше катета. Вывод: автозаправку надо поставить на равном расстоянии между Брянском и Смоленском.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Выбрать равные треугольники и указать признак</a:t>
            </a:r>
            <a:endParaRPr lang="ru-RU" sz="2800" b="1" cap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683568" y="1340768"/>
            <a:ext cx="2016224" cy="1368152"/>
            <a:chOff x="683568" y="1340768"/>
            <a:chExt cx="1440160" cy="864096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683568" y="1340768"/>
              <a:ext cx="1440160" cy="792088"/>
              <a:chOff x="683568" y="1340768"/>
              <a:chExt cx="1440160" cy="792088"/>
            </a:xfrm>
          </p:grpSpPr>
          <p:sp>
            <p:nvSpPr>
              <p:cNvPr id="3" name="Прямоугольный треугольник 2"/>
              <p:cNvSpPr/>
              <p:nvPr/>
            </p:nvSpPr>
            <p:spPr>
              <a:xfrm>
                <a:off x="683568" y="1340768"/>
                <a:ext cx="1440160" cy="792088"/>
              </a:xfrm>
              <a:prstGeom prst="rt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683568" y="1988840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827584" y="1628800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</a:rPr>
                <a:t>1</a:t>
              </a:r>
              <a:endParaRPr lang="ru-RU" b="1" dirty="0">
                <a:solidFill>
                  <a:srgbClr val="7030A0"/>
                </a:solidFill>
              </a:endParaRPr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1187624" y="1988840"/>
              <a:ext cx="0" cy="21602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403648" y="1886513"/>
              <a:ext cx="504056" cy="23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r>
                <a:rPr lang="ru-RU" b="1" baseline="30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3" name="Прямая соединительная линия 52"/>
          <p:cNvCxnSpPr/>
          <p:nvPr/>
        </p:nvCxnSpPr>
        <p:spPr>
          <a:xfrm>
            <a:off x="2339752" y="3717032"/>
            <a:ext cx="144016" cy="7200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Группа 85"/>
          <p:cNvGrpSpPr/>
          <p:nvPr/>
        </p:nvGrpSpPr>
        <p:grpSpPr>
          <a:xfrm>
            <a:off x="611560" y="3212976"/>
            <a:ext cx="1834489" cy="1368152"/>
            <a:chOff x="971600" y="3212976"/>
            <a:chExt cx="1481703" cy="792088"/>
          </a:xfrm>
        </p:grpSpPr>
        <p:grpSp>
          <p:nvGrpSpPr>
            <p:cNvPr id="14" name="Группа 13"/>
            <p:cNvGrpSpPr/>
            <p:nvPr/>
          </p:nvGrpSpPr>
          <p:grpSpPr>
            <a:xfrm rot="11980356">
              <a:off x="971600" y="3212976"/>
              <a:ext cx="1440160" cy="792088"/>
              <a:chOff x="683568" y="1340768"/>
              <a:chExt cx="1440160" cy="792088"/>
            </a:xfrm>
          </p:grpSpPr>
          <p:sp>
            <p:nvSpPr>
              <p:cNvPr id="15" name="Прямоугольный треугольник 14"/>
              <p:cNvSpPr/>
              <p:nvPr/>
            </p:nvSpPr>
            <p:spPr>
              <a:xfrm>
                <a:off x="683568" y="1340768"/>
                <a:ext cx="1440160" cy="792088"/>
              </a:xfrm>
              <a:prstGeom prst="rt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683568" y="1988840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785844" y="333804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</a:rPr>
                <a:t>3</a:t>
              </a:r>
              <a:endParaRPr lang="ru-RU" b="1" dirty="0">
                <a:solidFill>
                  <a:srgbClr val="7030A0"/>
                </a:solidFill>
              </a:endParaRPr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1907704" y="3212976"/>
              <a:ext cx="72008" cy="14401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251127" y="3796620"/>
              <a:ext cx="144016" cy="7200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2309287" y="3754931"/>
              <a:ext cx="144016" cy="7200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Группа 89"/>
          <p:cNvGrpSpPr/>
          <p:nvPr/>
        </p:nvGrpSpPr>
        <p:grpSpPr>
          <a:xfrm>
            <a:off x="4471156" y="3986426"/>
            <a:ext cx="1757028" cy="1324076"/>
            <a:chOff x="4471156" y="3986426"/>
            <a:chExt cx="1757028" cy="1324076"/>
          </a:xfrm>
        </p:grpSpPr>
        <p:grpSp>
          <p:nvGrpSpPr>
            <p:cNvPr id="89" name="Группа 88"/>
            <p:cNvGrpSpPr/>
            <p:nvPr/>
          </p:nvGrpSpPr>
          <p:grpSpPr>
            <a:xfrm>
              <a:off x="4471156" y="3986426"/>
              <a:ext cx="1757028" cy="1324076"/>
              <a:chOff x="4471156" y="3986426"/>
              <a:chExt cx="1246175" cy="888974"/>
            </a:xfrm>
          </p:grpSpPr>
          <p:grpSp>
            <p:nvGrpSpPr>
              <p:cNvPr id="29" name="Группа 28"/>
              <p:cNvGrpSpPr/>
              <p:nvPr/>
            </p:nvGrpSpPr>
            <p:grpSpPr>
              <a:xfrm rot="19686596" flipH="1">
                <a:off x="4471156" y="3986426"/>
                <a:ext cx="1246175" cy="792088"/>
                <a:chOff x="683567" y="1340769"/>
                <a:chExt cx="1440160" cy="792088"/>
              </a:xfrm>
            </p:grpSpPr>
            <p:sp>
              <p:nvSpPr>
                <p:cNvPr id="30" name="Прямоугольный треугольник 29"/>
                <p:cNvSpPr/>
                <p:nvPr/>
              </p:nvSpPr>
              <p:spPr>
                <a:xfrm>
                  <a:off x="683567" y="1340769"/>
                  <a:ext cx="1440160" cy="792088"/>
                </a:xfrm>
                <a:prstGeom prst="rtTriangl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683568" y="1988840"/>
                  <a:ext cx="144016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5220072" y="414908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7030A0"/>
                    </a:solidFill>
                  </a:rPr>
                  <a:t>6</a:t>
                </a:r>
                <a:endParaRPr lang="ru-RU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4900182" y="4627433"/>
                <a:ext cx="349266" cy="247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20</a:t>
                </a:r>
                <a:r>
                  <a:rPr lang="ru-RU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b="1" baseline="30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9" name="Прямая соединительная линия 58"/>
            <p:cNvCxnSpPr/>
            <p:nvPr/>
          </p:nvCxnSpPr>
          <p:spPr>
            <a:xfrm>
              <a:off x="5220072" y="4581128"/>
              <a:ext cx="144016" cy="21602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Группа 87"/>
          <p:cNvGrpSpPr/>
          <p:nvPr/>
        </p:nvGrpSpPr>
        <p:grpSpPr>
          <a:xfrm>
            <a:off x="4788024" y="1700808"/>
            <a:ext cx="2088232" cy="1224136"/>
            <a:chOff x="5148064" y="1942256"/>
            <a:chExt cx="1443570" cy="838672"/>
          </a:xfrm>
        </p:grpSpPr>
        <p:grpSp>
          <p:nvGrpSpPr>
            <p:cNvPr id="32" name="Группа 31"/>
            <p:cNvGrpSpPr/>
            <p:nvPr/>
          </p:nvGrpSpPr>
          <p:grpSpPr>
            <a:xfrm rot="19686596">
              <a:off x="5178647" y="1942256"/>
              <a:ext cx="1412987" cy="792088"/>
              <a:chOff x="683567" y="1340769"/>
              <a:chExt cx="1440160" cy="792088"/>
            </a:xfrm>
          </p:grpSpPr>
          <p:sp>
            <p:nvSpPr>
              <p:cNvPr id="33" name="Прямоугольный треугольник 32"/>
              <p:cNvSpPr/>
              <p:nvPr/>
            </p:nvSpPr>
            <p:spPr>
              <a:xfrm>
                <a:off x="683567" y="1340769"/>
                <a:ext cx="1440160" cy="792088"/>
              </a:xfrm>
              <a:prstGeom prst="rt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683568" y="1988840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5508104" y="234888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</a:rPr>
                <a:t>5</a:t>
              </a:r>
              <a:endParaRPr lang="ru-RU" b="1" dirty="0">
                <a:solidFill>
                  <a:srgbClr val="7030A0"/>
                </a:solidFill>
              </a:endParaRPr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 flipV="1">
              <a:off x="5148064" y="2564904"/>
              <a:ext cx="144016" cy="7200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5220072" y="2636912"/>
              <a:ext cx="144016" cy="7200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5940152" y="2636912"/>
              <a:ext cx="72008" cy="14401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Группа 84"/>
          <p:cNvGrpSpPr/>
          <p:nvPr/>
        </p:nvGrpSpPr>
        <p:grpSpPr>
          <a:xfrm>
            <a:off x="3491880" y="1340768"/>
            <a:ext cx="1440160" cy="1800200"/>
            <a:chOff x="3491880" y="1700808"/>
            <a:chExt cx="864096" cy="1440160"/>
          </a:xfrm>
        </p:grpSpPr>
        <p:grpSp>
          <p:nvGrpSpPr>
            <p:cNvPr id="26" name="Группа 25"/>
            <p:cNvGrpSpPr/>
            <p:nvPr/>
          </p:nvGrpSpPr>
          <p:grpSpPr>
            <a:xfrm rot="6425516">
              <a:off x="3239852" y="2024844"/>
              <a:ext cx="1440160" cy="792088"/>
              <a:chOff x="683567" y="1340769"/>
              <a:chExt cx="1440160" cy="792088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>
                <a:off x="683567" y="1340769"/>
                <a:ext cx="1440160" cy="792088"/>
              </a:xfrm>
              <a:prstGeom prst="rt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683568" y="1988840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635896" y="205155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</a:rPr>
                <a:t>2</a:t>
              </a:r>
              <a:endParaRPr lang="ru-RU" b="1" dirty="0">
                <a:solidFill>
                  <a:srgbClr val="7030A0"/>
                </a:solidFill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3491880" y="2392085"/>
              <a:ext cx="295466" cy="2954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25</a:t>
              </a:r>
              <a:r>
                <a:rPr lang="ru-RU" b="1" baseline="30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>
            <a:xfrm>
              <a:off x="3995936" y="2276872"/>
              <a:ext cx="72008" cy="14401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Группа 91"/>
          <p:cNvGrpSpPr/>
          <p:nvPr/>
        </p:nvGrpSpPr>
        <p:grpSpPr>
          <a:xfrm>
            <a:off x="6999341" y="3030530"/>
            <a:ext cx="1245007" cy="1895483"/>
            <a:chOff x="6977845" y="3034388"/>
            <a:chExt cx="720958" cy="1412987"/>
          </a:xfrm>
        </p:grpSpPr>
        <p:grpSp>
          <p:nvGrpSpPr>
            <p:cNvPr id="35" name="Группа 34"/>
            <p:cNvGrpSpPr/>
            <p:nvPr/>
          </p:nvGrpSpPr>
          <p:grpSpPr>
            <a:xfrm rot="18874572" flipV="1">
              <a:off x="6631830" y="3380403"/>
              <a:ext cx="1412987" cy="720958"/>
              <a:chOff x="690702" y="1349073"/>
              <a:chExt cx="1440159" cy="795310"/>
            </a:xfrm>
          </p:grpSpPr>
          <p:sp>
            <p:nvSpPr>
              <p:cNvPr id="36" name="Прямоугольный треугольник 35"/>
              <p:cNvSpPr/>
              <p:nvPr/>
            </p:nvSpPr>
            <p:spPr>
              <a:xfrm>
                <a:off x="690702" y="1349073"/>
                <a:ext cx="1440159" cy="792088"/>
              </a:xfrm>
              <a:prstGeom prst="rt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694939" y="2000367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989961" y="365349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</a:rPr>
                <a:t>7</a:t>
              </a:r>
              <a:endParaRPr lang="ru-RU" b="1" dirty="0">
                <a:solidFill>
                  <a:srgbClr val="7030A0"/>
                </a:solidFill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7115061" y="3277749"/>
              <a:ext cx="458780" cy="275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  <a:r>
                <a:rPr lang="ru-RU" b="1" baseline="30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1" name="Прямая соединительная линия 70"/>
            <p:cNvCxnSpPr>
              <a:stCxn id="44" idx="3"/>
            </p:cNvCxnSpPr>
            <p:nvPr/>
          </p:nvCxnSpPr>
          <p:spPr>
            <a:xfrm>
              <a:off x="7277995" y="3838163"/>
              <a:ext cx="144016" cy="3135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Группа 86"/>
          <p:cNvGrpSpPr/>
          <p:nvPr/>
        </p:nvGrpSpPr>
        <p:grpSpPr>
          <a:xfrm>
            <a:off x="2915816" y="3861048"/>
            <a:ext cx="1319828" cy="1786230"/>
            <a:chOff x="2733589" y="4429383"/>
            <a:chExt cx="792088" cy="1566457"/>
          </a:xfrm>
        </p:grpSpPr>
        <p:grpSp>
          <p:nvGrpSpPr>
            <p:cNvPr id="17" name="Группа 16"/>
            <p:cNvGrpSpPr/>
            <p:nvPr/>
          </p:nvGrpSpPr>
          <p:grpSpPr>
            <a:xfrm rot="5400000">
              <a:off x="2409553" y="4879716"/>
              <a:ext cx="1440160" cy="792088"/>
              <a:chOff x="1278624" y="1859352"/>
              <a:chExt cx="1440160" cy="792088"/>
            </a:xfrm>
          </p:grpSpPr>
          <p:sp>
            <p:nvSpPr>
              <p:cNvPr id="18" name="Прямоугольный треугольник 17"/>
              <p:cNvSpPr/>
              <p:nvPr/>
            </p:nvSpPr>
            <p:spPr>
              <a:xfrm>
                <a:off x="1278624" y="1859352"/>
                <a:ext cx="1440160" cy="792088"/>
              </a:xfrm>
              <a:prstGeom prst="rt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278624" y="2507424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7" name="Прямая соединительная линия 46"/>
            <p:cNvCxnSpPr/>
            <p:nvPr/>
          </p:nvCxnSpPr>
          <p:spPr>
            <a:xfrm>
              <a:off x="3108103" y="5052006"/>
              <a:ext cx="144016" cy="14401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3036096" y="5124015"/>
              <a:ext cx="144016" cy="14401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180111" y="4979999"/>
              <a:ext cx="144016" cy="14401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3165741" y="4429383"/>
              <a:ext cx="0" cy="21602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3237749" y="4429383"/>
              <a:ext cx="0" cy="21602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3275856" y="42930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4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179512" y="5661248"/>
            <a:ext cx="8686800" cy="84124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 rot="6268842">
            <a:off x="7102083" y="1309930"/>
            <a:ext cx="1319828" cy="1786230"/>
            <a:chOff x="2733589" y="4429383"/>
            <a:chExt cx="792088" cy="1566457"/>
          </a:xfrm>
        </p:grpSpPr>
        <p:grpSp>
          <p:nvGrpSpPr>
            <p:cNvPr id="68" name="Группа 67"/>
            <p:cNvGrpSpPr/>
            <p:nvPr/>
          </p:nvGrpSpPr>
          <p:grpSpPr>
            <a:xfrm rot="5400000">
              <a:off x="2409553" y="4879716"/>
              <a:ext cx="1440160" cy="792088"/>
              <a:chOff x="1278624" y="1859352"/>
              <a:chExt cx="1440160" cy="792088"/>
            </a:xfrm>
          </p:grpSpPr>
          <p:sp>
            <p:nvSpPr>
              <p:cNvPr id="78" name="Прямоугольный треугольник 77"/>
              <p:cNvSpPr/>
              <p:nvPr/>
            </p:nvSpPr>
            <p:spPr>
              <a:xfrm>
                <a:off x="1278624" y="1859352"/>
                <a:ext cx="1440160" cy="792088"/>
              </a:xfrm>
              <a:prstGeom prst="rt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1278624" y="2507424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0" name="Прямая соединительная линия 69"/>
            <p:cNvCxnSpPr/>
            <p:nvPr/>
          </p:nvCxnSpPr>
          <p:spPr>
            <a:xfrm>
              <a:off x="3108103" y="5052006"/>
              <a:ext cx="144016" cy="14401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3036096" y="5124015"/>
              <a:ext cx="144016" cy="14401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3180111" y="4979999"/>
              <a:ext cx="144016" cy="14401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3165741" y="4429383"/>
              <a:ext cx="0" cy="21602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3237749" y="4429383"/>
              <a:ext cx="0" cy="21602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7668344" y="17008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8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1" name="Заголовок 1"/>
          <p:cNvSpPr txBox="1">
            <a:spLocks/>
          </p:cNvSpPr>
          <p:nvPr/>
        </p:nvSpPr>
        <p:spPr>
          <a:xfrm>
            <a:off x="251520" y="5661248"/>
            <a:ext cx="8686800" cy="84124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 = 5 (по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двум катетам), 2 = 7 (по гипотенузе и острому углу), 4 = 8 (по гипотенузе и катету)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Портфолио учителя Алябьевой\Открытые уроки\Открытый урок в 7 классе тема Признаки равенства треугольников\карта звездного неб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57592" y="-4491880"/>
            <a:ext cx="24193500" cy="2857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2397</TotalTime>
  <Words>235</Words>
  <Application>Microsoft Office PowerPoint</Application>
  <PresentationFormat>Экран (4:3)</PresentationFormat>
  <Paragraphs>86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Признаки равенства прямоугольных треугольников</vt:lpstr>
      <vt:lpstr>Слайд 2</vt:lpstr>
      <vt:lpstr>Доказать равенство треугольников</vt:lpstr>
      <vt:lpstr>Слайд 4</vt:lpstr>
      <vt:lpstr>Слайд 5</vt:lpstr>
      <vt:lpstr>задача</vt:lpstr>
      <vt:lpstr>Слайд 7</vt:lpstr>
      <vt:lpstr>Выбрать равные треугольники и указать признак</vt:lpstr>
      <vt:lpstr>Слайд 9</vt:lpstr>
      <vt:lpstr>Ответы к тесту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198</cp:revision>
  <dcterms:created xsi:type="dcterms:W3CDTF">2014-01-08T15:47:18Z</dcterms:created>
  <dcterms:modified xsi:type="dcterms:W3CDTF">2015-01-10T13:07:19Z</dcterms:modified>
</cp:coreProperties>
</file>