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87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3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7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7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0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8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81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1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70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60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592E-74E6-4981-8A43-414C8DC6F7EF}" type="datetimeFigureOut">
              <a:rPr lang="ru-RU" smtClean="0"/>
              <a:pPr/>
              <a:t>05.01.2015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7743-264E-42ED-82AC-CABAC9FE0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6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Русь и  Золотая Орда</a:t>
            </a:r>
            <a:r>
              <a:rPr lang="ru-RU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36" y="1484784"/>
            <a:ext cx="6657975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57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6239" y="249289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Выход</a:t>
            </a:r>
            <a:r>
              <a:rPr lang="ru-RU" sz="3200" b="1" i="1" dirty="0" smtClean="0"/>
              <a:t> – ежегодная дань, которую Русь платила Орде.</a:t>
            </a:r>
            <a:endParaRPr lang="ru-RU" sz="32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96341" y="112474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Баскак</a:t>
            </a:r>
            <a:r>
              <a:rPr lang="ru-RU" sz="3200" b="1" i="1" dirty="0" smtClean="0"/>
              <a:t> – представитель ордынского хана на Руси, сборщик налогов.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632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303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Зависимость от Золотой Орды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4040188" cy="92779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i="1" dirty="0" smtClean="0"/>
              <a:t>Политическая зависимость</a:t>
            </a:r>
            <a:endParaRPr lang="ru-RU" sz="28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988840"/>
            <a:ext cx="4040188" cy="39512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/>
              <a:t>Получение князьями </a:t>
            </a:r>
            <a:r>
              <a:rPr lang="ru-RU" b="1" dirty="0" smtClean="0"/>
              <a:t>ярлыка, </a:t>
            </a:r>
            <a:r>
              <a:rPr lang="ru-RU" b="1" dirty="0"/>
              <a:t>подтверждавшего право на княжение.</a:t>
            </a:r>
          </a:p>
          <a:p>
            <a:r>
              <a:rPr lang="ru-RU" b="1" dirty="0"/>
              <a:t>Возведение на </a:t>
            </a:r>
            <a:r>
              <a:rPr lang="ru-RU" b="1" dirty="0" smtClean="0"/>
              <a:t>престол князей </a:t>
            </a:r>
            <a:r>
              <a:rPr lang="ru-RU" b="1" dirty="0"/>
              <a:t>в присутствии ордынского посла.</a:t>
            </a:r>
          </a:p>
          <a:p>
            <a:r>
              <a:rPr lang="ru-RU" b="1" dirty="0"/>
              <a:t>Вмешательство ханов в управление русскими </a:t>
            </a:r>
            <a:r>
              <a:rPr lang="ru-RU" b="1" dirty="0" smtClean="0"/>
              <a:t>княжествами.</a:t>
            </a:r>
            <a:endParaRPr lang="ru-RU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1" y="980728"/>
            <a:ext cx="3960440" cy="93610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800" i="1" dirty="0" smtClean="0"/>
              <a:t>Экономическая зависимость</a:t>
            </a:r>
            <a:endParaRPr lang="ru-RU" sz="2800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0" y="1988840"/>
            <a:ext cx="4041775" cy="39512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b="1" dirty="0" smtClean="0"/>
              <a:t>Ежегодные  </a:t>
            </a:r>
            <a:r>
              <a:rPr lang="ru-RU" b="1" dirty="0"/>
              <a:t>платежи </a:t>
            </a:r>
            <a:r>
              <a:rPr lang="ru-RU" b="1" dirty="0" smtClean="0"/>
              <a:t>дани </a:t>
            </a:r>
            <a:r>
              <a:rPr lang="ru-RU" b="1" dirty="0"/>
              <a:t>(выход</a:t>
            </a:r>
            <a:r>
              <a:rPr lang="ru-RU" b="1" dirty="0" smtClean="0"/>
              <a:t>), за которыми следили баскаки.</a:t>
            </a:r>
          </a:p>
          <a:p>
            <a:r>
              <a:rPr lang="ru-RU" b="1" dirty="0" smtClean="0"/>
              <a:t>Перепись  населения</a:t>
            </a:r>
            <a:r>
              <a:rPr lang="ru-RU" b="1" dirty="0"/>
              <a:t>.</a:t>
            </a:r>
            <a:endParaRPr lang="ru-RU" b="1" dirty="0" smtClean="0"/>
          </a:p>
          <a:p>
            <a:r>
              <a:rPr lang="ru-RU" b="1" dirty="0" smtClean="0"/>
              <a:t> Внеочередные   </a:t>
            </a:r>
            <a:r>
              <a:rPr lang="ru-RU" b="1" dirty="0"/>
              <a:t>платежи, содержание  ордынских </a:t>
            </a:r>
            <a:r>
              <a:rPr lang="ru-RU" b="1" dirty="0" smtClean="0"/>
              <a:t>послов</a:t>
            </a:r>
            <a:r>
              <a:rPr lang="ru-RU" b="1" dirty="0"/>
              <a:t>.</a:t>
            </a:r>
            <a:endParaRPr lang="ru-RU" b="1" dirty="0" smtClean="0"/>
          </a:p>
          <a:p>
            <a:r>
              <a:rPr lang="ru-RU" b="1" dirty="0" smtClean="0"/>
              <a:t> Обязанность  </a:t>
            </a:r>
            <a:r>
              <a:rPr lang="ru-RU" b="1" dirty="0"/>
              <a:t>поставлять воинов </a:t>
            </a:r>
            <a:r>
              <a:rPr lang="ru-RU" b="1" dirty="0" smtClean="0"/>
              <a:t>в монголо-татарские войска.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9040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738570"/>
            <a:ext cx="392392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Александр Ярославич Невский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(1221 - 1263)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овгородский ,</a:t>
            </a:r>
          </a:p>
          <a:p>
            <a:pPr algn="ctr"/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великий князь владимирский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1944928" cy="383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5" y="2492896"/>
            <a:ext cx="3053719" cy="392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738570"/>
            <a:ext cx="4572000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Даниил Романович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Галицкий</a:t>
            </a:r>
            <a:r>
              <a:rPr lang="vi-VN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(1201</a:t>
            </a:r>
            <a:r>
              <a:rPr lang="vi-VN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— 1264)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г</a:t>
            </a: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алицкий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и волынский князь</a:t>
            </a:r>
            <a:r>
              <a:rPr lang="vi-VN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573" y="217275"/>
            <a:ext cx="887685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Сравните политику князей в отношении Золотой Орды.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183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730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Восстания против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ордынского владычества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230415" cy="499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772816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Рассмотрите карту на </a:t>
            </a:r>
            <a:r>
              <a:rPr lang="ru-RU" sz="2800" b="1" u="sng" dirty="0" smtClean="0"/>
              <a:t>с.101</a:t>
            </a:r>
            <a:r>
              <a:rPr lang="ru-RU" sz="2800" b="1" dirty="0" smtClean="0"/>
              <a:t>.</a:t>
            </a:r>
            <a:endParaRPr lang="ru-RU" sz="2800" b="1" u="sng" dirty="0" smtClean="0"/>
          </a:p>
          <a:p>
            <a:r>
              <a:rPr lang="ru-RU" sz="2800" b="1" dirty="0" smtClean="0"/>
              <a:t>Назовите  русские города</a:t>
            </a:r>
            <a:r>
              <a:rPr lang="ru-RU" sz="2800" b="1" dirty="0"/>
              <a:t>, в которых вспыхнули восстания, и даты восстаний. </a:t>
            </a:r>
          </a:p>
        </p:txBody>
      </p:sp>
    </p:spTree>
    <p:extLst>
      <p:ext uri="{BB962C8B-B14F-4D97-AF65-F5344CB8AC3E}">
        <p14:creationId xmlns:p14="http://schemas.microsoft.com/office/powerpoint/2010/main" val="42456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730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Восстания против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ордынского владычества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230415" cy="499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772816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Рассмотрите карту на </a:t>
            </a:r>
            <a:r>
              <a:rPr lang="ru-RU" sz="2800" b="1" dirty="0" smtClean="0"/>
              <a:t>с.101.</a:t>
            </a:r>
          </a:p>
          <a:p>
            <a:r>
              <a:rPr lang="ru-RU" sz="2800" b="1" dirty="0" smtClean="0"/>
              <a:t>Назовите русские </a:t>
            </a:r>
            <a:r>
              <a:rPr lang="ru-RU" sz="2800" b="1" dirty="0"/>
              <a:t>города, в которых вспыхнули восстания, и даты восстаний.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738892"/>
            <a:ext cx="132440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Новгород </a:t>
            </a:r>
            <a:endParaRPr lang="ru-RU" b="1" dirty="0" smtClean="0"/>
          </a:p>
          <a:p>
            <a:pPr algn="ctr"/>
            <a:r>
              <a:rPr lang="ru-RU" b="1" dirty="0" smtClean="0"/>
              <a:t>(</a:t>
            </a:r>
            <a:r>
              <a:rPr lang="ru-RU" b="1" dirty="0"/>
              <a:t>1257,1259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67901" y="1988840"/>
            <a:ext cx="153894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/>
              <a:t>Устюг (1262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92204" y="3797336"/>
            <a:ext cx="16614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Суздаль </a:t>
            </a:r>
            <a:r>
              <a:rPr lang="ru-RU" b="1" dirty="0"/>
              <a:t>(1262</a:t>
            </a:r>
            <a:r>
              <a:rPr lang="ru-RU" b="1" dirty="0" smtClean="0"/>
              <a:t>)</a:t>
            </a:r>
            <a:endParaRPr lang="ru-RU" b="1" dirty="0"/>
          </a:p>
        </p:txBody>
      </p: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5522233" y="2385223"/>
            <a:ext cx="201895" cy="7557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rot="10800000" flipV="1">
            <a:off x="7072331" y="2188894"/>
            <a:ext cx="395571" cy="597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14" idx="1"/>
          </p:cNvCxnSpPr>
          <p:nvPr/>
        </p:nvCxnSpPr>
        <p:spPr>
          <a:xfrm flipH="1">
            <a:off x="6588225" y="3026008"/>
            <a:ext cx="803979" cy="276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7403111" y="3302765"/>
            <a:ext cx="156889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Ростов (1262)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92204" y="2841342"/>
            <a:ext cx="196893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</a:rPr>
              <a:t>Ярославль (1262)</a:t>
            </a:r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6500827" y="3429000"/>
            <a:ext cx="891379" cy="58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1"/>
          </p:cNvCxnSpPr>
          <p:nvPr/>
        </p:nvCxnSpPr>
        <p:spPr>
          <a:xfrm rot="10800000">
            <a:off x="6643702" y="3571876"/>
            <a:ext cx="748502" cy="410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72330" y="4286256"/>
            <a:ext cx="18950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Владимир (1262)</a:t>
            </a:r>
            <a:endParaRPr lang="ru-RU" b="1" dirty="0"/>
          </a:p>
        </p:txBody>
      </p:sp>
      <p:cxnSp>
        <p:nvCxnSpPr>
          <p:cNvPr id="19" name="Прямая со стрелкой 18"/>
          <p:cNvCxnSpPr>
            <a:stCxn id="15" idx="1"/>
          </p:cNvCxnSpPr>
          <p:nvPr/>
        </p:nvCxnSpPr>
        <p:spPr>
          <a:xfrm rot="10800000">
            <a:off x="6500826" y="3643314"/>
            <a:ext cx="571504" cy="827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74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Последствия ордынского владычества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5436" y="1772816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Задание №1. (Учебник, с.119)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Как повлияла зависимость от Орды на хозяйство Руси? </a:t>
            </a:r>
            <a:endParaRPr lang="ru-RU" sz="2400" b="1" dirty="0" smtClean="0"/>
          </a:p>
          <a:p>
            <a:r>
              <a:rPr lang="ru-RU" sz="2400" b="1" u="sng" dirty="0" smtClean="0"/>
              <a:t>Задание №2. (Учебник, с.119)</a:t>
            </a:r>
          </a:p>
          <a:p>
            <a:r>
              <a:rPr lang="ru-RU" sz="2400" b="1" dirty="0" smtClean="0"/>
              <a:t>Как </a:t>
            </a:r>
            <a:r>
              <a:rPr lang="ru-RU" sz="2400" b="1" dirty="0"/>
              <a:t>повлияла зависимость от Орды на управление русскими землями? </a:t>
            </a:r>
            <a:endParaRPr lang="ru-RU" sz="2400" b="1" dirty="0" smtClean="0"/>
          </a:p>
          <a:p>
            <a:r>
              <a:rPr lang="ru-RU" sz="2400" b="1" u="sng" dirty="0" smtClean="0"/>
              <a:t>Задание №3. (</a:t>
            </a:r>
            <a:r>
              <a:rPr lang="ru-RU" sz="2400" b="1" u="sng" dirty="0"/>
              <a:t>Э</a:t>
            </a:r>
            <a:r>
              <a:rPr lang="ru-RU" sz="2400" b="1" u="sng" dirty="0" smtClean="0"/>
              <a:t>тимологический  словарь)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Какие слова были заимствованы из татарского (тюркского) языка? </a:t>
            </a:r>
            <a:endParaRPr lang="ru-RU" sz="2400" b="1" dirty="0" smtClean="0"/>
          </a:p>
          <a:p>
            <a:r>
              <a:rPr lang="ru-RU" sz="2400" b="1" dirty="0" smtClean="0"/>
              <a:t>Как </a:t>
            </a:r>
            <a:r>
              <a:rPr lang="ru-RU" sz="2400" b="1" dirty="0"/>
              <a:t>заимствования влияют на </a:t>
            </a:r>
            <a:r>
              <a:rPr lang="ru-RU" sz="2400" b="1" dirty="0" smtClean="0"/>
              <a:t> русский язык</a:t>
            </a:r>
            <a:r>
              <a:rPr lang="ru-RU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985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372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Последствия ордынского владычества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3371" y="1107212"/>
            <a:ext cx="2455589" cy="7376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Экономика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680" y="2276872"/>
            <a:ext cx="83340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Разрушены   города.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Забыты  многие ремесла.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Выплачивалась огромная дань.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Начало экономического отставания от Западной    </a:t>
            </a:r>
          </a:p>
          <a:p>
            <a:r>
              <a:rPr lang="ru-RU" sz="2800" b="1" dirty="0" smtClean="0"/>
              <a:t>      Европы. 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Прервались связи с южными и юго-западными княжествами.</a:t>
            </a:r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91575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372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Последствия ордынского владычества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3371" y="1268760"/>
            <a:ext cx="2455589" cy="7376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Политика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4466" y="2348880"/>
            <a:ext cx="83340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2800" b="1" dirty="0"/>
              <a:t>Стремление князей усилить свою власть </a:t>
            </a:r>
            <a:r>
              <a:rPr lang="ru-RU" sz="2800" b="1" dirty="0" smtClean="0"/>
              <a:t>по примеру ханов.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 Утрата вечевых традиций.</a:t>
            </a:r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5931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372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Последствия ордынского владычества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3371" y="1268760"/>
            <a:ext cx="2455589" cy="7376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Культура 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6029" y="2204864"/>
            <a:ext cx="8334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2800" b="1" dirty="0" smtClean="0"/>
              <a:t>Заимствование слов из татарского языка.</a:t>
            </a:r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  <a:p>
            <a:pPr marL="457200" indent="-457200">
              <a:buFont typeface="Arial" charset="0"/>
              <a:buChar char="•"/>
            </a:pPr>
            <a:endParaRPr lang="ru-RU" sz="28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04222" y="2897361"/>
            <a:ext cx="3347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/>
              <a:t>Алмаз, алый, амбар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6876" y="3328249"/>
            <a:ext cx="5230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Казна, казначей, кайма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23971" y="3803056"/>
            <a:ext cx="4823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Сарай, саранча, сарафан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4249380"/>
            <a:ext cx="3025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Халат, халва, хан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2558" y="4653136"/>
            <a:ext cx="3220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prstClr val="black"/>
                </a:solidFill>
              </a:rPr>
              <a:t>Чугун, чулан, чулок</a:t>
            </a:r>
          </a:p>
        </p:txBody>
      </p:sp>
    </p:spTree>
    <p:extLst>
      <p:ext uri="{BB962C8B-B14F-4D97-AF65-F5344CB8AC3E}">
        <p14:creationId xmlns:p14="http://schemas.microsoft.com/office/powerpoint/2010/main" val="17071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Русь и  Золотая Орда</a:t>
            </a:r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60" y="3809684"/>
            <a:ext cx="3840047" cy="280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370638"/>
            <a:ext cx="67223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/>
              <a:t>Что важного вы сегодня узнали на уроке?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5" y="1893858"/>
            <a:ext cx="7680091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/>
              <a:t>Что вы узнали интересного на сегодняшнем уроке?</a:t>
            </a:r>
            <a:endParaRPr lang="ru-RU" sz="2800" b="1" dirty="0"/>
          </a:p>
          <a:p>
            <a:r>
              <a:rPr lang="ru-RU" sz="2800" b="1" dirty="0"/>
              <a:t>Что вам понравилось в уроке?</a:t>
            </a:r>
            <a:endParaRPr lang="ru-RU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293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229600" cy="365841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- узнать о характере и формах </a:t>
            </a:r>
            <a:r>
              <a:rPr lang="ru-RU" sz="3200" b="1" dirty="0"/>
              <a:t>зависимости Руси от </a:t>
            </a:r>
            <a:r>
              <a:rPr lang="ru-RU" sz="3200" b="1" dirty="0" smtClean="0"/>
              <a:t>монголо-татар;</a:t>
            </a:r>
            <a:br>
              <a:rPr lang="ru-RU" sz="3200" b="1" dirty="0" smtClean="0"/>
            </a:br>
            <a:r>
              <a:rPr lang="ru-RU" sz="3200" b="1" dirty="0" smtClean="0"/>
              <a:t>  - рассмотреть политику </a:t>
            </a:r>
            <a:r>
              <a:rPr lang="ru-RU" sz="3200" b="1" dirty="0"/>
              <a:t>русских князей по отношению к </a:t>
            </a:r>
            <a:r>
              <a:rPr lang="ru-RU" sz="3200" b="1" dirty="0" smtClean="0"/>
              <a:t>Золотой Орде;</a:t>
            </a:r>
            <a:br>
              <a:rPr lang="ru-RU" sz="3200" b="1" dirty="0" smtClean="0"/>
            </a:br>
            <a:r>
              <a:rPr lang="ru-RU" sz="3200" b="1" dirty="0" smtClean="0"/>
              <a:t>- узнать о сопротивлении монголо-татарской зависимости; </a:t>
            </a:r>
            <a:br>
              <a:rPr lang="ru-RU" sz="3200" b="1" dirty="0" smtClean="0"/>
            </a:br>
            <a:r>
              <a:rPr lang="ru-RU" sz="3200" b="1" dirty="0" smtClean="0"/>
              <a:t>- выяснить последствия </a:t>
            </a:r>
            <a:r>
              <a:rPr lang="ru-RU" sz="3200" b="1" dirty="0"/>
              <a:t>ордынской зависимости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3520" y="620688"/>
            <a:ext cx="468736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Цели урока: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27363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/>
              <a:t>Домашнее задание:</a:t>
            </a:r>
            <a:br>
              <a:rPr lang="ru-RU" sz="3600" b="1" i="1" dirty="0"/>
            </a:br>
            <a:r>
              <a:rPr lang="ru-RU" sz="3600" b="1" dirty="0"/>
              <a:t>у</a:t>
            </a:r>
            <a:r>
              <a:rPr lang="ru-RU" sz="3600" b="1" dirty="0" smtClean="0"/>
              <a:t>чить п.14,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с</a:t>
            </a:r>
            <a:r>
              <a:rPr lang="ru-RU" sz="3600" b="1" dirty="0" smtClean="0"/>
              <a:t>оставить </a:t>
            </a:r>
            <a:r>
              <a:rPr lang="ru-RU" sz="3600" b="1" dirty="0"/>
              <a:t>устный рассказ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по </a:t>
            </a:r>
            <a:r>
              <a:rPr lang="ru-RU" sz="3600" b="1" dirty="0"/>
              <a:t>рисунку на стр. </a:t>
            </a:r>
            <a:r>
              <a:rPr lang="ru-RU" sz="3600" b="1" dirty="0" smtClean="0"/>
              <a:t>117.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49068" cy="29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4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99892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/>
              <a:t>2.Какие русские княжества </a:t>
            </a:r>
            <a:r>
              <a:rPr lang="ru-RU" sz="2800" b="1" dirty="0"/>
              <a:t>и города были </a:t>
            </a:r>
            <a:r>
              <a:rPr lang="ru-RU" sz="2800" b="1" dirty="0" smtClean="0"/>
              <a:t>завоеваны монголо-татарами </a:t>
            </a:r>
            <a:r>
              <a:rPr lang="ru-RU" sz="2800" b="1" dirty="0"/>
              <a:t>в 1237-1240 гг</a:t>
            </a:r>
            <a:r>
              <a:rPr lang="ru-RU" sz="2800" b="1" dirty="0" smtClean="0"/>
              <a:t>.?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67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</a:rPr>
              <a:t>1.Кто </a:t>
            </a:r>
            <a:r>
              <a:rPr lang="ru-RU" sz="2800" b="1" dirty="0">
                <a:solidFill>
                  <a:prstClr val="black"/>
                </a:solidFill>
              </a:rPr>
              <a:t>и когда привел монголо-татар на Русь?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964196"/>
            <a:ext cx="77750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</a:rPr>
              <a:t>3.Как </a:t>
            </a:r>
            <a:r>
              <a:rPr lang="ru-RU" sz="2800" b="1" dirty="0">
                <a:solidFill>
                  <a:prstClr val="black"/>
                </a:solidFill>
              </a:rPr>
              <a:t>вели себя монголы во время завоевания Руси?</a:t>
            </a:r>
          </a:p>
          <a:p>
            <a:pPr lvl="0"/>
            <a:r>
              <a:rPr lang="ru-RU" sz="2800" b="1" dirty="0" smtClean="0">
                <a:solidFill>
                  <a:prstClr val="black"/>
                </a:solidFill>
              </a:rPr>
              <a:t>4.Каким </a:t>
            </a:r>
            <a:r>
              <a:rPr lang="ru-RU" sz="2800" b="1" dirty="0">
                <a:solidFill>
                  <a:prstClr val="black"/>
                </a:solidFill>
              </a:rPr>
              <a:t>было сопротивление жителей Руси?  Приведите примеры.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43148"/>
            <a:ext cx="5231904" cy="27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02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Золотая Орда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965" y="1044283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Образована в 1243 году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6051" y="1567503"/>
            <a:ext cx="76328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Объединила территории:</a:t>
            </a:r>
          </a:p>
          <a:p>
            <a:r>
              <a:rPr lang="ru-RU" sz="2800" b="1" dirty="0"/>
              <a:t>Крым </a:t>
            </a:r>
          </a:p>
          <a:p>
            <a:r>
              <a:rPr lang="ru-RU" sz="2800" b="1" dirty="0" smtClean="0"/>
              <a:t>Половецкая степь</a:t>
            </a:r>
          </a:p>
          <a:p>
            <a:r>
              <a:rPr lang="ru-RU" sz="2800" b="1" dirty="0"/>
              <a:t>Поволжье </a:t>
            </a:r>
          </a:p>
          <a:p>
            <a:r>
              <a:rPr lang="ru-RU" sz="2800" b="1" dirty="0" err="1" smtClean="0"/>
              <a:t>Приуралье</a:t>
            </a:r>
            <a:endParaRPr lang="ru-RU" sz="2800" b="1" dirty="0" smtClean="0"/>
          </a:p>
          <a:p>
            <a:r>
              <a:rPr lang="ru-RU" sz="2800" b="1" dirty="0" smtClean="0"/>
              <a:t>Западная Сибирь, </a:t>
            </a:r>
          </a:p>
          <a:p>
            <a:r>
              <a:rPr lang="ru-RU" sz="2800" b="1" dirty="0" smtClean="0"/>
              <a:t>часть Средней Азии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5420" y="4725144"/>
            <a:ext cx="21058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Столица:</a:t>
            </a:r>
          </a:p>
          <a:p>
            <a:r>
              <a:rPr lang="ru-RU" sz="2800" b="1" dirty="0"/>
              <a:t>г</a:t>
            </a:r>
            <a:r>
              <a:rPr lang="ru-RU" sz="2800" b="1" dirty="0" smtClean="0"/>
              <a:t>ород Сарай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45" y="2276872"/>
            <a:ext cx="5310238" cy="433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2661253" y="4797152"/>
            <a:ext cx="3278899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00192" y="5949280"/>
            <a:ext cx="273630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0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02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Золотая Орда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0872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 </a:t>
            </a:r>
            <a:r>
              <a:rPr lang="ru-RU" sz="2800" b="1" dirty="0" smtClean="0"/>
              <a:t>	Русь попала </a:t>
            </a:r>
            <a:r>
              <a:rPr lang="ru-RU" sz="2800" b="1" dirty="0"/>
              <a:t>в </a:t>
            </a:r>
            <a:r>
              <a:rPr lang="ru-RU" sz="2800" b="1" i="1" u="sng" dirty="0"/>
              <a:t>вассальную зависимость</a:t>
            </a:r>
            <a:r>
              <a:rPr lang="ru-RU" sz="2800" b="1" dirty="0"/>
              <a:t>, т.е. подчинялась Орде, но сохраняла некоторую самостоятельность.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3772"/>
            <a:ext cx="4868750" cy="397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4427984" y="1844824"/>
            <a:ext cx="1008112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Зависимость от Золотой Орды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68760"/>
            <a:ext cx="864096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Задание №1  (Учебник</a:t>
            </a:r>
            <a:r>
              <a:rPr lang="ru-RU" sz="2400" b="1" u="sng" dirty="0"/>
              <a:t>, с.115-116)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В </a:t>
            </a:r>
            <a:r>
              <a:rPr lang="ru-RU" sz="2400" b="1" dirty="0"/>
              <a:t>чем заключалась зависимость русских земель от Орды</a:t>
            </a:r>
            <a:r>
              <a:rPr lang="ru-RU" sz="2400" b="1" dirty="0" smtClean="0"/>
              <a:t>?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 </a:t>
            </a:r>
            <a:r>
              <a:rPr lang="ru-RU" sz="2400" b="1" dirty="0"/>
              <a:t>Что такое </a:t>
            </a:r>
            <a:r>
              <a:rPr lang="ru-RU" sz="2400" b="1" i="1" dirty="0"/>
              <a:t>ярлык</a:t>
            </a:r>
            <a:r>
              <a:rPr lang="ru-RU" sz="2400" b="1" dirty="0"/>
              <a:t>? Какой  ярлык и почему был  наиболее привлекательным?</a:t>
            </a:r>
          </a:p>
          <a:p>
            <a:r>
              <a:rPr lang="ru-RU" sz="2400" b="1" dirty="0"/>
              <a:t>3. Почему князья нередко погибали в Орде? </a:t>
            </a:r>
            <a:endParaRPr lang="ru-RU" sz="2400" b="1" dirty="0" smtClean="0"/>
          </a:p>
          <a:p>
            <a:r>
              <a:rPr lang="ru-RU" sz="2400" b="1" u="sng" dirty="0" smtClean="0"/>
              <a:t>(Документ </a:t>
            </a:r>
            <a:r>
              <a:rPr lang="ru-RU" sz="2400" b="1" u="sng" dirty="0"/>
              <a:t>на с.120)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1612" y="3933056"/>
            <a:ext cx="838842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Задание №2 (учебник, с.116-117) </a:t>
            </a:r>
          </a:p>
          <a:p>
            <a:r>
              <a:rPr lang="ru-RU" sz="2400" b="1" dirty="0" smtClean="0"/>
              <a:t>1</a:t>
            </a:r>
            <a:r>
              <a:rPr lang="ru-RU" sz="2400" b="1" dirty="0"/>
              <a:t>. Назовите повинности русского населения. </a:t>
            </a:r>
          </a:p>
          <a:p>
            <a:r>
              <a:rPr lang="ru-RU" sz="2400" b="1" dirty="0" smtClean="0"/>
              <a:t>2</a:t>
            </a:r>
            <a:r>
              <a:rPr lang="ru-RU" sz="2400" b="1" dirty="0"/>
              <a:t>. Объясните слова: </a:t>
            </a:r>
            <a:r>
              <a:rPr lang="ru-RU" sz="2400" b="1" i="1" dirty="0" smtClean="0"/>
              <a:t>баскак, </a:t>
            </a:r>
            <a:r>
              <a:rPr lang="ru-RU" sz="2400" b="1" i="1" dirty="0"/>
              <a:t>выход.</a:t>
            </a:r>
            <a:endParaRPr lang="ru-RU" sz="2400" b="1" dirty="0"/>
          </a:p>
          <a:p>
            <a:r>
              <a:rPr lang="ru-RU" sz="2400" b="1" dirty="0" smtClean="0"/>
              <a:t>3.Почему </a:t>
            </a:r>
            <a:r>
              <a:rPr lang="ru-RU" sz="2400" b="1" dirty="0"/>
              <a:t>духовенство было освобождено от дани?</a:t>
            </a:r>
          </a:p>
        </p:txBody>
      </p:sp>
    </p:spTree>
    <p:extLst>
      <p:ext uri="{BB962C8B-B14F-4D97-AF65-F5344CB8AC3E}">
        <p14:creationId xmlns:p14="http://schemas.microsoft.com/office/powerpoint/2010/main" val="37275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303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Зависимость от Золотой Орды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4040188" cy="39512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/>
              <a:t>Получение князьями </a:t>
            </a:r>
            <a:r>
              <a:rPr lang="ru-RU" b="1" dirty="0" smtClean="0"/>
              <a:t>ярлыка, </a:t>
            </a:r>
            <a:r>
              <a:rPr lang="ru-RU" b="1" dirty="0"/>
              <a:t>подтверждавшего право на княжение.</a:t>
            </a:r>
          </a:p>
          <a:p>
            <a:r>
              <a:rPr lang="ru-RU" b="1" dirty="0"/>
              <a:t>Возведение на </a:t>
            </a:r>
            <a:r>
              <a:rPr lang="ru-RU" b="1" dirty="0" smtClean="0"/>
              <a:t>престол князей </a:t>
            </a:r>
            <a:r>
              <a:rPr lang="ru-RU" b="1" dirty="0"/>
              <a:t>в присутствии ордынского посла.</a:t>
            </a:r>
          </a:p>
          <a:p>
            <a:r>
              <a:rPr lang="ru-RU" b="1" dirty="0"/>
              <a:t>Вмешательство ханов в управление русскими </a:t>
            </a:r>
            <a:r>
              <a:rPr lang="ru-RU" b="1" dirty="0" smtClean="0"/>
              <a:t>княжествами.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3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692696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Ярлык</a:t>
            </a:r>
            <a:r>
              <a:rPr lang="ru-RU" sz="3200" b="1" i="1" dirty="0" smtClean="0"/>
              <a:t> – ханская грамота, дававшая право  на правление русским князьям.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6177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303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Зависимость от Золотой Орды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412776"/>
            <a:ext cx="4040188" cy="39512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dirty="0"/>
              <a:t>Получение князьями </a:t>
            </a:r>
            <a:r>
              <a:rPr lang="ru-RU" b="1" dirty="0" smtClean="0"/>
              <a:t>ярлыка, </a:t>
            </a:r>
            <a:r>
              <a:rPr lang="ru-RU" b="1" dirty="0"/>
              <a:t>подтверждавшего право на княжение.</a:t>
            </a:r>
          </a:p>
          <a:p>
            <a:r>
              <a:rPr lang="ru-RU" b="1" dirty="0"/>
              <a:t>Возведение на </a:t>
            </a:r>
            <a:r>
              <a:rPr lang="ru-RU" b="1" dirty="0" smtClean="0"/>
              <a:t>престол князей </a:t>
            </a:r>
            <a:r>
              <a:rPr lang="ru-RU" b="1" dirty="0"/>
              <a:t>в присутствии ордынского посла.</a:t>
            </a:r>
          </a:p>
          <a:p>
            <a:r>
              <a:rPr lang="ru-RU" b="1" dirty="0"/>
              <a:t>Вмешательство ханов в управление русскими </a:t>
            </a:r>
            <a:r>
              <a:rPr lang="ru-RU" b="1" dirty="0" smtClean="0"/>
              <a:t>княжествами.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2000" y="1484784"/>
            <a:ext cx="4041775" cy="39512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b="1" dirty="0" smtClean="0"/>
              <a:t>Ежегодные  </a:t>
            </a:r>
            <a:r>
              <a:rPr lang="ru-RU" b="1" dirty="0"/>
              <a:t>платежи </a:t>
            </a:r>
            <a:r>
              <a:rPr lang="ru-RU" b="1" dirty="0" smtClean="0"/>
              <a:t>дани </a:t>
            </a:r>
            <a:r>
              <a:rPr lang="ru-RU" b="1" dirty="0"/>
              <a:t>(выход</a:t>
            </a:r>
            <a:r>
              <a:rPr lang="ru-RU" b="1" dirty="0" smtClean="0"/>
              <a:t>), за которыми следили баскаки.</a:t>
            </a:r>
          </a:p>
          <a:p>
            <a:r>
              <a:rPr lang="ru-RU" b="1" dirty="0" smtClean="0"/>
              <a:t>Перепись  населения</a:t>
            </a:r>
            <a:r>
              <a:rPr lang="ru-RU" b="1" dirty="0"/>
              <a:t>.</a:t>
            </a:r>
            <a:endParaRPr lang="ru-RU" b="1" dirty="0" smtClean="0"/>
          </a:p>
          <a:p>
            <a:r>
              <a:rPr lang="ru-RU" b="1" dirty="0" smtClean="0"/>
              <a:t> Внеочередные   </a:t>
            </a:r>
            <a:r>
              <a:rPr lang="ru-RU" b="1" dirty="0"/>
              <a:t>платежи, содержание  ордынских </a:t>
            </a:r>
            <a:r>
              <a:rPr lang="ru-RU" b="1" dirty="0" smtClean="0"/>
              <a:t>послов</a:t>
            </a:r>
            <a:r>
              <a:rPr lang="ru-RU" b="1" dirty="0"/>
              <a:t>.</a:t>
            </a:r>
            <a:endParaRPr lang="ru-RU" b="1" dirty="0" smtClean="0"/>
          </a:p>
          <a:p>
            <a:r>
              <a:rPr lang="ru-RU" b="1" dirty="0" smtClean="0"/>
              <a:t> Обязанность  </a:t>
            </a:r>
            <a:r>
              <a:rPr lang="ru-RU" b="1" dirty="0"/>
              <a:t>поставлять воинов </a:t>
            </a:r>
            <a:r>
              <a:rPr lang="ru-RU" b="1" dirty="0" smtClean="0"/>
              <a:t>в монголо-татарские войска.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661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0F0F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621</Words>
  <Application>Microsoft Office PowerPoint</Application>
  <PresentationFormat>Экран (4:3)</PresentationFormat>
  <Paragraphs>111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Русь и  Золотая Орда </vt:lpstr>
      <vt:lpstr>   - узнать о характере и формах зависимости Руси от монголо-татар;   - рассмотреть политику русских князей по отношению к Золотой Орде; - узнать о сопротивлении монголо-татарской зависимости;  - выяснить последствия ордынской зависимости.</vt:lpstr>
      <vt:lpstr>Презентация PowerPoint</vt:lpstr>
      <vt:lpstr>Золотая Орда</vt:lpstr>
      <vt:lpstr>Золотая Орда</vt:lpstr>
      <vt:lpstr>Зависимость от Золотой Орды</vt:lpstr>
      <vt:lpstr>Зависимость от Золотой Орды</vt:lpstr>
      <vt:lpstr>Презентация PowerPoint</vt:lpstr>
      <vt:lpstr>Зависимость от Золотой Орды</vt:lpstr>
      <vt:lpstr>Презентация PowerPoint</vt:lpstr>
      <vt:lpstr>Зависимость от Золотой Орды</vt:lpstr>
      <vt:lpstr>Презентация PowerPoint</vt:lpstr>
      <vt:lpstr>Восстания против ордынского владычества</vt:lpstr>
      <vt:lpstr>Восстания против ордынского владычества</vt:lpstr>
      <vt:lpstr>Последствия ордынского владычества</vt:lpstr>
      <vt:lpstr>Последствия ордынского владычества</vt:lpstr>
      <vt:lpstr>Последствия ордынского владычества</vt:lpstr>
      <vt:lpstr>Последствия ордынского владычества</vt:lpstr>
      <vt:lpstr>Русь и  Золотая Орда </vt:lpstr>
      <vt:lpstr>Домашнее задание: учить п.14, составить устный рассказ  по рисунку на стр. 117.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Русь и  Золотая Орда</dc:title>
  <dc:creator>Fedorov's</dc:creator>
  <cp:lastModifiedBy>Fedorov's</cp:lastModifiedBy>
  <cp:revision>29</cp:revision>
  <dcterms:created xsi:type="dcterms:W3CDTF">2014-03-01T13:45:54Z</dcterms:created>
  <dcterms:modified xsi:type="dcterms:W3CDTF">2015-01-05T07:15:10Z</dcterms:modified>
</cp:coreProperties>
</file>