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0" r:id="rId4"/>
    <p:sldId id="262" r:id="rId5"/>
    <p:sldId id="257" r:id="rId6"/>
    <p:sldId id="260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4" r:id="rId16"/>
    <p:sldId id="275" r:id="rId17"/>
    <p:sldId id="278" r:id="rId18"/>
    <p:sldId id="277" r:id="rId19"/>
    <p:sldId id="276" r:id="rId20"/>
    <p:sldId id="26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E352F-C52E-48D1-A070-205CCB6F7022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95FE-1680-4625-8081-448B1F6C4A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photo.sibnet.ru/upload/imggreat/122060370808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only10000hours.files.wordpress.com/2010/06/monet-impression-sunrise-18724.jpg?w=922&amp;h=708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upload.wikimedia.org/wikipedia/commons/e/eb/Claude_Monet_015.jp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arts-style.narod.ru/images/1872.jpg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2060"/>
                </a:solidFill>
              </a:rPr>
              <a:t/>
            </a:r>
            <a:br>
              <a:rPr lang="ru-RU" sz="3100" b="1" i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Урок изобразительного искусства </a:t>
            </a:r>
            <a:br>
              <a:rPr lang="ru-RU" sz="3100" b="1" i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в 6 классе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«Жанры в изобразительном искусстве»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929066"/>
            <a:ext cx="2736304" cy="205222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1538" y="642918"/>
            <a:ext cx="6929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Смирнова Татьяна Евгеньевна</a:t>
            </a:r>
          </a:p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МОУ Шолоховская СОШ </a:t>
            </a:r>
          </a:p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Красносельского района, Костромской области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2" descr="C:\Users\User\AppData\Local\Temp\Rar$DI04.463\4e91d86107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072" y="0"/>
            <a:ext cx="92655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Пейзажные произведения европейских мастеров XVII—XVIII веков — неотъемлемый образец идеальных эстетических воззрений на пейзаж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544616" cy="447146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79712" y="602128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Франсуа Буше «Пейзаж в </a:t>
            </a:r>
            <a:r>
              <a:rPr lang="ru-RU" dirty="0" err="1" smtClean="0"/>
              <a:t>окресностях</a:t>
            </a:r>
            <a:r>
              <a:rPr lang="ru-RU" dirty="0" smtClean="0"/>
              <a:t> Бове» 1740-е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5400" b="1" dirty="0">
                <a:solidFill>
                  <a:srgbClr val="002060"/>
                </a:solidFill>
              </a:rPr>
              <a:t>Импрессионизм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От французского   </a:t>
            </a:r>
            <a:endParaRPr lang="ru-RU" sz="2800" dirty="0" smtClean="0"/>
          </a:p>
          <a:p>
            <a:pPr>
              <a:buNone/>
            </a:pPr>
            <a:r>
              <a:rPr lang="ru-RU" sz="2800" b="1" i="1" dirty="0" smtClean="0">
                <a:solidFill>
                  <a:srgbClr val="800000"/>
                </a:solidFill>
              </a:rPr>
              <a:t>     </a:t>
            </a:r>
            <a:r>
              <a:rPr lang="ru-RU" sz="2800" b="1" i="1" dirty="0" err="1" smtClean="0">
                <a:solidFill>
                  <a:srgbClr val="800000"/>
                </a:solidFill>
              </a:rPr>
              <a:t>impression</a:t>
            </a:r>
            <a:r>
              <a:rPr lang="ru-RU" sz="2800" b="1" dirty="0">
                <a:solidFill>
                  <a:srgbClr val="800000"/>
                </a:solidFill>
              </a:rPr>
              <a:t> </a:t>
            </a:r>
            <a:r>
              <a:rPr lang="ru-RU" sz="2800" dirty="0" smtClean="0"/>
              <a:t>— впечатление</a:t>
            </a:r>
            <a:endParaRPr lang="ru-RU" sz="2800" dirty="0"/>
          </a:p>
          <a:p>
            <a:r>
              <a:rPr lang="ru-RU" sz="2800" dirty="0"/>
              <a:t>Направление в искусстве  в конце 19 — начале 20 веков, зародившееся во </a:t>
            </a:r>
            <a:r>
              <a:rPr lang="ru-RU" sz="2800" dirty="0">
                <a:solidFill>
                  <a:srgbClr val="800000"/>
                </a:solidFill>
              </a:rPr>
              <a:t>Франции</a:t>
            </a:r>
            <a:r>
              <a:rPr lang="ru-RU" sz="2800" dirty="0"/>
              <a:t> и затем распространившееся по всему миру </a:t>
            </a:r>
          </a:p>
          <a:p>
            <a:r>
              <a:rPr lang="ru-RU" sz="3600" dirty="0">
                <a:solidFill>
                  <a:srgbClr val="800000"/>
                </a:solidFill>
              </a:rPr>
              <a:t>Импрессионисты</a:t>
            </a:r>
            <a:r>
              <a:rPr lang="ru-RU" sz="2800" dirty="0"/>
              <a:t> стремились наиболее естественно и непредвзято запечатлеть реальный мир в его подвижности и изменчивости, </a:t>
            </a:r>
            <a:r>
              <a:rPr lang="ru-RU" sz="2800" dirty="0">
                <a:solidFill>
                  <a:srgbClr val="800000"/>
                </a:solidFill>
              </a:rPr>
              <a:t>передать свои мимолётные впечатления. </a:t>
            </a:r>
          </a:p>
        </p:txBody>
      </p:sp>
      <p:pic>
        <p:nvPicPr>
          <p:cNvPr id="4" name="Picture 5" descr="Картинка 169 из 170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3102496" cy="204935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srgbClr val="002060"/>
                </a:solidFill>
              </a:rPr>
              <a:t>Клод Моне </a:t>
            </a:r>
            <a:r>
              <a:rPr lang="ru-RU" sz="3800" dirty="0">
                <a:solidFill>
                  <a:srgbClr val="002060"/>
                </a:solidFill>
              </a:rPr>
              <a:t/>
            </a:r>
            <a:br>
              <a:rPr lang="ru-RU" sz="3800" dirty="0">
                <a:solidFill>
                  <a:srgbClr val="002060"/>
                </a:solidFill>
              </a:rPr>
            </a:br>
            <a:r>
              <a:rPr lang="ru-RU" sz="3800" dirty="0" smtClean="0">
                <a:solidFill>
                  <a:srgbClr val="002060"/>
                </a:solidFill>
              </a:rPr>
              <a:t>«</a:t>
            </a:r>
            <a:r>
              <a:rPr lang="ru-RU" sz="3800" i="1" dirty="0" smtClean="0">
                <a:solidFill>
                  <a:srgbClr val="002060"/>
                </a:solidFill>
              </a:rPr>
              <a:t>Впечатление</a:t>
            </a:r>
            <a:r>
              <a:rPr lang="ru-RU" sz="3800" i="1" dirty="0">
                <a:solidFill>
                  <a:srgbClr val="002060"/>
                </a:solidFill>
              </a:rPr>
              <a:t>. Восход </a:t>
            </a:r>
            <a:r>
              <a:rPr lang="ru-RU" sz="3800" i="1" dirty="0" smtClean="0">
                <a:solidFill>
                  <a:srgbClr val="002060"/>
                </a:solidFill>
              </a:rPr>
              <a:t>солнца»</a:t>
            </a:r>
            <a:r>
              <a:rPr lang="ru-RU" sz="3800" dirty="0" smtClean="0">
                <a:solidFill>
                  <a:srgbClr val="002060"/>
                </a:solidFill>
              </a:rPr>
              <a:t> </a:t>
            </a:r>
            <a:r>
              <a:rPr lang="ru-RU" sz="3800" i="1" dirty="0">
                <a:solidFill>
                  <a:srgbClr val="002060"/>
                </a:solidFill>
              </a:rPr>
              <a:t>1872</a:t>
            </a:r>
            <a:endParaRPr lang="ru-RU" sz="3800" dirty="0">
              <a:solidFill>
                <a:srgbClr val="002060"/>
              </a:solidFill>
            </a:endParaRPr>
          </a:p>
        </p:txBody>
      </p:sp>
      <p:pic>
        <p:nvPicPr>
          <p:cNvPr id="6" name="Picture 5" descr="Картинка 269 из 170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68759"/>
            <a:ext cx="6984776" cy="537185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Импрессионисты отказались от контура, заменив его мелкими раздельными и контрастными </a:t>
            </a:r>
            <a:r>
              <a:rPr lang="ru-RU" sz="3600" dirty="0">
                <a:solidFill>
                  <a:srgbClr val="002060"/>
                </a:solidFill>
              </a:rPr>
              <a:t>мазками.</a:t>
            </a:r>
            <a:r>
              <a:rPr lang="ru-RU" sz="3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74441" name="Picture 9" descr="gog4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289900" cy="511968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Клод </a:t>
            </a:r>
            <a:r>
              <a:rPr lang="ru-RU" sz="2800" b="1" dirty="0" smtClean="0">
                <a:solidFill>
                  <a:srgbClr val="002060"/>
                </a:solidFill>
              </a:rPr>
              <a:t>Моне </a:t>
            </a:r>
            <a:r>
              <a:rPr lang="ru-RU" sz="2800" dirty="0" smtClean="0">
                <a:solidFill>
                  <a:srgbClr val="002060"/>
                </a:solidFill>
              </a:rPr>
              <a:t>«Здание парламента в Лондоне» 1904 г. 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91845" name="Picture 5" descr="Картинка 2 из 1709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0"/>
            <a:ext cx="6324600" cy="557212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/>
              <a:t> </a:t>
            </a:r>
            <a:r>
              <a:rPr lang="ru-RU" sz="3100" dirty="0">
                <a:solidFill>
                  <a:srgbClr val="002060"/>
                </a:solidFill>
              </a:rPr>
              <a:t>Импрессионисты придерживались метода </a:t>
            </a:r>
            <a:r>
              <a:rPr lang="ru-RU" sz="3100" dirty="0" smtClean="0">
                <a:solidFill>
                  <a:srgbClr val="002060"/>
                </a:solidFill>
              </a:rPr>
              <a:t/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«пленэра»- </a:t>
            </a:r>
            <a:r>
              <a:rPr lang="ru-RU" sz="3100" dirty="0">
                <a:solidFill>
                  <a:srgbClr val="002060"/>
                </a:solidFill>
              </a:rPr>
              <a:t>писали  на открытом </a:t>
            </a:r>
            <a:r>
              <a:rPr lang="ru-RU" sz="3100" dirty="0" smtClean="0">
                <a:solidFill>
                  <a:srgbClr val="002060"/>
                </a:solidFill>
              </a:rPr>
              <a:t>воздухе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275461" name="Picture 5" descr="lecad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5383287" cy="444640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47864" y="60932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Клод Моне «Дама в саду» 1867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</a:rPr>
              <a:t>Пейзаж </a:t>
            </a:r>
            <a:r>
              <a:rPr lang="ru-RU" sz="3200" dirty="0">
                <a:solidFill>
                  <a:srgbClr val="002060"/>
                </a:solidFill>
              </a:rPr>
              <a:t>– любимый жанр </a:t>
            </a:r>
            <a:r>
              <a:rPr lang="ru-RU" sz="3200" dirty="0" smtClean="0">
                <a:solidFill>
                  <a:srgbClr val="002060"/>
                </a:solidFill>
              </a:rPr>
              <a:t>импрессионистов и постимпрессионистов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96965" name="Picture 5" descr="Картинка 230 из 170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12776"/>
            <a:ext cx="6315472" cy="4830584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67744" y="6237312"/>
            <a:ext cx="436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Клод Моне «Стога возле </a:t>
            </a:r>
            <a:r>
              <a:rPr lang="ru-RU" dirty="0" err="1" smtClean="0"/>
              <a:t>Живерни</a:t>
            </a:r>
            <a:r>
              <a:rPr lang="ru-RU" dirty="0" smtClean="0"/>
              <a:t>» 1886 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229600" cy="11398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Жорж-Пьер Сёра́ </a:t>
            </a:r>
            <a:r>
              <a:rPr lang="ru-RU" sz="2800" dirty="0">
                <a:solidFill>
                  <a:srgbClr val="002060"/>
                </a:solidFill>
              </a:rPr>
              <a:t>– создатель  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«</a:t>
            </a:r>
            <a:r>
              <a:rPr lang="ru-RU" sz="2800" dirty="0">
                <a:solidFill>
                  <a:srgbClr val="002060"/>
                </a:solidFill>
              </a:rPr>
              <a:t>пуантилизма</a:t>
            </a:r>
            <a:r>
              <a:rPr lang="ru-RU" sz="2800" dirty="0" smtClean="0">
                <a:solidFill>
                  <a:srgbClr val="002060"/>
                </a:solidFill>
              </a:rPr>
              <a:t>» - точечного письма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16421" name="Picture 5" descr="artlib_gallery-3729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84784"/>
            <a:ext cx="4013200" cy="510540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6423" name="Picture 7" descr="20091004_seurat_la_seine_courbevo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3429000" cy="507682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 </a:t>
            </a:r>
            <a:r>
              <a:rPr lang="ru-RU" sz="3100" b="1" dirty="0">
                <a:solidFill>
                  <a:srgbClr val="002060"/>
                </a:solidFill>
              </a:rPr>
              <a:t>Винсент Ван </a:t>
            </a:r>
            <a:r>
              <a:rPr lang="ru-RU" sz="3100" b="1" dirty="0" err="1" smtClean="0">
                <a:solidFill>
                  <a:srgbClr val="002060"/>
                </a:solidFill>
              </a:rPr>
              <a:t>Гог</a:t>
            </a:r>
            <a:r>
              <a:rPr lang="ru-RU" sz="3100" b="1" dirty="0" smtClean="0">
                <a:solidFill>
                  <a:srgbClr val="002060"/>
                </a:solidFill>
              </a:rPr>
              <a:t>  </a:t>
            </a:r>
            <a:r>
              <a:rPr lang="ru-RU" sz="3100" dirty="0" smtClean="0">
                <a:solidFill>
                  <a:srgbClr val="002060"/>
                </a:solidFill>
              </a:rPr>
              <a:t>-  всемирно известный нидерландский художник-постимпрессионист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6381328"/>
            <a:ext cx="318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«Море в </a:t>
            </a:r>
            <a:r>
              <a:rPr lang="ru-RU" dirty="0" err="1" smtClean="0"/>
              <a:t>Сент</a:t>
            </a:r>
            <a:r>
              <a:rPr lang="ru-RU" dirty="0" smtClean="0"/>
              <a:t> – Мари», 1888 г.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6096000" cy="519112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Винсент Ван </a:t>
            </a:r>
            <a:r>
              <a:rPr lang="ru-RU" sz="2800" b="1" dirty="0" err="1" smtClean="0">
                <a:solidFill>
                  <a:srgbClr val="002060"/>
                </a:solidFill>
              </a:rPr>
              <a:t>Гог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«Пейзаж с повозкой и поездом» 1890 г.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096000" cy="48863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571472" y="0"/>
            <a:ext cx="7772400" cy="3028950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</a:rPr>
              <a:t>Виды </a:t>
            </a:r>
            <a:br>
              <a:rPr lang="ru-RU" sz="6000" b="1" i="1" dirty="0" smtClean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изобразительного </a:t>
            </a:r>
            <a:br>
              <a:rPr lang="ru-RU" sz="6000" b="1" i="1" dirty="0" smtClean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искусства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1860846" cy="1500198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857760"/>
            <a:ext cx="2457499" cy="1709717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29000"/>
            <a:ext cx="1560890" cy="2081186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5143512"/>
            <a:ext cx="2185288" cy="1500198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852936"/>
            <a:ext cx="1857388" cy="1783092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28662" y="5572140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4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284984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3861048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36296" y="2636912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43900" y="5500702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5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Работы импрессионистов и постимпрессионистов явились кульминационным моментом необычайного становления пейзажного жанра в конце XIX века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539880" cy="436537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602128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Поль Сезанн «Гора св. Виктории со стороны окрестностей </a:t>
            </a:r>
            <a:r>
              <a:rPr lang="ru-RU" dirty="0" err="1" smtClean="0"/>
              <a:t>Гарданны</a:t>
            </a:r>
            <a:r>
              <a:rPr lang="ru-RU" dirty="0" smtClean="0"/>
              <a:t>». 1886—1890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7200" b="1" i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420887"/>
            <a:ext cx="4248472" cy="337626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11760" y="6093296"/>
            <a:ext cx="4732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Поль </a:t>
            </a:r>
            <a:r>
              <a:rPr lang="ru-RU" dirty="0" err="1" smtClean="0"/>
              <a:t>Синьяк</a:t>
            </a:r>
            <a:r>
              <a:rPr lang="ru-RU" dirty="0" smtClean="0"/>
              <a:t> «Канале Гранде. Венеция». 1905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785786" y="285728"/>
            <a:ext cx="7772400" cy="1857375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</a:rPr>
              <a:t>Жанры </a:t>
            </a:r>
            <a:br>
              <a:rPr lang="ru-RU" sz="6000" b="1" i="1" dirty="0" smtClean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изобразительного </a:t>
            </a:r>
            <a:br>
              <a:rPr lang="ru-RU" sz="6000" b="1" i="1" dirty="0" smtClean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искусства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000372"/>
            <a:ext cx="2786082" cy="1612445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1643074" cy="2262531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929198"/>
            <a:ext cx="3095620" cy="1714199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714488"/>
            <a:ext cx="1736467" cy="2571768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14818"/>
            <a:ext cx="1671038" cy="2500306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572008"/>
            <a:ext cx="3209310" cy="1857388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512" y="1844824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4941168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5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6237312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4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2924944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388424" y="1772816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6165304"/>
            <a:ext cx="36004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6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Пейзаж – это ...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408712" cy="4831568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11760" y="62373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В.М.Сидоров «Ясный день осени» 2005г.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Первобытные мастера схематично изображали на стенах пещер реки или озера, деревья и каменные глыбы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5904656" cy="468052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59632" y="609329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Наскальная живопись эпохи неолита (плато </a:t>
            </a:r>
            <a:r>
              <a:rPr lang="ru-RU" dirty="0" err="1" smtClean="0"/>
              <a:t>Тассилин-Аджер</a:t>
            </a:r>
            <a:r>
              <a:rPr lang="ru-RU" dirty="0" smtClean="0"/>
              <a:t> в Сахаре)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dirty="0" smtClean="0">
                <a:solidFill>
                  <a:srgbClr val="002060"/>
                </a:solidFill>
              </a:rPr>
              <a:t>В искусстве античного Средиземноморья пейзажный мотив — довольно часто встречающаяся деталь настенных росписей патрицианских домов.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408712" cy="429917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43808" y="6237312"/>
            <a:ext cx="3003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Настенная роспись 1 век н.э.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39552" y="764704"/>
            <a:ext cx="3240360" cy="503001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Веками образы природы рисовались лишь как изображение среды обитания персонажей, в качестве декораций для икон, впоследствии для сцен жанровых сюжетов и портретов.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0648"/>
            <a:ext cx="4581525" cy="5705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39952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Андрей Рублёв</a:t>
            </a:r>
          </a:p>
          <a:p>
            <a:pPr algn="ctr"/>
            <a:r>
              <a:rPr lang="ru-RU" dirty="0" smtClean="0"/>
              <a:t>«Троица», 1411 год или 1425-27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8064" y="476672"/>
            <a:ext cx="3538736" cy="564949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Во всемирно-культурном процессе пейзаж как живописный жанр заявил о себе, в первую очередь, как европейское искусство, несмотря на существование древнекитайской и других восточных традиций искусства пейзажного рисунка и их влияние на европейские художественные процессы.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758349" cy="338437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Император </a:t>
            </a:r>
            <a:r>
              <a:rPr lang="ru-RU" dirty="0" err="1" smtClean="0"/>
              <a:t>Хуэйцзун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«Журавли над дворцом» 1112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692696"/>
            <a:ext cx="4608512" cy="5649491"/>
          </a:xfrm>
        </p:spPr>
        <p:txBody>
          <a:bodyPr>
            <a:normAutofit/>
          </a:bodyPr>
          <a:lstStyle/>
          <a:p>
            <a:r>
              <a:rPr lang="ru-RU" dirty="0" smtClean="0"/>
              <a:t>Важную роль пейзажные мотивы начали играть в эпоху Высокого Возрождения. Теперь пейзаж представляется важным элементом картины. Ярчайшим примером тому является знаменитый портрет </a:t>
            </a:r>
            <a:r>
              <a:rPr lang="ru-RU" dirty="0" err="1" smtClean="0"/>
              <a:t>Моны</a:t>
            </a:r>
            <a:r>
              <a:rPr lang="ru-RU" dirty="0" smtClean="0"/>
              <a:t> Лизы, написанный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Леона́рдо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да Винчи</a:t>
            </a:r>
            <a:r>
              <a:rPr lang="ru-RU" dirty="0" smtClean="0"/>
              <a:t> (1452—1519).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76672"/>
            <a:ext cx="3829050" cy="5705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330</Words>
  <Application>Microsoft Office PowerPoint</Application>
  <PresentationFormat>Экран (4:3)</PresentationFormat>
  <Paragraphs>56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Урок изобразительного искусства  в 6 классе «Жанры в изобразительном искусстве» </vt:lpstr>
      <vt:lpstr>Виды  изобразительного  искусства</vt:lpstr>
      <vt:lpstr>Жанры  изобразительного  искусства</vt:lpstr>
      <vt:lpstr>Пейзаж – это ...</vt:lpstr>
      <vt:lpstr>Первобытные мастера схематично изображали на стенах пещер реки или озера, деревья и каменные глыбы </vt:lpstr>
      <vt:lpstr>   В искусстве античного Средиземноморья пейзажный мотив — довольно часто встречающаяся деталь настенных росписей патрицианских домов.  </vt:lpstr>
      <vt:lpstr> </vt:lpstr>
      <vt:lpstr>  </vt:lpstr>
      <vt:lpstr> </vt:lpstr>
      <vt:lpstr>Пейзажные произведения европейских мастеров XVII—XVIII веков — неотъемлемый образец идеальных эстетических воззрений на пейзаж</vt:lpstr>
      <vt:lpstr>Импрессионизм</vt:lpstr>
      <vt:lpstr>Клод Моне  «Впечатление. Восход солнца» 1872</vt:lpstr>
      <vt:lpstr>Импрессионисты отказались от контура, заменив его мелкими раздельными и контрастными мазками. </vt:lpstr>
      <vt:lpstr>Клод Моне «Здание парламента в Лондоне» 1904 г.  </vt:lpstr>
      <vt:lpstr> Импрессионисты придерживались метода  «пленэра»- писали  на открытом воздухе</vt:lpstr>
      <vt:lpstr>Пейзаж – любимый жанр импрессионистов и постимпрессионистов</vt:lpstr>
      <vt:lpstr>Жорж-Пьер Сёра́ – создатель   «пуантилизма» - точечного письма</vt:lpstr>
      <vt:lpstr> Винсент Ван Гог  -  всемирно известный нидерландский художник-постимпрессионист </vt:lpstr>
      <vt:lpstr>Винсент Ван Гог  «Пейзаж с повозкой и поездом» 1890 г.</vt:lpstr>
      <vt:lpstr>Работы импрессионистов и постимпрессионистов явились кульминационным моментом необычайного становления пейзажного жанра в конце XIX века</vt:lpstr>
      <vt:lpstr>СПАСИБО ЗА ВНИМАНИЕ!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изобразительного искусства  в 6 классе «Жанры в изобразительном искусстве»</dc:title>
  <dc:creator>User</dc:creator>
  <cp:lastModifiedBy>User</cp:lastModifiedBy>
  <cp:revision>49</cp:revision>
  <dcterms:created xsi:type="dcterms:W3CDTF">2013-08-12T14:20:06Z</dcterms:created>
  <dcterms:modified xsi:type="dcterms:W3CDTF">2015-01-06T10:16:39Z</dcterms:modified>
</cp:coreProperties>
</file>