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578892"/>
            <a:ext cx="6477000" cy="3429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</a:t>
            </a:r>
          </a:p>
          <a:p>
            <a:pPr algn="ctr"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Индивидуальная   непосредственно    образовательная деятельность по преодолению  нарушения произношения звука [Л] в слогах, словах.</a:t>
            </a:r>
          </a:p>
          <a:p>
            <a:pPr algn="ctr"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«Играем в школу» 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21290" y1="86860" x2="78915" y2="85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2743200"/>
            <a:ext cx="3116750" cy="37388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4191000"/>
            <a:ext cx="3886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Идентификатор</a:t>
            </a:r>
            <a:r>
              <a:rPr lang="ru-RU" sz="1400" b="1" dirty="0" smtClean="0"/>
              <a:t>: 219-266-753</a:t>
            </a:r>
            <a:endParaRPr lang="ru-RU" sz="1400" dirty="0" smtClean="0"/>
          </a:p>
          <a:p>
            <a:r>
              <a:rPr lang="ru-RU" sz="1400" b="1" dirty="0" smtClean="0"/>
              <a:t>Смелова Наталия Анатольевна, </a:t>
            </a:r>
            <a:endParaRPr lang="ru-RU" sz="1400" dirty="0" smtClean="0"/>
          </a:p>
          <a:p>
            <a:r>
              <a:rPr lang="ru-RU" sz="1400" b="1" dirty="0" smtClean="0"/>
              <a:t>учитель-логопед, </a:t>
            </a:r>
            <a:endParaRPr lang="ru-RU" sz="1400" dirty="0" smtClean="0"/>
          </a:p>
          <a:p>
            <a:r>
              <a:rPr lang="ru-RU" sz="1400" b="1" dirty="0" smtClean="0"/>
              <a:t>МАДОУ «Мальвина» г. Ноябрьск. </a:t>
            </a:r>
            <a:endParaRPr lang="ru-RU" sz="1400" dirty="0" smtClean="0"/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853" y="8763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произношения звука [Л] в словах.              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логического мышления.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28825"/>
            <a:ext cx="8229600" cy="1447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/>
              <a:t>      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Четко, выделяя звук [Л], назови всех животных. Перечисли животных от самого большого к самому маленькому, а затем – от самого маленького к самому большому.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F8F288C"/>
          <p:cNvPicPr/>
          <p:nvPr/>
        </p:nvPicPr>
        <p:blipFill>
          <a:blip r:embed="rId2" cstate="print"/>
          <a:srcRect l="10832" t="35362" r="83252" b="60981"/>
          <a:stretch>
            <a:fillRect/>
          </a:stretch>
        </p:blipFill>
        <p:spPr bwMode="auto">
          <a:xfrm>
            <a:off x="390853" y="1752600"/>
            <a:ext cx="51528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8F288C"/>
          <p:cNvPicPr/>
          <p:nvPr/>
        </p:nvPicPr>
        <p:blipFill>
          <a:blip r:embed="rId2" cstate="print"/>
          <a:srcRect l="10187" t="39412" r="14771" b="35773"/>
          <a:stretch>
            <a:fillRect/>
          </a:stretch>
        </p:blipFill>
        <p:spPr bwMode="auto">
          <a:xfrm>
            <a:off x="1447799" y="3276600"/>
            <a:ext cx="644715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http://dg55.mycdn.me/getImage?photoId=589555509595&amp;photoType=0"/>
          <p:cNvPicPr>
            <a:picLocks noGrp="1"/>
          </p:cNvPicPr>
          <p:nvPr>
            <p:ph idx="1"/>
          </p:nvPr>
        </p:nvPicPr>
        <p:blipFill>
          <a:blip r:embed="rId2" cstate="print"/>
          <a:srcRect l="4911" t="20402" r="5413" b="8125"/>
          <a:stretch>
            <a:fillRect/>
          </a:stretch>
        </p:blipFill>
        <p:spPr bwMode="auto">
          <a:xfrm>
            <a:off x="1600200" y="1447800"/>
            <a:ext cx="5486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6481" y="2355797"/>
            <a:ext cx="2836627" cy="40508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90525"/>
            <a:ext cx="3581400" cy="3581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01636" y="1422737"/>
            <a:ext cx="3635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41421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на дыхание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C:\Documents and Settings\Наталия\Local Settings\Temporary Internet Files\Content.MSO\8EA16A9.jp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9664" t="7463" r="57573" b="68281"/>
          <a:stretch/>
        </p:blipFill>
        <p:spPr bwMode="auto">
          <a:xfrm>
            <a:off x="2667000" y="2209800"/>
            <a:ext cx="3429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55" y="152400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Артикуляционная гимнастика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:\Documents and Settings\Наталия\Local Settings\Temporary Internet Files\Content.MSO\624CD60B.jpg"/>
          <p:cNvPicPr/>
          <p:nvPr/>
        </p:nvPicPr>
        <p:blipFill>
          <a:blip r:embed="rId2" cstate="print"/>
          <a:srcRect l="51895" t="18256" r="28440" b="71340"/>
          <a:stretch>
            <a:fillRect/>
          </a:stretch>
        </p:blipFill>
        <p:spPr bwMode="auto">
          <a:xfrm>
            <a:off x="3900055" y="5218239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Наталия\Local Settings\Temporary Internet Files\Content.MSO\624CD60B.jpg"/>
          <p:cNvPicPr/>
          <p:nvPr/>
        </p:nvPicPr>
        <p:blipFill>
          <a:blip r:embed="rId2" cstate="print"/>
          <a:srcRect l="51443" t="28660" r="28892" b="60293"/>
          <a:stretch>
            <a:fillRect/>
          </a:stretch>
        </p:blipFill>
        <p:spPr bwMode="auto">
          <a:xfrm>
            <a:off x="3771900" y="3388075"/>
            <a:ext cx="1447799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Наталия\Local Settings\Temporary Internet Files\Content.MSO\624CD60B.jpg"/>
          <p:cNvPicPr/>
          <p:nvPr/>
        </p:nvPicPr>
        <p:blipFill>
          <a:blip r:embed="rId2" cstate="print"/>
          <a:srcRect l="13243" t="18256" r="66527" b="71282"/>
          <a:stretch>
            <a:fillRect/>
          </a:stretch>
        </p:blipFill>
        <p:spPr bwMode="auto">
          <a:xfrm>
            <a:off x="600075" y="1447800"/>
            <a:ext cx="1462088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Наталия\Local Settings\Temporary Internet Files\Content.MSO\624CD60B.jpg"/>
          <p:cNvPicPr/>
          <p:nvPr/>
        </p:nvPicPr>
        <p:blipFill>
          <a:blip r:embed="rId2" cstate="print"/>
          <a:srcRect l="13243" t="39707" r="66753" b="49071"/>
          <a:stretch>
            <a:fillRect/>
          </a:stretch>
        </p:blipFill>
        <p:spPr bwMode="auto">
          <a:xfrm>
            <a:off x="547255" y="3543300"/>
            <a:ext cx="1528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Наталия\Local Settings\Temporary Internet Files\Content.MSO\624CD60B.jpg"/>
          <p:cNvPicPr/>
          <p:nvPr/>
        </p:nvPicPr>
        <p:blipFill>
          <a:blip r:embed="rId3" cstate="print"/>
          <a:srcRect l="13243" t="51045" r="66414" b="37732"/>
          <a:stretch>
            <a:fillRect/>
          </a:stretch>
        </p:blipFill>
        <p:spPr bwMode="auto">
          <a:xfrm>
            <a:off x="7076641" y="3581400"/>
            <a:ext cx="144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Наталия\Local Settings\Temporary Internet Files\Content.MSO\624CD60B.jpg"/>
          <p:cNvPicPr/>
          <p:nvPr/>
        </p:nvPicPr>
        <p:blipFill>
          <a:blip r:embed="rId2" cstate="print"/>
          <a:srcRect l="51217" t="39940" r="28666" b="49188"/>
          <a:stretch>
            <a:fillRect/>
          </a:stretch>
        </p:blipFill>
        <p:spPr bwMode="auto">
          <a:xfrm>
            <a:off x="3810000" y="1447800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Наталия\Local Settings\Temporary Internet Files\Content.MSO\624CD60B.jpg"/>
          <p:cNvPicPr/>
          <p:nvPr/>
        </p:nvPicPr>
        <p:blipFill>
          <a:blip r:embed="rId3" cstate="print"/>
          <a:srcRect l="13243" t="28484" r="66640" b="60644"/>
          <a:stretch>
            <a:fillRect/>
          </a:stretch>
        </p:blipFill>
        <p:spPr bwMode="auto">
          <a:xfrm>
            <a:off x="7109979" y="1447800"/>
            <a:ext cx="13811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69119" y="1066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«Лопаточка»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733800" y="1066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«Иголочка»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036377" y="1066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«Парусник»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42263" y="3175700"/>
            <a:ext cx="173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«Качели»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543299" y="4848907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«Щетка-сметка»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543299" y="294322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«Маляр»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036377" y="31739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«Змейка»</a:t>
            </a: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Правильное положение органов артикуляции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произношении звука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24200" y="1828800"/>
            <a:ext cx="3505200" cy="74533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/>
              <a:t>  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Губы улыбаются.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2000" b="1" dirty="0" smtClean="0"/>
              <a:t>                                                                                           </a:t>
            </a:r>
          </a:p>
          <a:p>
            <a:pPr algn="ctr">
              <a:buNone/>
            </a:pPr>
            <a:r>
              <a:rPr lang="ru-RU" sz="2000" b="1" dirty="0" smtClean="0"/>
              <a:t> </a:t>
            </a:r>
          </a:p>
          <a:p>
            <a:pPr algn="ctr">
              <a:buNone/>
            </a:pPr>
            <a:r>
              <a:rPr lang="ru-RU" sz="2000" b="1" dirty="0" smtClean="0"/>
              <a:t>                                  </a:t>
            </a:r>
          </a:p>
          <a:p>
            <a:pPr algn="ctr">
              <a:buNone/>
            </a:pPr>
            <a:endParaRPr lang="ru-RU" sz="2000" dirty="0"/>
          </a:p>
        </p:txBody>
      </p:sp>
      <p:pic>
        <p:nvPicPr>
          <p:cNvPr id="4" name="Рисунок 3" descr="6DA8E7BA"/>
          <p:cNvPicPr/>
          <p:nvPr/>
        </p:nvPicPr>
        <p:blipFill rotWithShape="1">
          <a:blip r:embed="rId2" cstate="print"/>
          <a:srcRect l="8659" t="52133" r="72119" b="37739"/>
          <a:stretch/>
        </p:blipFill>
        <p:spPr bwMode="auto">
          <a:xfrm>
            <a:off x="533400" y="1428586"/>
            <a:ext cx="1323975" cy="134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6DA8E7BA"/>
          <p:cNvPicPr/>
          <p:nvPr/>
        </p:nvPicPr>
        <p:blipFill>
          <a:blip r:embed="rId2" cstate="print"/>
          <a:srcRect l="46176" t="52009" r="34139" b="37588"/>
          <a:stretch>
            <a:fillRect/>
          </a:stretch>
        </p:blipFill>
        <p:spPr bwMode="auto">
          <a:xfrm>
            <a:off x="533400" y="2839855"/>
            <a:ext cx="1343024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7F02C5E"/>
          <p:cNvPicPr/>
          <p:nvPr/>
        </p:nvPicPr>
        <p:blipFill>
          <a:blip r:embed="rId3" cstate="print"/>
          <a:srcRect l="14438" t="4207" r="66344" b="85174"/>
          <a:stretch>
            <a:fillRect/>
          </a:stretch>
        </p:blipFill>
        <p:spPr bwMode="auto">
          <a:xfrm>
            <a:off x="600075" y="4140191"/>
            <a:ext cx="1257300" cy="13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7F02C5E"/>
          <p:cNvPicPr/>
          <p:nvPr/>
        </p:nvPicPr>
        <p:blipFill>
          <a:blip r:embed="rId3" cstate="print"/>
          <a:srcRect l="52415" t="4553" r="28139" b="85001"/>
          <a:stretch>
            <a:fillRect/>
          </a:stretch>
        </p:blipFill>
        <p:spPr bwMode="auto">
          <a:xfrm>
            <a:off x="600075" y="5466930"/>
            <a:ext cx="1343025" cy="138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33600" y="3044940"/>
            <a:ext cx="5957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Зубы не сжимаем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, между ними расстояние – «дорожка».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307431" y="4366057"/>
            <a:ext cx="561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dirty="0"/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Язык узкий, напряжённый, его кончик поднимается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кверху и упирается в бугорки за верхними зубами.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6019800"/>
            <a:ext cx="5753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Горлышко гудит. Гудим в кончик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языка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. Л_______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Звуковая разминка.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EEC8A4B9"/>
          <p:cNvPicPr>
            <a:picLocks noGrp="1"/>
          </p:cNvPicPr>
          <p:nvPr>
            <p:ph idx="1"/>
          </p:nvPr>
        </p:nvPicPr>
        <p:blipFill>
          <a:blip r:embed="rId2" cstate="print"/>
          <a:srcRect l="35800" t="744" r="28024" b="86311"/>
          <a:stretch>
            <a:fillRect/>
          </a:stretch>
        </p:blipFill>
        <p:spPr bwMode="auto">
          <a:xfrm>
            <a:off x="2133600" y="2209799"/>
            <a:ext cx="4876799" cy="362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6591" y="5838855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ла       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лы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лы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лы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891" y="1447800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Чебурашка и Крокодил Гена поют песню:  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«Ла-ла-ла».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произношения звука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слогах, в словах. Формирование навыков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звуко-слогового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анализа.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6243" y="1626390"/>
            <a:ext cx="8229600" cy="7762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	Послушай повторяющиеся начала слов. К каждому из них    подбери название картинки. Четко проговори слоги и слова. </a:t>
            </a:r>
          </a:p>
          <a:p>
            <a:pPr algn="ctr">
              <a:buNone/>
            </a:pPr>
            <a:endParaRPr lang="ru-RU" sz="2000" dirty="0"/>
          </a:p>
        </p:txBody>
      </p:sp>
      <p:pic>
        <p:nvPicPr>
          <p:cNvPr id="4" name="Рисунок 3" descr="4B0ED610"/>
          <p:cNvPicPr/>
          <p:nvPr/>
        </p:nvPicPr>
        <p:blipFill>
          <a:blip r:embed="rId2" cstate="print"/>
          <a:srcRect l="14941" t="16643" r="10741" b="63299"/>
          <a:stretch>
            <a:fillRect/>
          </a:stretch>
        </p:blipFill>
        <p:spPr bwMode="auto">
          <a:xfrm>
            <a:off x="1254051" y="3657600"/>
            <a:ext cx="633888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8F288C"/>
          <p:cNvPicPr/>
          <p:nvPr/>
        </p:nvPicPr>
        <p:blipFill>
          <a:blip r:embed="rId3" cstate="print"/>
          <a:srcRect l="10832" t="35362" r="83252" b="60981"/>
          <a:stretch>
            <a:fillRect/>
          </a:stretch>
        </p:blipFill>
        <p:spPr bwMode="auto">
          <a:xfrm>
            <a:off x="228600" y="1447800"/>
            <a:ext cx="68154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67906" y="2438400"/>
            <a:ext cx="6546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– ла – ла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лу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лу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лу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сло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сло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сло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гло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гло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гло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ло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ло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ло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лы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лы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лы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блу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блу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блу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фла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фла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фла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endParaRPr lang="ru-RU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5600"/>
            <a:ext cx="2133600" cy="6278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Переменка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ttp://dg55.mycdn.me/getImage?photoId=588561090395&amp;photoType=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4114800" y="762000"/>
            <a:ext cx="4294134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12" y="1348219"/>
            <a:ext cx="6370424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произношения звука [Л]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середине слов.              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слуховой памяти.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854" y="2438400"/>
            <a:ext cx="8229600" cy="394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Уточни у взрослого значение незнакомых слов. Четко, выделяя голосом звук [Л], повтори каждые 3 слова. Затем назови 4-5   слов по памяти.                                   </a:t>
            </a:r>
          </a:p>
          <a:p>
            <a:pPr>
              <a:buNone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дела – зола – пила                                      халат – салат – скала </a:t>
            </a:r>
          </a:p>
          <a:p>
            <a:pPr>
              <a:buNone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колос – голос – волос                                палатки – булавки –салазки </a:t>
            </a:r>
          </a:p>
          <a:p>
            <a:pPr>
              <a:buNone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клуб – клумба – клубень                          поклон – склон – флакон </a:t>
            </a:r>
          </a:p>
          <a:p>
            <a:pPr>
              <a:buNone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склон – слон – плот                                   школа – пломба –хлопок 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F8F288C"/>
          <p:cNvPicPr/>
          <p:nvPr/>
        </p:nvPicPr>
        <p:blipFill>
          <a:blip r:embed="rId2" cstate="print"/>
          <a:srcRect l="10832" t="35362" r="83252" b="60981"/>
          <a:stretch>
            <a:fillRect/>
          </a:stretch>
        </p:blipFill>
        <p:spPr bwMode="auto">
          <a:xfrm>
            <a:off x="217412" y="2242487"/>
            <a:ext cx="444419" cy="49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412" y="108887"/>
            <a:ext cx="2133600" cy="21336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65073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произношения звука [Л] в словах.              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навыков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звуко-слогового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анализа.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1905000"/>
            <a:ext cx="8229600" cy="16002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 smtClean="0"/>
              <a:t>     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Сосчитай количество слогов в названиях продуктов (шоколад, колбаса, яблоки, масло, баклажан, молоко, салат, пастила), подложив ладонь под нижнюю челюсть. Подбери для каждого свой холодильник. Перечисли содержимое всех холодильников, выделяя звук [Л].   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F8F288C"/>
          <p:cNvPicPr/>
          <p:nvPr/>
        </p:nvPicPr>
        <p:blipFill>
          <a:blip r:embed="rId2" cstate="print"/>
          <a:srcRect l="10832" t="35362" r="83252" b="60981"/>
          <a:stretch>
            <a:fillRect/>
          </a:stretch>
        </p:blipFill>
        <p:spPr bwMode="auto">
          <a:xfrm>
            <a:off x="246714" y="1711036"/>
            <a:ext cx="515286" cy="53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9BAD278"/>
          <p:cNvPicPr/>
          <p:nvPr/>
        </p:nvPicPr>
        <p:blipFill>
          <a:blip r:embed="rId3" cstate="print"/>
          <a:srcRect l="12809" t="36057" r="13351" b="35876"/>
          <a:stretch>
            <a:fillRect/>
          </a:stretch>
        </p:blipFill>
        <p:spPr bwMode="auto">
          <a:xfrm>
            <a:off x="1524000" y="3505200"/>
            <a:ext cx="615918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</TotalTime>
  <Words>372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Упражнение на дыхание</vt:lpstr>
      <vt:lpstr>Артикуляционная гимнастика</vt:lpstr>
      <vt:lpstr>Правильное положение органов артикуляции  при произношении звука [Л]</vt:lpstr>
      <vt:lpstr>Звуковая разминка. </vt:lpstr>
      <vt:lpstr>Закрепление произношения звука [Л]  в слогах, в словах. Формирование навыков звуко-слогового анализа.</vt:lpstr>
      <vt:lpstr>Переменка</vt:lpstr>
      <vt:lpstr>Закрепление произношения звука [Л]  в середине слов.                Развитие слуховой памяти. </vt:lpstr>
      <vt:lpstr> Закрепление произношения звука [Л] в словах.                Формирование навыков звуко-слогового анализа. </vt:lpstr>
      <vt:lpstr>Закрепление произношения звука [Л] в словах.                Развитие логического мышления. </vt:lpstr>
      <vt:lpstr>Домашнее задание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«МАЛЬВИНА»</dc:title>
  <cp:lastModifiedBy>SamLab.ws</cp:lastModifiedBy>
  <cp:revision>26</cp:revision>
  <dcterms:modified xsi:type="dcterms:W3CDTF">2015-01-12T07:23:25Z</dcterms:modified>
</cp:coreProperties>
</file>