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9"/>
  </p:notesMasterIdLst>
  <p:sldIdLst>
    <p:sldId id="287" r:id="rId2"/>
    <p:sldId id="256" r:id="rId3"/>
    <p:sldId id="257" r:id="rId4"/>
    <p:sldId id="273" r:id="rId5"/>
    <p:sldId id="259" r:id="rId6"/>
    <p:sldId id="260" r:id="rId7"/>
    <p:sldId id="274" r:id="rId8"/>
    <p:sldId id="261" r:id="rId9"/>
    <p:sldId id="263" r:id="rId10"/>
    <p:sldId id="264" r:id="rId11"/>
    <p:sldId id="283" r:id="rId12"/>
    <p:sldId id="266" r:id="rId13"/>
    <p:sldId id="265" r:id="rId14"/>
    <p:sldId id="262" r:id="rId15"/>
    <p:sldId id="268" r:id="rId16"/>
    <p:sldId id="275" r:id="rId17"/>
    <p:sldId id="284" r:id="rId18"/>
    <p:sldId id="269" r:id="rId19"/>
    <p:sldId id="281" r:id="rId20"/>
    <p:sldId id="270" r:id="rId21"/>
    <p:sldId id="285" r:id="rId22"/>
    <p:sldId id="278" r:id="rId23"/>
    <p:sldId id="271" r:id="rId24"/>
    <p:sldId id="280" r:id="rId25"/>
    <p:sldId id="282" r:id="rId26"/>
    <p:sldId id="286" r:id="rId27"/>
    <p:sldId id="279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84" autoAdjust="0"/>
    <p:restoredTop sz="94660"/>
  </p:normalViewPr>
  <p:slideViewPr>
    <p:cSldViewPr snapToGrid="0">
      <p:cViewPr>
        <p:scale>
          <a:sx n="80" d="100"/>
          <a:sy n="80" d="100"/>
        </p:scale>
        <p:origin x="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4" Type="http://schemas.openxmlformats.org/officeDocument/2006/relationships/image" Target="../media/image98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3" Type="http://schemas.openxmlformats.org/officeDocument/2006/relationships/image" Target="../media/image102.wmf"/><Relationship Id="rId7" Type="http://schemas.openxmlformats.org/officeDocument/2006/relationships/image" Target="../media/image106.wmf"/><Relationship Id="rId12" Type="http://schemas.openxmlformats.org/officeDocument/2006/relationships/image" Target="../media/image111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6" Type="http://schemas.openxmlformats.org/officeDocument/2006/relationships/image" Target="../media/image105.wmf"/><Relationship Id="rId11" Type="http://schemas.openxmlformats.org/officeDocument/2006/relationships/image" Target="../media/image110.wmf"/><Relationship Id="rId5" Type="http://schemas.openxmlformats.org/officeDocument/2006/relationships/image" Target="../media/image104.wmf"/><Relationship Id="rId10" Type="http://schemas.openxmlformats.org/officeDocument/2006/relationships/image" Target="../media/image109.wmf"/><Relationship Id="rId4" Type="http://schemas.openxmlformats.org/officeDocument/2006/relationships/image" Target="../media/image103.wmf"/><Relationship Id="rId9" Type="http://schemas.openxmlformats.org/officeDocument/2006/relationships/image" Target="../media/image108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3" Type="http://schemas.openxmlformats.org/officeDocument/2006/relationships/image" Target="../media/image114.wmf"/><Relationship Id="rId7" Type="http://schemas.openxmlformats.org/officeDocument/2006/relationships/image" Target="../media/image118.wmf"/><Relationship Id="rId2" Type="http://schemas.openxmlformats.org/officeDocument/2006/relationships/image" Target="../media/image113.wmf"/><Relationship Id="rId1" Type="http://schemas.openxmlformats.org/officeDocument/2006/relationships/image" Target="../media/image112.wmf"/><Relationship Id="rId6" Type="http://schemas.openxmlformats.org/officeDocument/2006/relationships/image" Target="../media/image117.wmf"/><Relationship Id="rId5" Type="http://schemas.openxmlformats.org/officeDocument/2006/relationships/image" Target="../media/image116.wmf"/><Relationship Id="rId10" Type="http://schemas.openxmlformats.org/officeDocument/2006/relationships/image" Target="../media/image121.wmf"/><Relationship Id="rId4" Type="http://schemas.openxmlformats.org/officeDocument/2006/relationships/image" Target="../media/image115.wmf"/><Relationship Id="rId9" Type="http://schemas.openxmlformats.org/officeDocument/2006/relationships/image" Target="../media/image12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image" Target="../media/image29.wmf"/><Relationship Id="rId18" Type="http://schemas.openxmlformats.org/officeDocument/2006/relationships/image" Target="../media/image3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12" Type="http://schemas.openxmlformats.org/officeDocument/2006/relationships/image" Target="../media/image28.wmf"/><Relationship Id="rId17" Type="http://schemas.openxmlformats.org/officeDocument/2006/relationships/image" Target="../media/image33.wmf"/><Relationship Id="rId2" Type="http://schemas.openxmlformats.org/officeDocument/2006/relationships/image" Target="../media/image18.wmf"/><Relationship Id="rId16" Type="http://schemas.openxmlformats.org/officeDocument/2006/relationships/image" Target="../media/image32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wmf"/><Relationship Id="rId5" Type="http://schemas.openxmlformats.org/officeDocument/2006/relationships/image" Target="../media/image21.wmf"/><Relationship Id="rId15" Type="http://schemas.openxmlformats.org/officeDocument/2006/relationships/image" Target="../media/image31.wmf"/><Relationship Id="rId10" Type="http://schemas.openxmlformats.org/officeDocument/2006/relationships/image" Target="../media/image26.wmf"/><Relationship Id="rId19" Type="http://schemas.openxmlformats.org/officeDocument/2006/relationships/image" Target="../media/image35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Relationship Id="rId14" Type="http://schemas.openxmlformats.org/officeDocument/2006/relationships/image" Target="../media/image3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52.wmf"/><Relationship Id="rId7" Type="http://schemas.openxmlformats.org/officeDocument/2006/relationships/image" Target="../media/image45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image" Target="../media/image70.wmf"/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12" Type="http://schemas.openxmlformats.org/officeDocument/2006/relationships/image" Target="../media/image69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11" Type="http://schemas.openxmlformats.org/officeDocument/2006/relationships/image" Target="../media/image68.wmf"/><Relationship Id="rId5" Type="http://schemas.openxmlformats.org/officeDocument/2006/relationships/image" Target="../media/image62.wmf"/><Relationship Id="rId15" Type="http://schemas.openxmlformats.org/officeDocument/2006/relationships/image" Target="../media/image72.wmf"/><Relationship Id="rId10" Type="http://schemas.openxmlformats.org/officeDocument/2006/relationships/image" Target="../media/image67.wmf"/><Relationship Id="rId4" Type="http://schemas.openxmlformats.org/officeDocument/2006/relationships/image" Target="../media/image61.wmf"/><Relationship Id="rId9" Type="http://schemas.openxmlformats.org/officeDocument/2006/relationships/image" Target="../media/image66.wmf"/><Relationship Id="rId14" Type="http://schemas.openxmlformats.org/officeDocument/2006/relationships/image" Target="../media/image7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image" Target="../media/image75.wmf"/><Relationship Id="rId7" Type="http://schemas.openxmlformats.org/officeDocument/2006/relationships/image" Target="../media/image79.wmf"/><Relationship Id="rId12" Type="http://schemas.openxmlformats.org/officeDocument/2006/relationships/image" Target="../media/image84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11" Type="http://schemas.openxmlformats.org/officeDocument/2006/relationships/image" Target="../media/image83.wmf"/><Relationship Id="rId5" Type="http://schemas.openxmlformats.org/officeDocument/2006/relationships/image" Target="../media/image77.wmf"/><Relationship Id="rId10" Type="http://schemas.openxmlformats.org/officeDocument/2006/relationships/image" Target="../media/image82.wmf"/><Relationship Id="rId4" Type="http://schemas.openxmlformats.org/officeDocument/2006/relationships/image" Target="../media/image76.wmf"/><Relationship Id="rId9" Type="http://schemas.openxmlformats.org/officeDocument/2006/relationships/image" Target="../media/image8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9F0676-2DF0-42C0-B6DD-A316E55D04DF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CBBF8A-9A97-4E8B-ACC5-FF80B96C0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CBBF8A-9A97-4E8B-ACC5-FF80B96C0A20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CC9F96-0C17-429F-81DA-F4D97BE84A51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22FB75-4410-47FC-9C5B-6138DDCF9C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CC9F96-0C17-429F-81DA-F4D97BE84A51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22FB75-4410-47FC-9C5B-6138DDCF9C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CC9F96-0C17-429F-81DA-F4D97BE84A51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22FB75-4410-47FC-9C5B-6138DDCF9C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CC9F96-0C17-429F-81DA-F4D97BE84A51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22FB75-4410-47FC-9C5B-6138DDCF9C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CC9F96-0C17-429F-81DA-F4D97BE84A51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22FB75-4410-47FC-9C5B-6138DDCF9C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CC9F96-0C17-429F-81DA-F4D97BE84A51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22FB75-4410-47FC-9C5B-6138DDCF9C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CC9F96-0C17-429F-81DA-F4D97BE84A51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22FB75-4410-47FC-9C5B-6138DDCF9C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CC9F96-0C17-429F-81DA-F4D97BE84A51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22FB75-4410-47FC-9C5B-6138DDCF9C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CC9F96-0C17-429F-81DA-F4D97BE84A51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22FB75-4410-47FC-9C5B-6138DDCF9C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CC9F96-0C17-429F-81DA-F4D97BE84A51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22FB75-4410-47FC-9C5B-6138DDCF9C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CC9F96-0C17-429F-81DA-F4D97BE84A51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22FB75-4410-47FC-9C5B-6138DDCF9C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9CC9F96-0C17-429F-81DA-F4D97BE84A51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622FB75-4410-47FC-9C5B-6138DDCF9C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6.bin"/><Relationship Id="rId5" Type="http://schemas.openxmlformats.org/officeDocument/2006/relationships/oleObject" Target="../embeddings/oleObject45.bin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4.bin"/><Relationship Id="rId9" Type="http://schemas.openxmlformats.org/officeDocument/2006/relationships/oleObject" Target="../embeddings/oleObject4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oleObject" Target="../embeddings/oleObject60.bin"/><Relationship Id="rId18" Type="http://schemas.openxmlformats.org/officeDocument/2006/relationships/oleObject" Target="../embeddings/oleObject65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16.jpeg"/><Relationship Id="rId1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3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4.bin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62.bin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2.bin"/><Relationship Id="rId9" Type="http://schemas.openxmlformats.org/officeDocument/2006/relationships/oleObject" Target="../embeddings/oleObject57.bin"/><Relationship Id="rId14" Type="http://schemas.openxmlformats.org/officeDocument/2006/relationships/oleObject" Target="../embeddings/oleObject61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oleObject" Target="../embeddings/oleObject76.bin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70.bin"/><Relationship Id="rId12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69.bin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68.bin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67.bin"/><Relationship Id="rId9" Type="http://schemas.openxmlformats.org/officeDocument/2006/relationships/oleObject" Target="../embeddings/oleObject72.bin"/><Relationship Id="rId14" Type="http://schemas.openxmlformats.org/officeDocument/2006/relationships/oleObject" Target="../embeddings/oleObject7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81.bin"/><Relationship Id="rId5" Type="http://schemas.openxmlformats.org/officeDocument/2006/relationships/oleObject" Target="../embeddings/oleObject80.bin"/><Relationship Id="rId4" Type="http://schemas.openxmlformats.org/officeDocument/2006/relationships/oleObject" Target="../embeddings/oleObject79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2.png"/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4.png"/><Relationship Id="rId4" Type="http://schemas.openxmlformats.org/officeDocument/2006/relationships/image" Target="../media/image9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4.bin"/><Relationship Id="rId7" Type="http://schemas.openxmlformats.org/officeDocument/2006/relationships/image" Target="../media/image9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87.bin"/><Relationship Id="rId5" Type="http://schemas.openxmlformats.org/officeDocument/2006/relationships/oleObject" Target="../embeddings/oleObject86.bin"/><Relationship Id="rId4" Type="http://schemas.openxmlformats.org/officeDocument/2006/relationships/oleObject" Target="../embeddings/oleObject85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13" Type="http://schemas.openxmlformats.org/officeDocument/2006/relationships/oleObject" Target="../embeddings/oleObject96.bin"/><Relationship Id="rId18" Type="http://schemas.openxmlformats.org/officeDocument/2006/relationships/oleObject" Target="../embeddings/oleObject101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91.bin"/><Relationship Id="rId12" Type="http://schemas.openxmlformats.org/officeDocument/2006/relationships/oleObject" Target="../embeddings/oleObject95.bin"/><Relationship Id="rId17" Type="http://schemas.openxmlformats.org/officeDocument/2006/relationships/oleObject" Target="../embeddings/oleObject10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9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90.bin"/><Relationship Id="rId11" Type="http://schemas.openxmlformats.org/officeDocument/2006/relationships/image" Target="../media/image49.jpeg"/><Relationship Id="rId5" Type="http://schemas.openxmlformats.org/officeDocument/2006/relationships/oleObject" Target="../embeddings/oleObject89.bin"/><Relationship Id="rId15" Type="http://schemas.openxmlformats.org/officeDocument/2006/relationships/oleObject" Target="../embeddings/oleObject98.bin"/><Relationship Id="rId10" Type="http://schemas.openxmlformats.org/officeDocument/2006/relationships/oleObject" Target="../embeddings/oleObject94.bin"/><Relationship Id="rId4" Type="http://schemas.openxmlformats.org/officeDocument/2006/relationships/oleObject" Target="../embeddings/oleObject88.bin"/><Relationship Id="rId9" Type="http://schemas.openxmlformats.org/officeDocument/2006/relationships/oleObject" Target="../embeddings/oleObject93.bin"/><Relationship Id="rId14" Type="http://schemas.openxmlformats.org/officeDocument/2006/relationships/oleObject" Target="../embeddings/oleObject97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6.bin"/><Relationship Id="rId13" Type="http://schemas.openxmlformats.org/officeDocument/2006/relationships/oleObject" Target="../embeddings/oleObject111.bin"/><Relationship Id="rId3" Type="http://schemas.openxmlformats.org/officeDocument/2006/relationships/audio" Target="../media/audio1.wav"/><Relationship Id="rId7" Type="http://schemas.openxmlformats.org/officeDocument/2006/relationships/oleObject" Target="../embeddings/oleObject105.bin"/><Relationship Id="rId12" Type="http://schemas.openxmlformats.org/officeDocument/2006/relationships/oleObject" Target="../embeddings/oleObject1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04.bin"/><Relationship Id="rId11" Type="http://schemas.openxmlformats.org/officeDocument/2006/relationships/oleObject" Target="../embeddings/oleObject109.bin"/><Relationship Id="rId5" Type="http://schemas.openxmlformats.org/officeDocument/2006/relationships/oleObject" Target="../embeddings/oleObject103.bin"/><Relationship Id="rId10" Type="http://schemas.openxmlformats.org/officeDocument/2006/relationships/oleObject" Target="../embeddings/oleObject108.bin"/><Relationship Id="rId4" Type="http://schemas.openxmlformats.org/officeDocument/2006/relationships/oleObject" Target="../embeddings/oleObject102.bin"/><Relationship Id="rId9" Type="http://schemas.openxmlformats.org/officeDocument/2006/relationships/oleObject" Target="../embeddings/oleObject107.bin"/><Relationship Id="rId14" Type="http://schemas.openxmlformats.org/officeDocument/2006/relationships/image" Target="../media/image122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0.png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oleObject" Target="../embeddings/oleObject8.bin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oleObject" Target="../embeddings/oleObject20.bin"/><Relationship Id="rId18" Type="http://schemas.openxmlformats.org/officeDocument/2006/relationships/oleObject" Target="../embeddings/oleObject25.bin"/><Relationship Id="rId3" Type="http://schemas.openxmlformats.org/officeDocument/2006/relationships/oleObject" Target="../embeddings/oleObject10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9.bin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7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22.bin"/><Relationship Id="rId10" Type="http://schemas.openxmlformats.org/officeDocument/2006/relationships/oleObject" Target="../embeddings/oleObject17.bin"/><Relationship Id="rId19" Type="http://schemas.openxmlformats.org/officeDocument/2006/relationships/oleObject" Target="../embeddings/oleObject26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6.bin"/><Relationship Id="rId14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2.bin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4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8.bin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9.jpeg"/><Relationship Id="rId4" Type="http://schemas.openxmlformats.org/officeDocument/2006/relationships/oleObject" Target="../embeddings/oleObject36.bin"/><Relationship Id="rId9" Type="http://schemas.openxmlformats.org/officeDocument/2006/relationships/oleObject" Target="../embeddings/oleObject4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6221" y="524019"/>
            <a:ext cx="7498080" cy="3157331"/>
          </a:xfrm>
        </p:spPr>
        <p:txBody>
          <a:bodyPr>
            <a:noAutofit/>
          </a:bodyPr>
          <a:lstStyle/>
          <a:p>
            <a:pPr algn="ctr"/>
            <a:r>
              <a:rPr lang="ru-RU" sz="5400" b="1" i="1" dirty="0" smtClean="0">
                <a:solidFill>
                  <a:schemeClr val="accent3">
                    <a:lumMod val="75000"/>
                  </a:schemeClr>
                </a:solidFill>
              </a:rPr>
              <a:t>Презентация по теме:</a:t>
            </a:r>
            <a:br>
              <a:rPr lang="ru-RU" sz="5400" b="1" i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5400" b="1" i="1" dirty="0" smtClean="0">
                <a:solidFill>
                  <a:schemeClr val="accent3">
                    <a:lumMod val="75000"/>
                  </a:schemeClr>
                </a:solidFill>
              </a:rPr>
              <a:t>«Взаимно обратные числа». </a:t>
            </a:r>
            <a:br>
              <a:rPr lang="ru-RU" sz="5400" b="1" i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5400" b="1" i="1" dirty="0" smtClean="0">
                <a:solidFill>
                  <a:schemeClr val="accent3">
                    <a:lumMod val="75000"/>
                  </a:schemeClr>
                </a:solidFill>
              </a:rPr>
              <a:t>6 класс</a:t>
            </a:r>
            <a:endParaRPr lang="ru-RU" sz="5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3990109"/>
            <a:ext cx="7498080" cy="2576945"/>
          </a:xfrm>
        </p:spPr>
        <p:txBody>
          <a:bodyPr>
            <a:normAutofit fontScale="85000" lnSpcReduction="20000"/>
          </a:bodyPr>
          <a:lstStyle/>
          <a:p>
            <a:pPr algn="r">
              <a:buNone/>
              <a:defRPr/>
            </a:pPr>
            <a:endParaRPr lang="ru-RU" b="1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</a:endParaRPr>
          </a:p>
          <a:p>
            <a:pPr algn="r">
              <a:buNone/>
              <a:defRPr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Составила учитель математики </a:t>
            </a:r>
          </a:p>
          <a:p>
            <a:pPr algn="r">
              <a:buNone/>
              <a:defRPr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МОУСОШ №3 С. Кочубеевское</a:t>
            </a:r>
          </a:p>
          <a:p>
            <a:pPr algn="r">
              <a:buNone/>
              <a:defRPr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 Ставропольского края</a:t>
            </a:r>
          </a:p>
          <a:p>
            <a:pPr algn="r">
              <a:buNone/>
              <a:defRPr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Прокопенко Наталья</a:t>
            </a:r>
          </a:p>
          <a:p>
            <a:pPr algn="r">
              <a:buNone/>
              <a:defRPr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 Владимировна</a:t>
            </a:r>
            <a:endParaRPr lang="ru-RU" b="1" dirty="0">
              <a:solidFill>
                <a:schemeClr val="accent3">
                  <a:lumMod val="7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Чему равно частное величин    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071546"/>
            <a:ext cx="7933588" cy="51768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  Мерка </a:t>
            </a:r>
            <a:r>
              <a:rPr lang="ru-RU" dirty="0" smtClean="0"/>
              <a:t> </a:t>
            </a:r>
            <a:r>
              <a:rPr lang="ru-RU" dirty="0" smtClean="0"/>
              <a:t>            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     а                                                   в    </a:t>
            </a:r>
          </a:p>
          <a:p>
            <a:pPr>
              <a:buNone/>
            </a:pPr>
            <a:r>
              <a:rPr lang="ru-RU" dirty="0" smtClean="0"/>
              <a:t>                    а</a:t>
            </a:r>
            <a:r>
              <a:rPr lang="ru-RU" dirty="0" smtClean="0">
                <a:latin typeface="Calibri" pitchFamily="34" charset="0"/>
              </a:rPr>
              <a:t>  </a:t>
            </a:r>
            <a:r>
              <a:rPr lang="ru-RU" dirty="0" smtClean="0"/>
              <a:t>                                           в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           =        </a:t>
            </a:r>
            <a:r>
              <a:rPr lang="ru-RU" dirty="0" smtClean="0">
                <a:latin typeface="Calibri" pitchFamily="34" charset="0"/>
              </a:rPr>
              <a:t>и         </a:t>
            </a:r>
            <a:r>
              <a:rPr lang="ru-RU" dirty="0" smtClean="0"/>
              <a:t>=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           ∙        </a:t>
            </a:r>
            <a:r>
              <a:rPr lang="ru-RU" dirty="0" smtClean="0">
                <a:latin typeface="Calibri" pitchFamily="34" charset="0"/>
              </a:rPr>
              <a:t>=1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2620726" y="1606493"/>
            <a:ext cx="714380" cy="642942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</a:rPr>
              <a:t>1см</a:t>
            </a:r>
            <a:r>
              <a:rPr lang="ru-RU" sz="2400" baseline="30000" dirty="0" smtClean="0">
                <a:solidFill>
                  <a:schemeClr val="tx1"/>
                </a:solidFill>
                <a:latin typeface="Calibri" pitchFamily="34" charset="0"/>
              </a:rPr>
              <a:t>2</a:t>
            </a:r>
            <a:endParaRPr lang="ru-RU" sz="2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1643042" y="2714620"/>
            <a:ext cx="2214578" cy="71438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Прямоугольник 71"/>
          <p:cNvSpPr/>
          <p:nvPr/>
        </p:nvSpPr>
        <p:spPr>
          <a:xfrm>
            <a:off x="5286380" y="2714620"/>
            <a:ext cx="2857520" cy="142876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  </a:t>
            </a:r>
            <a:endParaRPr lang="ru-RU" dirty="0"/>
          </a:p>
        </p:txBody>
      </p:sp>
      <p:cxnSp>
        <p:nvCxnSpPr>
          <p:cNvPr id="74" name="Прямая соединительная линия 73"/>
          <p:cNvCxnSpPr>
            <a:stCxn id="72" idx="1"/>
            <a:endCxn id="72" idx="3"/>
          </p:cNvCxnSpPr>
          <p:nvPr/>
        </p:nvCxnSpPr>
        <p:spPr>
          <a:xfrm rot="10800000" flipH="1">
            <a:off x="5286380" y="3429000"/>
            <a:ext cx="28575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>
            <a:endCxn id="72" idx="2"/>
          </p:cNvCxnSpPr>
          <p:nvPr/>
        </p:nvCxnSpPr>
        <p:spPr>
          <a:xfrm rot="5400000">
            <a:off x="5965041" y="3393281"/>
            <a:ext cx="150019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5400000">
            <a:off x="6715140" y="3429000"/>
            <a:ext cx="14287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rot="5400000">
            <a:off x="5286380" y="3429000"/>
            <a:ext cx="14287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rot="5400000">
            <a:off x="2071670" y="3071810"/>
            <a:ext cx="7143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 rot="5400000">
            <a:off x="2786050" y="3071810"/>
            <a:ext cx="7143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2214546" y="4429132"/>
          <a:ext cx="357190" cy="642942"/>
        </p:xfrm>
        <a:graphic>
          <a:graphicData uri="http://schemas.openxmlformats.org/presentationml/2006/ole">
            <p:oleObj spid="_x0000_s23556" name="Формула" r:id="rId3" imgW="291960" imgH="533160" progId="Equation.3">
              <p:embed/>
            </p:oleObj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4214810" y="4357694"/>
          <a:ext cx="428628" cy="714380"/>
        </p:xfrm>
        <a:graphic>
          <a:graphicData uri="http://schemas.openxmlformats.org/presentationml/2006/ole">
            <p:oleObj spid="_x0000_s23557" name="Формула" r:id="rId4" imgW="291960" imgH="533160" progId="Equation.3">
              <p:embed/>
            </p:oleObj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2214546" y="5572140"/>
          <a:ext cx="500066" cy="714380"/>
        </p:xfrm>
        <a:graphic>
          <a:graphicData uri="http://schemas.openxmlformats.org/presentationml/2006/ole">
            <p:oleObj spid="_x0000_s23558" name="Формула" r:id="rId5" imgW="291960" imgH="533160" progId="Equation.3">
              <p:embed/>
            </p:oleObj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1571604" y="5569526"/>
          <a:ext cx="428628" cy="716993"/>
        </p:xfrm>
        <a:graphic>
          <a:graphicData uri="http://schemas.openxmlformats.org/presentationml/2006/ole">
            <p:oleObj spid="_x0000_s23559" name="Формула" r:id="rId6" imgW="291960" imgH="533160" progId="Equation.3">
              <p:embed/>
            </p:oleObj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1567543" y="4382407"/>
          <a:ext cx="394607" cy="676481"/>
        </p:xfrm>
        <a:graphic>
          <a:graphicData uri="http://schemas.openxmlformats.org/presentationml/2006/ole">
            <p:oleObj spid="_x0000_s23560" name="Формула" r:id="rId7" imgW="266400" imgH="444240" progId="Equation.3">
              <p:embed/>
            </p:oleObj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3526972" y="4405745"/>
          <a:ext cx="422234" cy="658669"/>
        </p:xfrm>
        <a:graphic>
          <a:graphicData uri="http://schemas.openxmlformats.org/presentationml/2006/ole">
            <p:oleObj spid="_x0000_s23561" name="Формула" r:id="rId8" imgW="203040" imgH="444240" progId="Equation.3">
              <p:embed/>
            </p:oleObj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7312726" y="582737"/>
          <a:ext cx="346075" cy="557212"/>
        </p:xfrm>
        <a:graphic>
          <a:graphicData uri="http://schemas.openxmlformats.org/presentationml/2006/ole">
            <p:oleObj spid="_x0000_s23562" name="Формула" r:id="rId9" imgW="266400" imgH="444240" progId="Equation.3">
              <p:embed/>
            </p:oleObj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8032627" y="618486"/>
          <a:ext cx="303213" cy="544512"/>
        </p:xfrm>
        <a:graphic>
          <a:graphicData uri="http://schemas.openxmlformats.org/presentationml/2006/ole">
            <p:oleObj spid="_x0000_s23563" name="Формула" r:id="rId10" imgW="20304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88821" y="724395"/>
            <a:ext cx="3930733" cy="2054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1650670" y="2935577"/>
            <a:ext cx="57714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>
                <a:solidFill>
                  <a:prstClr val="black"/>
                </a:solidFill>
                <a:latin typeface="Calibri" pitchFamily="34" charset="0"/>
              </a:rPr>
              <a:t>при </a:t>
            </a:r>
            <a:r>
              <a:rPr lang="el-GR" sz="4800" dirty="0" smtClean="0">
                <a:solidFill>
                  <a:prstClr val="black"/>
                </a:solidFill>
                <a:latin typeface="Calibri" pitchFamily="34" charset="0"/>
              </a:rPr>
              <a:t>α</a:t>
            </a:r>
            <a:r>
              <a:rPr lang="ru-RU" sz="4800" dirty="0" smtClean="0">
                <a:solidFill>
                  <a:prstClr val="black"/>
                </a:solidFill>
                <a:latin typeface="Calibri" pitchFamily="34" charset="0"/>
              </a:rPr>
              <a:t> ≠ 0 и в ≠ 0.</a:t>
            </a:r>
            <a:endParaRPr lang="ru-RU" sz="4800" dirty="0">
              <a:latin typeface="Calibri" pitchFamily="34" charset="0"/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4322618" y="3823855"/>
            <a:ext cx="4655128" cy="2683824"/>
          </a:xfrm>
          <a:prstGeom prst="wedgeRoundRect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chemeClr val="tx1"/>
                </a:solidFill>
                <a:latin typeface="Calibri" pitchFamily="34" charset="0"/>
              </a:rPr>
              <a:t>Два числа, произведение которых равно 1, </a:t>
            </a:r>
            <a:r>
              <a:rPr lang="ru-RU" sz="3600" b="1" i="1" dirty="0" smtClean="0">
                <a:solidFill>
                  <a:srgbClr val="C00000"/>
                </a:solidFill>
                <a:latin typeface="Calibri" pitchFamily="34" charset="0"/>
              </a:rPr>
              <a:t>называют взаимно обратными.</a:t>
            </a:r>
          </a:p>
          <a:p>
            <a:pPr algn="ctr"/>
            <a:endParaRPr lang="ru-RU" b="1" i="1" dirty="0">
              <a:solidFill>
                <a:schemeClr val="tx1"/>
              </a:solidFill>
              <a:latin typeface="Georgia" pitchFamily="18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23159" y="3823854"/>
            <a:ext cx="2648196" cy="2743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i="1" dirty="0" smtClean="0">
                <a:latin typeface="Calibri" pitchFamily="34" charset="0"/>
              </a:rPr>
              <a:t>Найдите число обратное данному</a:t>
            </a:r>
            <a:r>
              <a:rPr lang="ru-RU" sz="4000" b="1" dirty="0" smtClean="0">
                <a:latin typeface="Calibri" pitchFamily="34" charset="0"/>
              </a:rPr>
              <a:t>:</a:t>
            </a:r>
            <a:endParaRPr lang="ru-RU" sz="4000" b="1" dirty="0"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13164"/>
            <a:ext cx="7498080" cy="483523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latin typeface="Calibri" pitchFamily="34" charset="0"/>
              </a:rPr>
              <a:t>     =     ;                  5 =     ;</a:t>
            </a:r>
          </a:p>
          <a:p>
            <a:pPr>
              <a:buNone/>
            </a:pPr>
            <a:r>
              <a:rPr lang="ru-RU" dirty="0" smtClean="0">
                <a:latin typeface="Calibri" pitchFamily="34" charset="0"/>
              </a:rPr>
              <a:t>    </a:t>
            </a:r>
          </a:p>
          <a:p>
            <a:pPr>
              <a:buNone/>
            </a:pPr>
            <a:r>
              <a:rPr lang="ru-RU" dirty="0" smtClean="0">
                <a:latin typeface="Calibri" pitchFamily="34" charset="0"/>
              </a:rPr>
              <a:t>      =     ;                      =    ;  </a:t>
            </a:r>
          </a:p>
          <a:p>
            <a:pPr>
              <a:buNone/>
            </a:pPr>
            <a:endParaRPr lang="ru-RU" dirty="0" smtClean="0">
              <a:latin typeface="Calibri" pitchFamily="34" charset="0"/>
            </a:endParaRPr>
          </a:p>
          <a:p>
            <a:pPr>
              <a:buNone/>
            </a:pPr>
            <a:r>
              <a:rPr lang="ru-RU" dirty="0" smtClean="0">
                <a:latin typeface="Calibri" pitchFamily="34" charset="0"/>
              </a:rPr>
              <a:t>     =     ;                       =     ;</a:t>
            </a:r>
          </a:p>
          <a:p>
            <a:pPr>
              <a:buNone/>
            </a:pPr>
            <a:endParaRPr lang="ru-RU" dirty="0" smtClean="0">
              <a:latin typeface="Calibri" pitchFamily="34" charset="0"/>
            </a:endParaRPr>
          </a:p>
          <a:p>
            <a:pPr>
              <a:buNone/>
            </a:pPr>
            <a:r>
              <a:rPr lang="ru-RU" dirty="0" smtClean="0">
                <a:latin typeface="Calibri" pitchFamily="34" charset="0"/>
              </a:rPr>
              <a:t> 0,4 =     ;                     =     .</a:t>
            </a:r>
          </a:p>
          <a:p>
            <a:pPr>
              <a:buNone/>
            </a:pPr>
            <a:endParaRPr lang="ru-RU" dirty="0" smtClean="0">
              <a:latin typeface="Calibri" pitchFamily="34" charset="0"/>
            </a:endParaRPr>
          </a:p>
          <a:p>
            <a:pPr>
              <a:buNone/>
            </a:pPr>
            <a:r>
              <a:rPr lang="ru-RU" dirty="0" smtClean="0">
                <a:latin typeface="Calibri" pitchFamily="34" charset="0"/>
              </a:rPr>
              <a:t>                                                                                           </a:t>
            </a:r>
            <a:endParaRPr lang="ru-RU" dirty="0">
              <a:latin typeface="Calibri" pitchFamily="34" charset="0"/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1714500" y="2679700"/>
          <a:ext cx="177800" cy="174625"/>
        </p:xfrm>
        <a:graphic>
          <a:graphicData uri="http://schemas.openxmlformats.org/presentationml/2006/ole">
            <p:oleObj spid="_x0000_s24579" name="Формула" r:id="rId3" imgW="126720" imgH="126720" progId="Equation.3">
              <p:embed/>
            </p:oleObj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4465122" y="3348842"/>
          <a:ext cx="498764" cy="700643"/>
        </p:xfrm>
        <a:graphic>
          <a:graphicData uri="http://schemas.openxmlformats.org/presentationml/2006/ole">
            <p:oleObj spid="_x0000_s24583" name="Формула" r:id="rId4" imgW="228600" imgH="520560" progId="Equation.3">
              <p:embed/>
            </p:oleObj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2397743" y="1381000"/>
          <a:ext cx="333581" cy="661555"/>
        </p:xfrm>
        <a:graphic>
          <a:graphicData uri="http://schemas.openxmlformats.org/presentationml/2006/ole">
            <p:oleObj spid="_x0000_s24584" name="Формула" r:id="rId5" imgW="215640" imgH="533160" progId="Equation.3">
              <p:embed/>
            </p:oleObj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5026065" y="1404751"/>
          <a:ext cx="412833" cy="625929"/>
        </p:xfrm>
        <a:graphic>
          <a:graphicData uri="http://schemas.openxmlformats.org/presentationml/2006/ole">
            <p:oleObj spid="_x0000_s24585" name="Формула" r:id="rId6" imgW="279360" imgH="533160" progId="Equation.3">
              <p:embed/>
            </p:oleObj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1708974" y="1381002"/>
          <a:ext cx="333581" cy="661554"/>
        </p:xfrm>
        <a:graphic>
          <a:graphicData uri="http://schemas.openxmlformats.org/presentationml/2006/ole">
            <p:oleObj spid="_x0000_s24586" name="Формула" r:id="rId7" imgW="215640" imgH="533160" progId="Equation.3">
              <p:embed/>
            </p:oleObj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2575873" y="4456710"/>
          <a:ext cx="392958" cy="673430"/>
        </p:xfrm>
        <a:graphic>
          <a:graphicData uri="http://schemas.openxmlformats.org/presentationml/2006/ole">
            <p:oleObj spid="_x0000_s24589" name="Формула" r:id="rId8" imgW="215640" imgH="533160" progId="Equation.3">
              <p:embed/>
            </p:oleObj>
          </a:graphicData>
        </a:graphic>
      </p:graphicFrame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5158345" y="3399805"/>
          <a:ext cx="458684" cy="720933"/>
        </p:xfrm>
        <a:graphic>
          <a:graphicData uri="http://schemas.openxmlformats.org/presentationml/2006/ole">
            <p:oleObj spid="_x0000_s24591" name="Формула" r:id="rId9" imgW="228600" imgH="533160" progId="Equation.3">
              <p:embed/>
            </p:oleObj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5213597" y="4427434"/>
          <a:ext cx="367806" cy="643329"/>
        </p:xfrm>
        <a:graphic>
          <a:graphicData uri="http://schemas.openxmlformats.org/presentationml/2006/ole">
            <p:oleObj spid="_x0000_s24592" name="Формула" r:id="rId10" imgW="355320" imgH="520560" progId="Equation.3">
              <p:embed/>
            </p:oleObj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1710047" y="2363189"/>
          <a:ext cx="399310" cy="748145"/>
        </p:xfrm>
        <a:graphic>
          <a:graphicData uri="http://schemas.openxmlformats.org/presentationml/2006/ole">
            <p:oleObj spid="_x0000_s24593" name="Формула" r:id="rId11" imgW="228600" imgH="520560" progId="Equation.3">
              <p:embed/>
            </p:oleObj>
          </a:graphicData>
        </a:graphic>
      </p:graphicFrame>
      <p:pic>
        <p:nvPicPr>
          <p:cNvPr id="20" name="Picture 37" descr="919e0968d2062c66544a7384212cd3e3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488950" y="4303321"/>
            <a:ext cx="2400300" cy="2400300"/>
          </a:xfrm>
          <a:prstGeom prst="rect">
            <a:avLst/>
          </a:prstGeom>
          <a:noFill/>
        </p:spPr>
      </p:pic>
      <p:sp>
        <p:nvSpPr>
          <p:cNvPr id="21" name="AutoShape 51"/>
          <p:cNvSpPr>
            <a:spLocks noChangeArrowheads="1"/>
          </p:cNvSpPr>
          <p:nvPr/>
        </p:nvSpPr>
        <p:spPr bwMode="auto">
          <a:xfrm>
            <a:off x="6163294" y="2333494"/>
            <a:ext cx="2814452" cy="1571636"/>
          </a:xfrm>
          <a:prstGeom prst="cloudCallout">
            <a:avLst>
              <a:gd name="adj1" fmla="val -36958"/>
              <a:gd name="adj2" fmla="val 198838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3000" dirty="0" smtClean="0">
                <a:latin typeface="Calibri" pitchFamily="34" charset="0"/>
              </a:rPr>
              <a:t>Верно говоришь</a:t>
            </a:r>
            <a:endParaRPr lang="ru-RU" sz="3000" dirty="0">
              <a:latin typeface="Calibri" pitchFamily="34" charset="0"/>
            </a:endParaRPr>
          </a:p>
        </p:txBody>
      </p:sp>
      <p:graphicFrame>
        <p:nvGraphicFramePr>
          <p:cNvPr id="24594" name="Object 18"/>
          <p:cNvGraphicFramePr>
            <a:graphicFrameLocks noChangeAspect="1"/>
          </p:cNvGraphicFramePr>
          <p:nvPr/>
        </p:nvGraphicFramePr>
        <p:xfrm>
          <a:off x="2438895" y="2349253"/>
          <a:ext cx="256804" cy="690830"/>
        </p:xfrm>
        <a:graphic>
          <a:graphicData uri="http://schemas.openxmlformats.org/presentationml/2006/ole">
            <p:oleObj spid="_x0000_s24594" name="Формула" r:id="rId13" imgW="228600" imgH="520560" progId="Equation.3">
              <p:embed/>
            </p:oleObj>
          </a:graphicData>
        </a:graphic>
      </p:graphicFrame>
      <p:graphicFrame>
        <p:nvGraphicFramePr>
          <p:cNvPr id="24595" name="Object 19"/>
          <p:cNvGraphicFramePr>
            <a:graphicFrameLocks noChangeAspect="1"/>
          </p:cNvGraphicFramePr>
          <p:nvPr/>
        </p:nvGraphicFramePr>
        <p:xfrm>
          <a:off x="1579418" y="3411681"/>
          <a:ext cx="462808" cy="649679"/>
        </p:xfrm>
        <a:graphic>
          <a:graphicData uri="http://schemas.openxmlformats.org/presentationml/2006/ole">
            <p:oleObj spid="_x0000_s24595" name="Формула" r:id="rId14" imgW="355320" imgH="533160" progId="Equation.3">
              <p:embed/>
            </p:oleObj>
          </a:graphicData>
        </a:graphic>
      </p:graphicFrame>
      <p:graphicFrame>
        <p:nvGraphicFramePr>
          <p:cNvPr id="24596" name="Object 20"/>
          <p:cNvGraphicFramePr>
            <a:graphicFrameLocks noChangeAspect="1"/>
          </p:cNvGraphicFramePr>
          <p:nvPr/>
        </p:nvGraphicFramePr>
        <p:xfrm>
          <a:off x="2315688" y="3423556"/>
          <a:ext cx="427512" cy="661555"/>
        </p:xfrm>
        <a:graphic>
          <a:graphicData uri="http://schemas.openxmlformats.org/presentationml/2006/ole">
            <p:oleObj spid="_x0000_s24596" name="Формула" r:id="rId15" imgW="355320" imgH="533160" progId="Equation.3">
              <p:embed/>
            </p:oleObj>
          </a:graphicData>
        </a:graphic>
      </p:graphicFrame>
      <p:graphicFrame>
        <p:nvGraphicFramePr>
          <p:cNvPr id="24597" name="Object 21"/>
          <p:cNvGraphicFramePr>
            <a:graphicFrameLocks noChangeAspect="1"/>
          </p:cNvGraphicFramePr>
          <p:nvPr/>
        </p:nvGraphicFramePr>
        <p:xfrm>
          <a:off x="4453246" y="2396753"/>
          <a:ext cx="481035" cy="631455"/>
        </p:xfrm>
        <a:graphic>
          <a:graphicData uri="http://schemas.openxmlformats.org/presentationml/2006/ole">
            <p:oleObj spid="_x0000_s24597" name="Формула" r:id="rId16" imgW="368280" imgH="520560" progId="Equation.3">
              <p:embed/>
            </p:oleObj>
          </a:graphicData>
        </a:graphic>
      </p:graphicFrame>
      <p:graphicFrame>
        <p:nvGraphicFramePr>
          <p:cNvPr id="24598" name="Object 22"/>
          <p:cNvGraphicFramePr>
            <a:graphicFrameLocks noChangeAspect="1"/>
          </p:cNvGraphicFramePr>
          <p:nvPr/>
        </p:nvGraphicFramePr>
        <p:xfrm>
          <a:off x="5106390" y="2390403"/>
          <a:ext cx="439057" cy="661556"/>
        </p:xfrm>
        <a:graphic>
          <a:graphicData uri="http://schemas.openxmlformats.org/presentationml/2006/ole">
            <p:oleObj spid="_x0000_s24598" name="Формула" r:id="rId17" imgW="355320" imgH="533160" progId="Equation.3">
              <p:embed/>
            </p:oleObj>
          </a:graphicData>
        </a:graphic>
      </p:graphicFrame>
      <p:graphicFrame>
        <p:nvGraphicFramePr>
          <p:cNvPr id="24599" name="Object 23"/>
          <p:cNvGraphicFramePr>
            <a:graphicFrameLocks noChangeAspect="1"/>
          </p:cNvGraphicFramePr>
          <p:nvPr/>
        </p:nvGraphicFramePr>
        <p:xfrm>
          <a:off x="4499427" y="4492335"/>
          <a:ext cx="476333" cy="590303"/>
        </p:xfrm>
        <a:graphic>
          <a:graphicData uri="http://schemas.openxmlformats.org/presentationml/2006/ole">
            <p:oleObj spid="_x0000_s24599" name="Формула" r:id="rId18" imgW="406080" imgH="533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Calibri" pitchFamily="34" charset="0"/>
              </a:rPr>
              <a:t>Выводы:</a:t>
            </a:r>
            <a:endParaRPr lang="ru-RU" sz="4000" b="1" dirty="0"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80655" y="1447800"/>
            <a:ext cx="7853033" cy="48006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1.Для правильной дроби, обратная ей…..  </a:t>
            </a:r>
          </a:p>
          <a:p>
            <a:pPr lvl="0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2.Для неправильной дроби, обратная ей…..  </a:t>
            </a:r>
          </a:p>
          <a:p>
            <a:pPr lvl="0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3.Чтобы записать обратную дробь для смешанного числа надо ………………</a:t>
            </a:r>
          </a:p>
          <a:p>
            <a:pPr lvl="0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4.Чтобы записать обратную дробь для десятичной дроби надо ………………….</a:t>
            </a:r>
          </a:p>
          <a:p>
            <a:pPr lvl="0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5.Для натурального числа обратная дробь, у которой числитель….., а знаменатель.....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 smtClean="0">
                <a:latin typeface="Calibri" pitchFamily="34" charset="0"/>
              </a:rPr>
              <a:t>Будут ли взаимно обратными числа?</a:t>
            </a:r>
            <a:endParaRPr lang="ru-RU" sz="4000" b="1" dirty="0"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Calibri" pitchFamily="34" charset="0"/>
              </a:rPr>
              <a:t>                    , да  так как           ∙       = 1;</a:t>
            </a:r>
          </a:p>
          <a:p>
            <a:pPr>
              <a:buNone/>
            </a:pPr>
            <a:endParaRPr lang="ru-RU" sz="2800" dirty="0" smtClean="0">
              <a:latin typeface="Calibri" pitchFamily="34" charset="0"/>
            </a:endParaRPr>
          </a:p>
          <a:p>
            <a:pPr>
              <a:buNone/>
            </a:pPr>
            <a:r>
              <a:rPr lang="ru-RU" sz="2800" dirty="0" smtClean="0">
                <a:latin typeface="Calibri" pitchFamily="34" charset="0"/>
              </a:rPr>
              <a:t>                    , да так как           ∙       = 1;</a:t>
            </a:r>
          </a:p>
          <a:p>
            <a:pPr>
              <a:buNone/>
            </a:pPr>
            <a:endParaRPr lang="ru-RU" sz="2800" dirty="0" smtClean="0">
              <a:latin typeface="Calibri" pitchFamily="34" charset="0"/>
            </a:endParaRPr>
          </a:p>
          <a:p>
            <a:pPr>
              <a:buNone/>
            </a:pPr>
            <a:r>
              <a:rPr lang="ru-RU" sz="2800" dirty="0" smtClean="0">
                <a:latin typeface="Calibri" pitchFamily="34" charset="0"/>
              </a:rPr>
              <a:t>                   , да так как            ∙      = 1; </a:t>
            </a:r>
          </a:p>
          <a:p>
            <a:pPr>
              <a:buNone/>
            </a:pPr>
            <a:endParaRPr lang="ru-RU" sz="2800" dirty="0" smtClean="0">
              <a:latin typeface="Calibri" pitchFamily="34" charset="0"/>
            </a:endParaRPr>
          </a:p>
          <a:p>
            <a:pPr>
              <a:buNone/>
            </a:pPr>
            <a:endParaRPr lang="ru-RU" sz="2800" dirty="0">
              <a:latin typeface="Calibri" pitchFamily="34" charset="0"/>
            </a:endParaRP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1947883" y="1482354"/>
          <a:ext cx="355600" cy="520700"/>
        </p:xfrm>
        <a:graphic>
          <a:graphicData uri="http://schemas.openxmlformats.org/presentationml/2006/ole">
            <p:oleObj spid="_x0000_s26626" name="Формула" r:id="rId3" imgW="355320" imgH="520560" progId="Equation.3">
              <p:embed/>
            </p:oleObj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2755406" y="1511629"/>
          <a:ext cx="355600" cy="533400"/>
        </p:xfrm>
        <a:graphic>
          <a:graphicData uri="http://schemas.openxmlformats.org/presentationml/2006/ole">
            <p:oleObj spid="_x0000_s26627" name="Формула" r:id="rId4" imgW="355320" imgH="533160" progId="Equation.3">
              <p:embed/>
            </p:oleObj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5415478" y="1506105"/>
          <a:ext cx="355600" cy="520700"/>
        </p:xfrm>
        <a:graphic>
          <a:graphicData uri="http://schemas.openxmlformats.org/presentationml/2006/ole">
            <p:oleObj spid="_x0000_s26629" name="Формула" r:id="rId5" imgW="355320" imgH="520560" progId="Equation.3">
              <p:embed/>
            </p:oleObj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1936008" y="2437906"/>
          <a:ext cx="355600" cy="590302"/>
        </p:xfrm>
        <a:graphic>
          <a:graphicData uri="http://schemas.openxmlformats.org/presentationml/2006/ole">
            <p:oleObj spid="_x0000_s26630" name="Формула" r:id="rId6" imgW="355320" imgH="533160" progId="Equation.3">
              <p:embed/>
            </p:oleObj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2755403" y="2378528"/>
          <a:ext cx="391557" cy="614053"/>
        </p:xfrm>
        <a:graphic>
          <a:graphicData uri="http://schemas.openxmlformats.org/presentationml/2006/ole">
            <p:oleObj spid="_x0000_s26631" name="Формула" r:id="rId7" imgW="355320" imgH="533160" progId="Equation.3">
              <p:embed/>
            </p:oleObj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5380038" y="2401888"/>
          <a:ext cx="330200" cy="533400"/>
        </p:xfrm>
        <a:graphic>
          <a:graphicData uri="http://schemas.openxmlformats.org/presentationml/2006/ole">
            <p:oleObj spid="_x0000_s26632" name="Формула" r:id="rId8" imgW="330120" imgH="533160" progId="Equation.3">
              <p:embed/>
            </p:oleObj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5937250" y="2401888"/>
          <a:ext cx="355600" cy="533400"/>
        </p:xfrm>
        <a:graphic>
          <a:graphicData uri="http://schemas.openxmlformats.org/presentationml/2006/ole">
            <p:oleObj spid="_x0000_s26633" name="Формула" r:id="rId9" imgW="355320" imgH="533160" progId="Equation.3">
              <p:embed/>
            </p:oleObj>
          </a:graphicData>
        </a:graphic>
      </p:graphicFrame>
      <p:sp>
        <p:nvSpPr>
          <p:cNvPr id="12" name="Скругленная прямоугольная выноска 11"/>
          <p:cNvSpPr/>
          <p:nvPr/>
        </p:nvSpPr>
        <p:spPr>
          <a:xfrm>
            <a:off x="5260769" y="4286992"/>
            <a:ext cx="3538847" cy="2101933"/>
          </a:xfrm>
          <a:prstGeom prst="wedgeRoundRectCallou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  <a:latin typeface="Calibri" pitchFamily="34" charset="0"/>
              </a:rPr>
              <a:t>Если произведение чисел равно 1, то числа </a:t>
            </a:r>
            <a:r>
              <a:rPr lang="ru-RU" sz="2800" b="1" i="1" dirty="0" smtClean="0">
                <a:solidFill>
                  <a:srgbClr val="FF0000"/>
                </a:solidFill>
                <a:latin typeface="Calibri" pitchFamily="34" charset="0"/>
              </a:rPr>
              <a:t>взаимно простые   </a:t>
            </a:r>
            <a:endParaRPr lang="ru-RU" sz="2800" b="1" i="1" dirty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1935183" y="3394281"/>
          <a:ext cx="381000" cy="520700"/>
        </p:xfrm>
        <a:graphic>
          <a:graphicData uri="http://schemas.openxmlformats.org/presentationml/2006/ole">
            <p:oleObj spid="_x0000_s26634" name="Формула" r:id="rId10" imgW="380880" imgH="520560" progId="Equation.3">
              <p:embed/>
            </p:oleObj>
          </a:graphicData>
        </a:graphic>
      </p:graphicFrame>
      <p:graphicFrame>
        <p:nvGraphicFramePr>
          <p:cNvPr id="26635" name="Object 11"/>
          <p:cNvGraphicFramePr>
            <a:graphicFrameLocks noChangeAspect="1"/>
          </p:cNvGraphicFramePr>
          <p:nvPr/>
        </p:nvGraphicFramePr>
        <p:xfrm>
          <a:off x="2772806" y="3399807"/>
          <a:ext cx="368300" cy="590302"/>
        </p:xfrm>
        <a:graphic>
          <a:graphicData uri="http://schemas.openxmlformats.org/presentationml/2006/ole">
            <p:oleObj spid="_x0000_s26635" name="Формула" r:id="rId11" imgW="368280" imgH="533160" progId="Equation.3">
              <p:embed/>
            </p:oleObj>
          </a:graphicData>
        </a:graphic>
      </p:graphicFrame>
      <p:graphicFrame>
        <p:nvGraphicFramePr>
          <p:cNvPr id="26636" name="Object 12"/>
          <p:cNvGraphicFramePr>
            <a:graphicFrameLocks noChangeAspect="1"/>
          </p:cNvGraphicFramePr>
          <p:nvPr/>
        </p:nvGraphicFramePr>
        <p:xfrm>
          <a:off x="5967268" y="3399807"/>
          <a:ext cx="368300" cy="533400"/>
        </p:xfrm>
        <a:graphic>
          <a:graphicData uri="http://schemas.openxmlformats.org/presentationml/2006/ole">
            <p:oleObj spid="_x0000_s26636" name="Формула" r:id="rId12" imgW="368280" imgH="533160" progId="Equation.3">
              <p:embed/>
            </p:oleObj>
          </a:graphicData>
        </a:graphic>
      </p:graphicFrame>
      <p:graphicFrame>
        <p:nvGraphicFramePr>
          <p:cNvPr id="26637" name="Object 13"/>
          <p:cNvGraphicFramePr>
            <a:graphicFrameLocks noChangeAspect="1"/>
          </p:cNvGraphicFramePr>
          <p:nvPr/>
        </p:nvGraphicFramePr>
        <p:xfrm>
          <a:off x="5349751" y="3406157"/>
          <a:ext cx="368300" cy="520700"/>
        </p:xfrm>
        <a:graphic>
          <a:graphicData uri="http://schemas.openxmlformats.org/presentationml/2006/ole">
            <p:oleObj spid="_x0000_s26637" name="Формула" r:id="rId13" imgW="368280" imgH="520560" progId="Equation.3">
              <p:embed/>
            </p:oleObj>
          </a:graphicData>
        </a:graphic>
      </p:graphicFrame>
      <p:graphicFrame>
        <p:nvGraphicFramePr>
          <p:cNvPr id="26638" name="Object 14"/>
          <p:cNvGraphicFramePr>
            <a:graphicFrameLocks noChangeAspect="1"/>
          </p:cNvGraphicFramePr>
          <p:nvPr/>
        </p:nvGraphicFramePr>
        <p:xfrm>
          <a:off x="5973618" y="1499755"/>
          <a:ext cx="355600" cy="533400"/>
        </p:xfrm>
        <a:graphic>
          <a:graphicData uri="http://schemas.openxmlformats.org/presentationml/2006/ole">
            <p:oleObj spid="_x0000_s26638" name="Формула" r:id="rId14" imgW="355320" imgH="533160" progId="Equation.3">
              <p:embed/>
            </p:oleObj>
          </a:graphicData>
        </a:graphic>
      </p:graphicFrame>
      <p:sp>
        <p:nvSpPr>
          <p:cNvPr id="19" name="Стрелка вправо 18"/>
          <p:cNvSpPr/>
          <p:nvPr/>
        </p:nvSpPr>
        <p:spPr>
          <a:xfrm>
            <a:off x="2149434" y="4845133"/>
            <a:ext cx="2505693" cy="1128156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Calibri" pitchFamily="34" charset="0"/>
              </a:rPr>
              <a:t>Подсказка</a:t>
            </a:r>
            <a:endParaRPr lang="ru-RU" sz="28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 smtClean="0">
                <a:latin typeface="Calibri" pitchFamily="34" charset="0"/>
              </a:rPr>
              <a:t>Будут ли взаимно обратными числа?</a:t>
            </a:r>
            <a:endParaRPr lang="ru-RU" sz="4000" b="1" dirty="0"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Calibri" pitchFamily="34" charset="0"/>
              </a:rPr>
              <a:t>                  , нет так как          ≠ 1;</a:t>
            </a:r>
          </a:p>
          <a:p>
            <a:pPr>
              <a:buNone/>
            </a:pPr>
            <a:endParaRPr lang="ru-RU" dirty="0" smtClean="0">
              <a:latin typeface="Calibri" pitchFamily="34" charset="0"/>
            </a:endParaRPr>
          </a:p>
          <a:p>
            <a:pPr>
              <a:buNone/>
            </a:pPr>
            <a:r>
              <a:rPr lang="ru-RU" dirty="0" smtClean="0">
                <a:latin typeface="Calibri" pitchFamily="34" charset="0"/>
              </a:rPr>
              <a:t>                  , нет так как            ≠ 1.</a:t>
            </a:r>
            <a:endParaRPr lang="ru-RU" dirty="0">
              <a:latin typeface="Calibri" pitchFamily="34" charset="0"/>
            </a:endParaRP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1947554" y="1464129"/>
          <a:ext cx="439386" cy="673430"/>
        </p:xfrm>
        <a:graphic>
          <a:graphicData uri="http://schemas.openxmlformats.org/presentationml/2006/ole">
            <p:oleObj spid="_x0000_s27650" name="Формула" r:id="rId3" imgW="228600" imgH="533160" progId="Equation.3">
              <p:embed/>
            </p:oleObj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2810081" y="1464128"/>
          <a:ext cx="408132" cy="637803"/>
        </p:xfrm>
        <a:graphic>
          <a:graphicData uri="http://schemas.openxmlformats.org/presentationml/2006/ole">
            <p:oleObj spid="_x0000_s27651" name="Формула" r:id="rId4" imgW="317160" imgH="533160" progId="Equation.3">
              <p:embed/>
            </p:oleObj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5654633" y="1427100"/>
          <a:ext cx="520536" cy="722334"/>
        </p:xfrm>
        <a:graphic>
          <a:graphicData uri="http://schemas.openxmlformats.org/presentationml/2006/ole">
            <p:oleObj spid="_x0000_s27653" name="Формула" r:id="rId5" imgW="304560" imgH="393480" progId="Equation.3">
              <p:embed/>
            </p:oleObj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1959429" y="2556659"/>
          <a:ext cx="510639" cy="554676"/>
        </p:xfrm>
        <a:graphic>
          <a:graphicData uri="http://schemas.openxmlformats.org/presentationml/2006/ole">
            <p:oleObj spid="_x0000_s27654" name="Формула" r:id="rId6" imgW="317160" imgH="533160" progId="Equation.3">
              <p:embed/>
            </p:oleObj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2873829" y="2491757"/>
          <a:ext cx="439387" cy="583952"/>
        </p:xfrm>
        <a:graphic>
          <a:graphicData uri="http://schemas.openxmlformats.org/presentationml/2006/ole">
            <p:oleObj spid="_x0000_s27655" name="Формула" r:id="rId7" imgW="215640" imgH="520560" progId="Equation.3">
              <p:embed/>
            </p:oleObj>
          </a:graphicData>
        </a:graphic>
      </p:graphicFrame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5533901" y="2529444"/>
          <a:ext cx="843148" cy="783772"/>
        </p:xfrm>
        <a:graphic>
          <a:graphicData uri="http://schemas.openxmlformats.org/presentationml/2006/ole">
            <p:oleObj spid="_x0000_s27656" name="Формула" r:id="rId8" imgW="368280" imgH="393480" progId="Equation.3">
              <p:embed/>
            </p:oleObj>
          </a:graphicData>
        </a:graphic>
      </p:graphicFrame>
      <p:sp>
        <p:nvSpPr>
          <p:cNvPr id="11" name="Стрелка вправо 10"/>
          <p:cNvSpPr/>
          <p:nvPr/>
        </p:nvSpPr>
        <p:spPr>
          <a:xfrm>
            <a:off x="2149434" y="4845133"/>
            <a:ext cx="2505693" cy="1128156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Calibri" pitchFamily="34" charset="0"/>
              </a:rPr>
              <a:t>Подсказка</a:t>
            </a:r>
            <a:endParaRPr lang="ru-RU" sz="28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2" name="Скругленная прямоугольная выноска 11"/>
          <p:cNvSpPr/>
          <p:nvPr/>
        </p:nvSpPr>
        <p:spPr>
          <a:xfrm>
            <a:off x="5260769" y="4286992"/>
            <a:ext cx="3538847" cy="2101933"/>
          </a:xfrm>
          <a:prstGeom prst="wedgeRoundRectCallou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  <a:latin typeface="Calibri" pitchFamily="34" charset="0"/>
              </a:rPr>
              <a:t>Если произведение чисел равно 1, то числа </a:t>
            </a:r>
            <a:r>
              <a:rPr lang="ru-RU" sz="2800" b="1" i="1" dirty="0" smtClean="0">
                <a:solidFill>
                  <a:srgbClr val="FF0000"/>
                </a:solidFill>
                <a:latin typeface="Calibri" pitchFamily="34" charset="0"/>
              </a:rPr>
              <a:t>взаимно простые   </a:t>
            </a:r>
            <a:endParaRPr lang="ru-RU" sz="2800" b="1" i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Оцените себя: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13-11 правильных ответов </a:t>
            </a:r>
            <a:r>
              <a:rPr lang="ru-RU" sz="3600" b="1" dirty="0" smtClean="0">
                <a:latin typeface="Calibri" pitchFamily="34" charset="0"/>
              </a:rPr>
              <a:t>-           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10-8 правильных ответов -   </a:t>
            </a:r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«4»,</a:t>
            </a:r>
            <a:endParaRPr lang="ru-RU" sz="54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7-5 правильных ответов -     </a:t>
            </a:r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«3»,</a:t>
            </a:r>
            <a:endParaRPr lang="ru-RU" sz="5400" b="1" dirty="0" smtClean="0">
              <a:latin typeface="Calibri" pitchFamily="34" charset="0"/>
            </a:endParaRPr>
          </a:p>
          <a:p>
            <a:pPr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4-1 правильных ответов -</a:t>
            </a:r>
            <a:r>
              <a:rPr lang="ru-RU" sz="3600" b="1" dirty="0" smtClean="0">
                <a:latin typeface="Calibri" pitchFamily="34" charset="0"/>
              </a:rPr>
              <a:t>     </a:t>
            </a:r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«0».</a:t>
            </a:r>
            <a:endParaRPr lang="ru-RU" sz="5400" b="1" dirty="0" smtClean="0">
              <a:latin typeface="Calibri" pitchFamily="34" charset="0"/>
            </a:endParaRPr>
          </a:p>
          <a:p>
            <a:pPr>
              <a:buNone/>
            </a:pPr>
            <a:endParaRPr lang="ru-RU" sz="3600" b="1" dirty="0">
              <a:latin typeface="Calibri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41973" y="1292914"/>
            <a:ext cx="1282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«5»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31425" y="1245413"/>
            <a:ext cx="3626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,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4985" y="463137"/>
            <a:ext cx="7498080" cy="57001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Ура!  Физкультминутка.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дробь правильная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                                               дробь десятичная   </a:t>
            </a:r>
          </a:p>
          <a:p>
            <a:pPr>
              <a:buNone/>
            </a:pPr>
            <a:endParaRPr lang="ru-RU" b="1" dirty="0" smtClean="0">
              <a:solidFill>
                <a:schemeClr val="accent3">
                  <a:lumMod val="50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endParaRPr lang="ru-RU" b="1" dirty="0" smtClean="0">
              <a:solidFill>
                <a:schemeClr val="accent3">
                  <a:lumMod val="50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endParaRPr lang="ru-RU" b="1" dirty="0" smtClean="0">
              <a:solidFill>
                <a:schemeClr val="accent3">
                  <a:lumMod val="50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дробь неправильная 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                                                   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                                                смешанное число  </a:t>
            </a:r>
          </a:p>
          <a:p>
            <a:endParaRPr lang="ru-RU" b="1" dirty="0">
              <a:solidFill>
                <a:schemeClr val="accent3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4" name="Рисунок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012764" y="960541"/>
            <a:ext cx="1157948" cy="1428750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11062" y="3047133"/>
            <a:ext cx="1307151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83183" y="1063955"/>
            <a:ext cx="1593273" cy="1524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86648" y="3787919"/>
            <a:ext cx="156210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latin typeface="Calibri" pitchFamily="34" charset="0"/>
              </a:rPr>
              <a:t>Решить уравнение.</a:t>
            </a:r>
            <a:endParaRPr lang="ru-RU" sz="4000" b="1" dirty="0"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latin typeface="Calibri" pitchFamily="34" charset="0"/>
              </a:rPr>
              <a:t>1группа:     </a:t>
            </a:r>
            <a:r>
              <a:rPr lang="ru-RU" sz="3600" dirty="0" err="1" smtClean="0">
                <a:latin typeface="Calibri" pitchFamily="34" charset="0"/>
              </a:rPr>
              <a:t>х</a:t>
            </a:r>
            <a:r>
              <a:rPr lang="ru-RU" sz="3600" dirty="0" smtClean="0">
                <a:latin typeface="Calibri" pitchFamily="34" charset="0"/>
              </a:rPr>
              <a:t> = 1;</a:t>
            </a:r>
          </a:p>
          <a:p>
            <a:pPr>
              <a:buNone/>
            </a:pPr>
            <a:r>
              <a:rPr lang="ru-RU" sz="3600" dirty="0" smtClean="0">
                <a:latin typeface="Calibri" pitchFamily="34" charset="0"/>
              </a:rPr>
              <a:t>2группа: 0,8у = 1;</a:t>
            </a:r>
          </a:p>
          <a:p>
            <a:pPr>
              <a:buNone/>
            </a:pPr>
            <a:r>
              <a:rPr lang="ru-RU" sz="3600" dirty="0" smtClean="0">
                <a:latin typeface="Calibri" pitchFamily="34" charset="0"/>
              </a:rPr>
              <a:t>3группа:      с = 1;</a:t>
            </a:r>
          </a:p>
          <a:p>
            <a:pPr>
              <a:buNone/>
            </a:pPr>
            <a:r>
              <a:rPr lang="ru-RU" sz="3600" dirty="0" smtClean="0">
                <a:latin typeface="Calibri" pitchFamily="34" charset="0"/>
              </a:rPr>
              <a:t>4группа:       в =      .</a:t>
            </a:r>
            <a:endParaRPr lang="ru-RU" sz="3600" dirty="0">
              <a:latin typeface="Calibri" pitchFamily="34" charset="0"/>
            </a:endParaRPr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3219450" y="1524000"/>
          <a:ext cx="663575" cy="620713"/>
        </p:xfrm>
        <a:graphic>
          <a:graphicData uri="http://schemas.openxmlformats.org/presentationml/2006/ole">
            <p:oleObj spid="_x0000_s28674" name="Формула" r:id="rId3" imgW="355320" imgH="533160" progId="Equation.3">
              <p:embed/>
            </p:oleObj>
          </a:graphicData>
        </a:graphic>
      </p:graphicFrame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3402197" y="2782288"/>
          <a:ext cx="481033" cy="602179"/>
        </p:xfrm>
        <a:graphic>
          <a:graphicData uri="http://schemas.openxmlformats.org/presentationml/2006/ole">
            <p:oleObj spid="_x0000_s28675" name="Формула" r:id="rId4" imgW="368280" imgH="533160" progId="Equation.3">
              <p:embed/>
            </p:oleObj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3492500" y="3454400"/>
          <a:ext cx="401638" cy="598488"/>
        </p:xfrm>
        <a:graphic>
          <a:graphicData uri="http://schemas.openxmlformats.org/presentationml/2006/ole">
            <p:oleObj spid="_x0000_s28676" name="Формула" r:id="rId5" imgW="317160" imgH="520560" progId="Equation.3">
              <p:embed/>
            </p:oleObj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4635500" y="3387725"/>
          <a:ext cx="466725" cy="661988"/>
        </p:xfrm>
        <a:graphic>
          <a:graphicData uri="http://schemas.openxmlformats.org/presentationml/2006/ole">
            <p:oleObj spid="_x0000_s28677" name="Формула" r:id="rId6" imgW="317160" imgH="533160" progId="Equation.3">
              <p:embed/>
            </p:oleObj>
          </a:graphicData>
        </a:graphic>
      </p:graphicFrame>
      <p:pic>
        <p:nvPicPr>
          <p:cNvPr id="13" name="Рисунок 12" descr="D:\Documents and Settings\User\Рабочий стол\Школа Наташа\оисунок.pn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97062" y="3756684"/>
            <a:ext cx="3019425" cy="2311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None/>
              <a:defRPr/>
            </a:pPr>
            <a:r>
              <a:rPr lang="ru-RU" sz="40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Оцените работу каждого члена группы по решению задачи.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ru-RU" sz="4000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                   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ru-RU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715178" y="2688500"/>
            <a:ext cx="1689885" cy="23360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 «5»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  «4»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  «3»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6000" b="1" i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Добро пожаловать на урок математики! </a:t>
            </a:r>
            <a:endParaRPr lang="ru-RU" sz="6000" b="1" i="1" dirty="0">
              <a:solidFill>
                <a:schemeClr val="accent3">
                  <a:lumMod val="7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Calibri" pitchFamily="34" charset="0"/>
              </a:rPr>
              <a:t>Заполните таблицу</a:t>
            </a:r>
            <a:endParaRPr lang="ru-RU" sz="4000" b="1" dirty="0">
              <a:latin typeface="Calibri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97525" y="2077190"/>
          <a:ext cx="7853800" cy="1770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8189"/>
                <a:gridCol w="819398"/>
                <a:gridCol w="866898"/>
                <a:gridCol w="760021"/>
                <a:gridCol w="783772"/>
                <a:gridCol w="795646"/>
                <a:gridCol w="819398"/>
                <a:gridCol w="740478"/>
              </a:tblGrid>
              <a:tr h="88520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ysClr val="windowText" lastClr="000000"/>
                          </a:solidFill>
                          <a:latin typeface="Calibri" pitchFamily="34" charset="0"/>
                        </a:rPr>
                        <a:t>Заданное число</a:t>
                      </a:r>
                      <a:endParaRPr lang="ru-RU" sz="2400" dirty="0">
                        <a:solidFill>
                          <a:sysClr val="windowText" lastClr="00000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88520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Calibri" pitchFamily="34" charset="0"/>
                        </a:rPr>
                        <a:t>Обратное число</a:t>
                      </a:r>
                      <a:endParaRPr lang="ru-RU" sz="24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ru-RU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pPr algn="ctr"/>
                      <a:endParaRPr lang="ru-RU" sz="2400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3420093" y="2224149"/>
          <a:ext cx="439387" cy="533400"/>
        </p:xfrm>
        <a:graphic>
          <a:graphicData uri="http://schemas.openxmlformats.org/presentationml/2006/ole">
            <p:oleObj spid="_x0000_s29698" name="Формула" r:id="rId4" imgW="215640" imgH="533160" progId="Equation.3">
              <p:embed/>
            </p:oleObj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4334823" y="2212274"/>
          <a:ext cx="355600" cy="533400"/>
        </p:xfrm>
        <a:graphic>
          <a:graphicData uri="http://schemas.openxmlformats.org/presentationml/2006/ole">
            <p:oleObj spid="_x0000_s29699" name="Формула" r:id="rId5" imgW="355320" imgH="533160" progId="Equation.3">
              <p:embed/>
            </p:oleObj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5035138" y="2212273"/>
          <a:ext cx="431882" cy="533400"/>
        </p:xfrm>
        <a:graphic>
          <a:graphicData uri="http://schemas.openxmlformats.org/presentationml/2006/ole">
            <p:oleObj spid="_x0000_s29700" name="Формула" r:id="rId6" imgW="317160" imgH="533160" progId="Equation.3">
              <p:embed/>
            </p:oleObj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6803365" y="3126489"/>
          <a:ext cx="215900" cy="533400"/>
        </p:xfrm>
        <a:graphic>
          <a:graphicData uri="http://schemas.openxmlformats.org/presentationml/2006/ole">
            <p:oleObj spid="_x0000_s29701" name="Формула" r:id="rId7" imgW="215640" imgH="533160" progId="Equation.3">
              <p:embed/>
            </p:oleObj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4263571" y="3085523"/>
          <a:ext cx="355600" cy="583952"/>
        </p:xfrm>
        <a:graphic>
          <a:graphicData uri="http://schemas.openxmlformats.org/presentationml/2006/ole">
            <p:oleObj spid="_x0000_s29702" name="Формула" r:id="rId8" imgW="355320" imgH="520560" progId="Equation.3">
              <p:embed/>
            </p:oleObj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5135995" y="3121148"/>
          <a:ext cx="445407" cy="520700"/>
        </p:xfrm>
        <a:graphic>
          <a:graphicData uri="http://schemas.openxmlformats.org/presentationml/2006/ole">
            <p:oleObj spid="_x0000_s29703" name="Формула" r:id="rId9" imgW="368280" imgH="520560" progId="Equation.3">
              <p:embed/>
            </p:oleObj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5919767" y="3102923"/>
          <a:ext cx="368300" cy="533400"/>
        </p:xfrm>
        <a:graphic>
          <a:graphicData uri="http://schemas.openxmlformats.org/presentationml/2006/ole">
            <p:oleObj spid="_x0000_s29704" name="Формула" r:id="rId10" imgW="368280" imgH="533160" progId="Equation.3">
              <p:embed/>
            </p:oleObj>
          </a:graphicData>
        </a:graphic>
      </p:graphicFrame>
      <p:pic>
        <p:nvPicPr>
          <p:cNvPr id="16" name="Picture 38" descr="original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438713" y="3984544"/>
            <a:ext cx="2814638" cy="2600323"/>
          </a:xfrm>
          <a:prstGeom prst="rect">
            <a:avLst/>
          </a:prstGeom>
          <a:noFill/>
        </p:spPr>
      </p:pic>
      <p:sp>
        <p:nvSpPr>
          <p:cNvPr id="18" name="Горизонтальный свиток 17"/>
          <p:cNvSpPr/>
          <p:nvPr/>
        </p:nvSpPr>
        <p:spPr>
          <a:xfrm>
            <a:off x="3598223" y="4251366"/>
            <a:ext cx="2351315" cy="1163782"/>
          </a:xfrm>
          <a:prstGeom prst="horizontalScrol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Calibri" pitchFamily="34" charset="0"/>
              </a:rPr>
              <a:t>Молодцы</a:t>
            </a:r>
            <a:endParaRPr lang="ru-RU" sz="32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graphicFrame>
        <p:nvGraphicFramePr>
          <p:cNvPr id="29707" name="Object 11"/>
          <p:cNvGraphicFramePr>
            <a:graphicFrameLocks noChangeAspect="1"/>
          </p:cNvGraphicFramePr>
          <p:nvPr/>
        </p:nvGraphicFramePr>
        <p:xfrm>
          <a:off x="7572333" y="3340099"/>
          <a:ext cx="289131" cy="305625"/>
        </p:xfrm>
        <a:graphic>
          <a:graphicData uri="http://schemas.openxmlformats.org/presentationml/2006/ole">
            <p:oleObj spid="_x0000_s29707" name="Формула" r:id="rId12" imgW="126720" imgH="177480" progId="Equation.3">
              <p:embed/>
            </p:oleObj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7536708" y="2449451"/>
          <a:ext cx="265380" cy="305624"/>
        </p:xfrm>
        <a:graphic>
          <a:graphicData uri="http://schemas.openxmlformats.org/presentationml/2006/ole">
            <p:oleObj spid="_x0000_s29708" name="Формула" r:id="rId13" imgW="126720" imgH="177480" progId="Equation.3">
              <p:embed/>
            </p:oleObj>
          </a:graphicData>
        </a:graphic>
      </p:graphicFrame>
      <p:graphicFrame>
        <p:nvGraphicFramePr>
          <p:cNvPr id="29709" name="Object 13"/>
          <p:cNvGraphicFramePr>
            <a:graphicFrameLocks noChangeAspect="1"/>
          </p:cNvGraphicFramePr>
          <p:nvPr/>
        </p:nvGraphicFramePr>
        <p:xfrm>
          <a:off x="8398905" y="3370199"/>
          <a:ext cx="198829" cy="358653"/>
        </p:xfrm>
        <a:graphic>
          <a:graphicData uri="http://schemas.openxmlformats.org/presentationml/2006/ole">
            <p:oleObj spid="_x0000_s29709" name="Формула" r:id="rId14" imgW="88560" imgH="164880" progId="Equation.3">
              <p:embed/>
            </p:oleObj>
          </a:graphicData>
        </a:graphic>
      </p:graphicFrame>
      <p:graphicFrame>
        <p:nvGraphicFramePr>
          <p:cNvPr id="29710" name="Object 14"/>
          <p:cNvGraphicFramePr>
            <a:graphicFrameLocks noChangeAspect="1"/>
          </p:cNvGraphicFramePr>
          <p:nvPr/>
        </p:nvGraphicFramePr>
        <p:xfrm>
          <a:off x="8292028" y="2384548"/>
          <a:ext cx="317582" cy="358652"/>
        </p:xfrm>
        <a:graphic>
          <a:graphicData uri="http://schemas.openxmlformats.org/presentationml/2006/ole">
            <p:oleObj spid="_x0000_s29710" name="Формула" r:id="rId15" imgW="88560" imgH="164880" progId="Equation.3">
              <p:embed/>
            </p:oleObj>
          </a:graphicData>
        </a:graphic>
      </p:graphicFrame>
      <p:graphicFrame>
        <p:nvGraphicFramePr>
          <p:cNvPr id="29711" name="Object 15"/>
          <p:cNvGraphicFramePr>
            <a:graphicFrameLocks noChangeAspect="1"/>
          </p:cNvGraphicFramePr>
          <p:nvPr/>
        </p:nvGraphicFramePr>
        <p:xfrm>
          <a:off x="3502149" y="3138550"/>
          <a:ext cx="286080" cy="533400"/>
        </p:xfrm>
        <a:graphic>
          <a:graphicData uri="http://schemas.openxmlformats.org/presentationml/2006/ole">
            <p:oleObj spid="_x0000_s29711" name="Формула" r:id="rId16" imgW="215640" imgH="533160" progId="Equation.3">
              <p:embed/>
            </p:oleObj>
          </a:graphicData>
        </a:graphic>
      </p:graphicFrame>
      <p:graphicFrame>
        <p:nvGraphicFramePr>
          <p:cNvPr id="29712" name="Object 16"/>
          <p:cNvGraphicFramePr>
            <a:graphicFrameLocks noChangeAspect="1"/>
          </p:cNvGraphicFramePr>
          <p:nvPr/>
        </p:nvGraphicFramePr>
        <p:xfrm>
          <a:off x="5935766" y="2389249"/>
          <a:ext cx="465034" cy="472704"/>
        </p:xfrm>
        <a:graphic>
          <a:graphicData uri="http://schemas.openxmlformats.org/presentationml/2006/ole">
            <p:oleObj spid="_x0000_s29712" name="Формула" r:id="rId17" imgW="241200" imgH="203040" progId="Equation.3">
              <p:embed/>
            </p:oleObj>
          </a:graphicData>
        </a:graphic>
      </p:graphicFrame>
      <p:graphicFrame>
        <p:nvGraphicFramePr>
          <p:cNvPr id="29713" name="Object 17"/>
          <p:cNvGraphicFramePr>
            <a:graphicFrameLocks noChangeAspect="1"/>
          </p:cNvGraphicFramePr>
          <p:nvPr/>
        </p:nvGraphicFramePr>
        <p:xfrm>
          <a:off x="6721434" y="2425699"/>
          <a:ext cx="247155" cy="412503"/>
        </p:xfrm>
        <a:graphic>
          <a:graphicData uri="http://schemas.openxmlformats.org/presentationml/2006/ole">
            <p:oleObj spid="_x0000_s29713" name="Формула" r:id="rId18" imgW="11412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"/>
                            </p:stCondLst>
                            <p:childTnLst>
                              <p:par>
                                <p:cTn id="6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500"/>
                            </p:stCondLst>
                            <p:childTnLst>
                              <p:par>
                                <p:cTn id="7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94410" y="1246909"/>
            <a:ext cx="7639278" cy="5001491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1.Для правильной дроби, обратная ей – </a:t>
            </a:r>
            <a:r>
              <a:rPr lang="ru-RU" b="1" i="1" dirty="0" smtClean="0">
                <a:solidFill>
                  <a:srgbClr val="FF0000"/>
                </a:solidFill>
                <a:latin typeface="Calibri" pitchFamily="34" charset="0"/>
              </a:rPr>
              <a:t>неправильная дробь. </a:t>
            </a:r>
          </a:p>
          <a:p>
            <a:pPr lvl="0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2.Для неправильной дроби, обратная ей – </a:t>
            </a:r>
            <a:r>
              <a:rPr lang="ru-RU" b="1" i="1" dirty="0" smtClean="0">
                <a:solidFill>
                  <a:srgbClr val="FF0000"/>
                </a:solidFill>
                <a:latin typeface="Calibri" pitchFamily="34" charset="0"/>
              </a:rPr>
              <a:t>правильная дробь.</a:t>
            </a:r>
          </a:p>
          <a:p>
            <a:pPr lvl="0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3.Для смешанного числа обратное – </a:t>
            </a:r>
            <a:r>
              <a:rPr lang="ru-RU" b="1" i="1" dirty="0" smtClean="0">
                <a:solidFill>
                  <a:srgbClr val="FF0000"/>
                </a:solidFill>
                <a:latin typeface="Calibri" pitchFamily="34" charset="0"/>
              </a:rPr>
              <a:t>правильная дробь. </a:t>
            </a:r>
          </a:p>
          <a:p>
            <a:pPr lvl="0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4.Для натурального числа обратная дробь, у которой </a:t>
            </a:r>
            <a:r>
              <a:rPr lang="ru-RU" b="1" i="1" dirty="0" smtClean="0">
                <a:solidFill>
                  <a:srgbClr val="FF0000"/>
                </a:solidFill>
                <a:latin typeface="Calibri" pitchFamily="34" charset="0"/>
              </a:rPr>
              <a:t>числитель 1, знаменатель число.</a:t>
            </a:r>
          </a:p>
          <a:p>
            <a:pPr lvl="0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5.1 обратная </a:t>
            </a:r>
            <a:r>
              <a:rPr lang="ru-RU" b="1" i="1" dirty="0" smtClean="0">
                <a:solidFill>
                  <a:srgbClr val="FF0000"/>
                </a:solidFill>
                <a:latin typeface="Calibri" pitchFamily="34" charset="0"/>
              </a:rPr>
              <a:t>1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.</a:t>
            </a:r>
          </a:p>
          <a:p>
            <a:pPr lvl="0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6.Ноль </a:t>
            </a:r>
            <a:r>
              <a:rPr lang="ru-RU" b="1" i="1" dirty="0" smtClean="0">
                <a:solidFill>
                  <a:srgbClr val="FF0000"/>
                </a:solidFill>
                <a:latin typeface="Calibri" pitchFamily="34" charset="0"/>
              </a:rPr>
              <a:t>не имеет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обратного числа.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Оцените товарища: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7 правильных ответов </a:t>
            </a:r>
            <a:r>
              <a:rPr lang="ru-RU" sz="3600" b="1" dirty="0" smtClean="0">
                <a:latin typeface="Calibri" pitchFamily="34" charset="0"/>
              </a:rPr>
              <a:t>-           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6 правильных ответов -          </a:t>
            </a:r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«4»,</a:t>
            </a:r>
            <a:endParaRPr lang="ru-RU" sz="54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5 правильных ответов -         </a:t>
            </a:r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«3»,</a:t>
            </a:r>
            <a:endParaRPr lang="ru-RU" sz="5400" b="1" dirty="0" smtClean="0">
              <a:latin typeface="Calibri" pitchFamily="34" charset="0"/>
            </a:endParaRPr>
          </a:p>
          <a:p>
            <a:pPr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4-1 правильных ответов -</a:t>
            </a:r>
            <a:r>
              <a:rPr lang="ru-RU" sz="3600" b="1" dirty="0" smtClean="0">
                <a:latin typeface="Calibri" pitchFamily="34" charset="0"/>
              </a:rPr>
              <a:t>      </a:t>
            </a:r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«0».</a:t>
            </a:r>
            <a:endParaRPr lang="ru-RU" sz="5400" b="1" dirty="0" smtClean="0">
              <a:latin typeface="Calibri" pitchFamily="34" charset="0"/>
            </a:endParaRPr>
          </a:p>
          <a:p>
            <a:pPr>
              <a:buNone/>
            </a:pPr>
            <a:endParaRPr lang="ru-RU" sz="3600" dirty="0">
              <a:latin typeface="Calibri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41973" y="1292914"/>
            <a:ext cx="1282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«5»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31425" y="1245413"/>
            <a:ext cx="3626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,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Вариант №1                          Вариант №2</a:t>
            </a:r>
          </a:p>
          <a:p>
            <a:pPr marL="596646" indent="-514350">
              <a:buNone/>
            </a:pPr>
            <a:r>
              <a:rPr lang="ru-RU" dirty="0" smtClean="0">
                <a:latin typeface="Calibri" pitchFamily="34" charset="0"/>
              </a:rPr>
              <a:t>1.   ;     ;     ;                               1.    ;     ;     ;</a:t>
            </a:r>
          </a:p>
          <a:p>
            <a:pPr marL="596646" indent="-514350">
              <a:buNone/>
            </a:pPr>
            <a:r>
              <a:rPr lang="ru-RU" dirty="0" smtClean="0">
                <a:latin typeface="Calibri" pitchFamily="34" charset="0"/>
              </a:rPr>
              <a:t>2. в);                                          2. в);</a:t>
            </a:r>
          </a:p>
          <a:p>
            <a:pPr>
              <a:buNone/>
            </a:pPr>
            <a:r>
              <a:rPr lang="ru-RU" dirty="0" smtClean="0">
                <a:latin typeface="Calibri" pitchFamily="34" charset="0"/>
              </a:rPr>
              <a:t>3.     =    .;                                  3.    =     . </a:t>
            </a:r>
            <a:endParaRPr lang="ru-RU" dirty="0">
              <a:latin typeface="Calibri" pitchFamily="34" charset="0"/>
            </a:endParaRPr>
          </a:p>
        </p:txBody>
      </p:sp>
      <p:graphicFrame>
        <p:nvGraphicFramePr>
          <p:cNvPr id="31762" name="Object 18"/>
          <p:cNvGraphicFramePr>
            <a:graphicFrameLocks noChangeAspect="1"/>
          </p:cNvGraphicFramePr>
          <p:nvPr/>
        </p:nvGraphicFramePr>
        <p:xfrm>
          <a:off x="1935679" y="1986643"/>
          <a:ext cx="297955" cy="533400"/>
        </p:xfrm>
        <a:graphic>
          <a:graphicData uri="http://schemas.openxmlformats.org/presentationml/2006/ole">
            <p:oleObj spid="_x0000_s31762" name="Формула" r:id="rId4" imgW="215640" imgH="533160" progId="Equation.3">
              <p:embed/>
            </p:oleObj>
          </a:graphicData>
        </a:graphic>
      </p:graphicFrame>
      <p:graphicFrame>
        <p:nvGraphicFramePr>
          <p:cNvPr id="31763" name="Object 19"/>
          <p:cNvGraphicFramePr>
            <a:graphicFrameLocks noChangeAspect="1"/>
          </p:cNvGraphicFramePr>
          <p:nvPr/>
        </p:nvGraphicFramePr>
        <p:xfrm>
          <a:off x="2411021" y="1998518"/>
          <a:ext cx="355600" cy="533400"/>
        </p:xfrm>
        <a:graphic>
          <a:graphicData uri="http://schemas.openxmlformats.org/presentationml/2006/ole">
            <p:oleObj spid="_x0000_s31763" name="Формула" r:id="rId5" imgW="355320" imgH="533160" progId="Equation.3">
              <p:embed/>
            </p:oleObj>
          </a:graphicData>
        </a:graphic>
      </p:graphicFrame>
      <p:graphicFrame>
        <p:nvGraphicFramePr>
          <p:cNvPr id="31764" name="Object 20"/>
          <p:cNvGraphicFramePr>
            <a:graphicFrameLocks noChangeAspect="1"/>
          </p:cNvGraphicFramePr>
          <p:nvPr/>
        </p:nvGraphicFramePr>
        <p:xfrm>
          <a:off x="3027136" y="2010393"/>
          <a:ext cx="286080" cy="533400"/>
        </p:xfrm>
        <a:graphic>
          <a:graphicData uri="http://schemas.openxmlformats.org/presentationml/2006/ole">
            <p:oleObj spid="_x0000_s31764" name="Формула" r:id="rId6" imgW="215640" imgH="533160" progId="Equation.3">
              <p:embed/>
            </p:oleObj>
          </a:graphicData>
        </a:graphic>
      </p:graphicFrame>
      <p:graphicFrame>
        <p:nvGraphicFramePr>
          <p:cNvPr id="31765" name="Object 21"/>
          <p:cNvGraphicFramePr>
            <a:graphicFrameLocks noChangeAspect="1"/>
          </p:cNvGraphicFramePr>
          <p:nvPr/>
        </p:nvGraphicFramePr>
        <p:xfrm>
          <a:off x="6603011" y="2016743"/>
          <a:ext cx="355600" cy="520700"/>
        </p:xfrm>
        <a:graphic>
          <a:graphicData uri="http://schemas.openxmlformats.org/presentationml/2006/ole">
            <p:oleObj spid="_x0000_s31765" name="Формула" r:id="rId7" imgW="355320" imgH="520560" progId="Equation.3">
              <p:embed/>
            </p:oleObj>
          </a:graphicData>
        </a:graphic>
      </p:graphicFrame>
      <p:graphicFrame>
        <p:nvGraphicFramePr>
          <p:cNvPr id="31766" name="Object 22"/>
          <p:cNvGraphicFramePr>
            <a:graphicFrameLocks noChangeAspect="1"/>
          </p:cNvGraphicFramePr>
          <p:nvPr/>
        </p:nvGraphicFramePr>
        <p:xfrm>
          <a:off x="7142924" y="2016743"/>
          <a:ext cx="421657" cy="536451"/>
        </p:xfrm>
        <a:graphic>
          <a:graphicData uri="http://schemas.openxmlformats.org/presentationml/2006/ole">
            <p:oleObj spid="_x0000_s31766" name="Формула" r:id="rId8" imgW="368280" imgH="520560" progId="Equation.3">
              <p:embed/>
            </p:oleObj>
          </a:graphicData>
        </a:graphic>
      </p:graphicFrame>
      <p:graphicFrame>
        <p:nvGraphicFramePr>
          <p:cNvPr id="31767" name="Object 23"/>
          <p:cNvGraphicFramePr>
            <a:graphicFrameLocks noChangeAspect="1"/>
          </p:cNvGraphicFramePr>
          <p:nvPr/>
        </p:nvGraphicFramePr>
        <p:xfrm>
          <a:off x="7689190" y="2057894"/>
          <a:ext cx="368300" cy="533400"/>
        </p:xfrm>
        <a:graphic>
          <a:graphicData uri="http://schemas.openxmlformats.org/presentationml/2006/ole">
            <p:oleObj spid="_x0000_s31767" name="Формула" r:id="rId9" imgW="368280" imgH="533160" progId="Equation.3">
              <p:embed/>
            </p:oleObj>
          </a:graphicData>
        </a:graphic>
      </p:graphicFrame>
      <p:graphicFrame>
        <p:nvGraphicFramePr>
          <p:cNvPr id="31769" name="Object 25"/>
          <p:cNvGraphicFramePr>
            <a:graphicFrameLocks noChangeAspect="1"/>
          </p:cNvGraphicFramePr>
          <p:nvPr/>
        </p:nvGraphicFramePr>
        <p:xfrm>
          <a:off x="6572911" y="3162299"/>
          <a:ext cx="457282" cy="533400"/>
        </p:xfrm>
        <a:graphic>
          <a:graphicData uri="http://schemas.openxmlformats.org/presentationml/2006/ole">
            <p:oleObj spid="_x0000_s31769" name="Формула" r:id="rId10" imgW="368280" imgH="533160" progId="Equation.3">
              <p:embed/>
            </p:oleObj>
          </a:graphicData>
        </a:graphic>
      </p:graphicFrame>
      <p:graphicFrame>
        <p:nvGraphicFramePr>
          <p:cNvPr id="31770" name="Object 26"/>
          <p:cNvGraphicFramePr>
            <a:graphicFrameLocks noChangeAspect="1"/>
          </p:cNvGraphicFramePr>
          <p:nvPr/>
        </p:nvGraphicFramePr>
        <p:xfrm>
          <a:off x="7251453" y="3126674"/>
          <a:ext cx="443758" cy="566552"/>
        </p:xfrm>
        <a:graphic>
          <a:graphicData uri="http://schemas.openxmlformats.org/presentationml/2006/ole">
            <p:oleObj spid="_x0000_s31770" name="Формула" r:id="rId11" imgW="317160" imgH="533160" progId="Equation.3">
              <p:embed/>
            </p:oleObj>
          </a:graphicData>
        </a:graphic>
      </p:graphicFrame>
      <p:graphicFrame>
        <p:nvGraphicFramePr>
          <p:cNvPr id="31771" name="Object 27"/>
          <p:cNvGraphicFramePr>
            <a:graphicFrameLocks noChangeAspect="1"/>
          </p:cNvGraphicFramePr>
          <p:nvPr/>
        </p:nvGraphicFramePr>
        <p:xfrm>
          <a:off x="2041482" y="3156773"/>
          <a:ext cx="345457" cy="560203"/>
        </p:xfrm>
        <a:graphic>
          <a:graphicData uri="http://schemas.openxmlformats.org/presentationml/2006/ole">
            <p:oleObj spid="_x0000_s31771" name="Формула" r:id="rId12" imgW="215640" imgH="520560" progId="Equation.3">
              <p:embed/>
            </p:oleObj>
          </a:graphicData>
        </a:graphic>
      </p:graphicFrame>
      <p:graphicFrame>
        <p:nvGraphicFramePr>
          <p:cNvPr id="31772" name="Object 28"/>
          <p:cNvGraphicFramePr>
            <a:graphicFrameLocks noChangeAspect="1"/>
          </p:cNvGraphicFramePr>
          <p:nvPr/>
        </p:nvGraphicFramePr>
        <p:xfrm>
          <a:off x="2691328" y="3180525"/>
          <a:ext cx="396256" cy="595827"/>
        </p:xfrm>
        <a:graphic>
          <a:graphicData uri="http://schemas.openxmlformats.org/presentationml/2006/ole">
            <p:oleObj spid="_x0000_s31772" name="Формула" r:id="rId13" imgW="317160" imgH="520560" progId="Equation.3">
              <p:embed/>
            </p:oleObj>
          </a:graphicData>
        </a:graphic>
      </p:graphicFrame>
      <p:pic>
        <p:nvPicPr>
          <p:cNvPr id="33" name="Рисунок 6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408218" y="4132613"/>
            <a:ext cx="2802577" cy="2201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Оцените товарища: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3 правильных ответа </a:t>
            </a:r>
            <a:r>
              <a:rPr lang="ru-RU" sz="3600" b="1" dirty="0" smtClean="0">
                <a:latin typeface="Calibri" pitchFamily="34" charset="0"/>
              </a:rPr>
              <a:t>-           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2 правильных ответов -          </a:t>
            </a:r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«4»,</a:t>
            </a:r>
            <a:endParaRPr lang="ru-RU" sz="54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1 правильный ответ -              </a:t>
            </a:r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«3».</a:t>
            </a:r>
            <a:endParaRPr lang="ru-RU" sz="5400" b="1" dirty="0" smtClean="0">
              <a:latin typeface="Calibri" pitchFamily="34" charset="0"/>
            </a:endParaRPr>
          </a:p>
          <a:p>
            <a:pPr>
              <a:buNone/>
            </a:pPr>
            <a:endParaRPr lang="ru-RU" sz="3600" dirty="0">
              <a:latin typeface="Calibri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41973" y="1292914"/>
            <a:ext cx="1282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«5»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31425" y="1245413"/>
            <a:ext cx="3626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,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п. 16    №591(а),  №592(</a:t>
            </a:r>
            <a:r>
              <a:rPr lang="ru-RU" sz="4000" dirty="0" err="1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а,в</a:t>
            </a:r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), №625</a:t>
            </a:r>
            <a:r>
              <a:rPr lang="ru-RU" sz="4000" baseline="30000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*</a:t>
            </a:r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.</a:t>
            </a:r>
            <a:endParaRPr lang="ru-RU" sz="4000" dirty="0">
              <a:solidFill>
                <a:schemeClr val="accent3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4" name="Рисунок 3" descr="D:\Documents and Settings\User\Рабочий стол\Школа Наташа\images1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93870" y="2524000"/>
            <a:ext cx="2636322" cy="2641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 smtClean="0">
                <a:latin typeface="Calibri" pitchFamily="34" charset="0"/>
              </a:rPr>
              <a:t>Выберите и покажите сигнальную карточку:</a:t>
            </a:r>
            <a:endParaRPr lang="ru-RU" sz="4000" b="1" dirty="0"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Усвоил полностью, готов применять – </a:t>
            </a:r>
            <a:r>
              <a:rPr lang="ru-RU" sz="3600" dirty="0" smtClean="0">
                <a:solidFill>
                  <a:srgbClr val="FF0000"/>
                </a:solidFill>
                <a:latin typeface="Calibri" pitchFamily="34" charset="0"/>
              </a:rPr>
              <a:t>красная карточка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;</a:t>
            </a:r>
          </a:p>
          <a:p>
            <a:pPr lvl="0"/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Усвоил полностью, но затрудняюсь применять – </a:t>
            </a:r>
            <a:r>
              <a:rPr lang="ru-RU" sz="3600" dirty="0" smtClean="0">
                <a:solidFill>
                  <a:srgbClr val="FFC000"/>
                </a:solidFill>
                <a:latin typeface="Calibri" pitchFamily="34" charset="0"/>
              </a:rPr>
              <a:t>желтая карточка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;</a:t>
            </a:r>
          </a:p>
          <a:p>
            <a:pPr lvl="0"/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Усвоил частично–</a:t>
            </a:r>
            <a:r>
              <a:rPr lang="ru-RU" sz="3600" dirty="0" smtClean="0">
                <a:solidFill>
                  <a:srgbClr val="00B050"/>
                </a:solidFill>
                <a:latin typeface="Calibri" pitchFamily="34" charset="0"/>
              </a:rPr>
              <a:t>зеленая карточка;</a:t>
            </a:r>
          </a:p>
          <a:p>
            <a:pPr lvl="0"/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Не усвоил  –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синяя карточка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.   </a:t>
            </a:r>
          </a:p>
          <a:p>
            <a:endParaRPr lang="ru-RU" sz="3600" dirty="0">
              <a:solidFill>
                <a:schemeClr val="accent5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Да, путь познания не гладок,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 Но знаем мы со школьных лет, 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Загадок больше чем отгадок,  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И поиска предела нет!    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 Спасибо вам за урок, ребята!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400" b="1" dirty="0" smtClean="0">
                <a:solidFill>
                  <a:schemeClr val="accent3"/>
                </a:solidFill>
                <a:latin typeface="Calibri" pitchFamily="34" charset="0"/>
              </a:rPr>
              <a:t>«Дорогу осилит идущий, а математику мыслящий».</a:t>
            </a:r>
          </a:p>
          <a:p>
            <a:endParaRPr lang="ru-RU" dirty="0"/>
          </a:p>
        </p:txBody>
      </p:sp>
      <p:pic>
        <p:nvPicPr>
          <p:cNvPr id="5" name="Picture 4" descr="ANTN02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85704" y="3418055"/>
            <a:ext cx="3978234" cy="2958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latin typeface="Calibri" pitchFamily="34" charset="0"/>
              </a:rPr>
              <a:t>Представить в виде неправильной дроби: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Calibri" pitchFamily="34" charset="0"/>
              </a:rPr>
              <a:t>№ 582.</a:t>
            </a:r>
          </a:p>
          <a:p>
            <a:pPr>
              <a:buNone/>
            </a:pPr>
            <a:r>
              <a:rPr lang="ru-RU" dirty="0" smtClean="0">
                <a:latin typeface="Calibri" pitchFamily="34" charset="0"/>
              </a:rPr>
              <a:t>     =    ;           =     ;            =      ;  7=                   </a:t>
            </a:r>
          </a:p>
          <a:p>
            <a:pPr>
              <a:buNone/>
            </a:pPr>
            <a:endParaRPr lang="ru-RU" dirty="0">
              <a:latin typeface="Calibri" pitchFamily="34" charset="0"/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1658174" y="2014270"/>
          <a:ext cx="317500" cy="596900"/>
        </p:xfrm>
        <a:graphic>
          <a:graphicData uri="http://schemas.openxmlformats.org/presentationml/2006/ole">
            <p:oleObj spid="_x0000_s33794" name="Формула" r:id="rId3" imgW="317160" imgH="596880" progId="Equation.3">
              <p:embed/>
            </p:oleObj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2314617" y="2068120"/>
          <a:ext cx="309830" cy="584200"/>
        </p:xfrm>
        <a:graphic>
          <a:graphicData uri="http://schemas.openxmlformats.org/presentationml/2006/ole">
            <p:oleObj spid="_x0000_s33795" name="Формула" r:id="rId4" imgW="215640" imgH="583920" progId="Equation.3">
              <p:embed/>
            </p:oleObj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3344471" y="2068121"/>
          <a:ext cx="372506" cy="584200"/>
        </p:xfrm>
        <a:graphic>
          <a:graphicData uri="http://schemas.openxmlformats.org/presentationml/2006/ole">
            <p:oleObj spid="_x0000_s33796" name="Формула" r:id="rId5" imgW="317160" imgH="583920" progId="Equation.3">
              <p:embed/>
            </p:oleObj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3979389" y="2026145"/>
          <a:ext cx="426356" cy="622052"/>
        </p:xfrm>
        <a:graphic>
          <a:graphicData uri="http://schemas.openxmlformats.org/presentationml/2006/ole">
            <p:oleObj spid="_x0000_s33797" name="Формула" r:id="rId6" imgW="330120" imgH="596880" progId="Equation.3">
              <p:embed/>
            </p:oleObj>
          </a:graphicData>
        </a:graphic>
      </p:graphicFrame>
      <p:graphicFrame>
        <p:nvGraphicFramePr>
          <p:cNvPr id="33798" name="Object 6"/>
          <p:cNvGraphicFramePr>
            <a:graphicFrameLocks noChangeAspect="1"/>
          </p:cNvGraphicFramePr>
          <p:nvPr/>
        </p:nvGraphicFramePr>
        <p:xfrm>
          <a:off x="5020293" y="2014268"/>
          <a:ext cx="549233" cy="622053"/>
        </p:xfrm>
        <a:graphic>
          <a:graphicData uri="http://schemas.openxmlformats.org/presentationml/2006/ole">
            <p:oleObj spid="_x0000_s33798" name="Формула" r:id="rId7" imgW="457200" imgH="596880" progId="Equation.3">
              <p:embed/>
            </p:oleObj>
          </a:graphicData>
        </a:graphic>
      </p:graphicFrame>
      <p:graphicFrame>
        <p:nvGraphicFramePr>
          <p:cNvPr id="33799" name="Object 7"/>
          <p:cNvGraphicFramePr>
            <a:graphicFrameLocks noChangeAspect="1"/>
          </p:cNvGraphicFramePr>
          <p:nvPr/>
        </p:nvGraphicFramePr>
        <p:xfrm>
          <a:off x="5955393" y="2068121"/>
          <a:ext cx="368300" cy="584200"/>
        </p:xfrm>
        <a:graphic>
          <a:graphicData uri="http://schemas.openxmlformats.org/presentationml/2006/ole">
            <p:oleObj spid="_x0000_s33799" name="Формула" r:id="rId8" imgW="368280" imgH="583920" progId="Equation.3">
              <p:embed/>
            </p:oleObj>
          </a:graphicData>
        </a:graphic>
      </p:graphicFrame>
      <p:graphicFrame>
        <p:nvGraphicFramePr>
          <p:cNvPr id="33800" name="Object 8"/>
          <p:cNvGraphicFramePr>
            <a:graphicFrameLocks noChangeAspect="1"/>
          </p:cNvGraphicFramePr>
          <p:nvPr/>
        </p:nvGraphicFramePr>
        <p:xfrm>
          <a:off x="7112247" y="2008745"/>
          <a:ext cx="416708" cy="584200"/>
        </p:xfrm>
        <a:graphic>
          <a:graphicData uri="http://schemas.openxmlformats.org/presentationml/2006/ole">
            <p:oleObj spid="_x0000_s33800" name="Формула" r:id="rId9" imgW="215640" imgH="583920" progId="Equation.3">
              <p:embed/>
            </p:oleObj>
          </a:graphicData>
        </a:graphic>
      </p:graphicFrame>
      <p:pic>
        <p:nvPicPr>
          <p:cNvPr id="11" name="Рисунок 10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123210" y="3396344"/>
            <a:ext cx="3325091" cy="2850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74638"/>
            <a:ext cx="757639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№571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 ящик -         кг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 ящик -     ? кг в 2 раза &gt; чем, +      кг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Решение.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∙ 2 +       =        (кг)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Ответ:        кг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3071802" y="1428736"/>
          <a:ext cx="571504" cy="642942"/>
        </p:xfrm>
        <a:graphic>
          <a:graphicData uri="http://schemas.openxmlformats.org/presentationml/2006/ole">
            <p:oleObj spid="_x0000_s16386" name="Формула" r:id="rId3" imgW="368280" imgH="393480" progId="Equation.3">
              <p:embed/>
            </p:oleObj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6500826" y="1857364"/>
          <a:ext cx="406402" cy="625478"/>
        </p:xfrm>
        <a:graphic>
          <a:graphicData uri="http://schemas.openxmlformats.org/presentationml/2006/ole">
            <p:oleObj spid="_x0000_s16387" name="Формула" r:id="rId4" imgW="241200" imgH="393480" progId="Equation.3">
              <p:embed/>
            </p:oleObj>
          </a:graphicData>
        </a:graphic>
      </p:graphicFrame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2928934"/>
            <a:ext cx="642942" cy="642942"/>
          </a:xfrm>
          <a:prstGeom prst="rect">
            <a:avLst/>
          </a:prstGeom>
          <a:noFill/>
        </p:spPr>
      </p:pic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2928934"/>
            <a:ext cx="428628" cy="571504"/>
          </a:xfrm>
          <a:prstGeom prst="rect">
            <a:avLst/>
          </a:prstGeom>
          <a:noFill/>
        </p:spPr>
      </p:pic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2904997"/>
            <a:ext cx="500066" cy="642942"/>
          </a:xfrm>
          <a:prstGeom prst="rect">
            <a:avLst/>
          </a:prstGeom>
          <a:noFill/>
        </p:spPr>
      </p:pic>
      <p:pic>
        <p:nvPicPr>
          <p:cNvPr id="12" name="Picture 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3929066"/>
            <a:ext cx="500066" cy="642942"/>
          </a:xfrm>
          <a:prstGeom prst="rect">
            <a:avLst/>
          </a:prstGeom>
          <a:noFill/>
        </p:spPr>
      </p:pic>
      <p:pic>
        <p:nvPicPr>
          <p:cNvPr id="13" name="Picture 37" descr="919e0968d2062c66544a7384212cd3e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88950" y="4303321"/>
            <a:ext cx="2400300" cy="2400300"/>
          </a:xfrm>
          <a:prstGeom prst="rect">
            <a:avLst/>
          </a:prstGeom>
          <a:noFill/>
        </p:spPr>
      </p:pic>
      <p:sp>
        <p:nvSpPr>
          <p:cNvPr id="14" name="AutoShape 51"/>
          <p:cNvSpPr>
            <a:spLocks noChangeArrowheads="1"/>
          </p:cNvSpPr>
          <p:nvPr/>
        </p:nvSpPr>
        <p:spPr bwMode="auto">
          <a:xfrm>
            <a:off x="6424551" y="2428497"/>
            <a:ext cx="2719449" cy="1571636"/>
          </a:xfrm>
          <a:prstGeom prst="cloudCallout">
            <a:avLst>
              <a:gd name="adj1" fmla="val -36958"/>
              <a:gd name="adj2" fmla="val 198838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algn="just"/>
            <a:endParaRPr lang="ru-RU" sz="3200" dirty="0" smtClean="0">
              <a:latin typeface="Calibri" pitchFamily="34" charset="0"/>
            </a:endParaRPr>
          </a:p>
          <a:p>
            <a:pPr algn="just"/>
            <a:r>
              <a:rPr lang="ru-RU" sz="3000" dirty="0" smtClean="0">
                <a:latin typeface="Calibri" pitchFamily="34" charset="0"/>
              </a:rPr>
              <a:t>Молодцы</a:t>
            </a:r>
            <a:endParaRPr lang="ru-RU" sz="3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  <a:cs typeface="Arial" pitchFamily="34" charset="0"/>
              </a:rPr>
              <a:t>Вычислите устно:</a:t>
            </a:r>
            <a:endParaRPr lang="ru-RU" sz="4000" b="1" dirty="0">
              <a:solidFill>
                <a:schemeClr val="accent5">
                  <a:lumMod val="75000"/>
                </a:schemeClr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96646" indent="-514350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1. 4 -    =     ;               4. 8 ∙ (    + 2 ) = ; </a:t>
            </a:r>
          </a:p>
          <a:p>
            <a:pPr marL="596646" indent="-514350">
              <a:buNone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596646" indent="-514350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2.      +      =    ;           5. 9 ∙    ∙    =; </a:t>
            </a:r>
          </a:p>
          <a:p>
            <a:pPr marL="596646" indent="-514350">
              <a:buNone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596646" indent="-514350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3.    ∙    =   ;                 6.     ∙    =   ;</a:t>
            </a:r>
          </a:p>
          <a:p>
            <a:pPr marL="596646" indent="-514350">
              <a:buNone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596646" indent="-514350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7. 5 ∙    =    =     ;         8.     :     = </a:t>
            </a:r>
            <a:endParaRPr lang="ru-RU" sz="4400" dirty="0" smtClean="0">
              <a:latin typeface="Calibri" pitchFamily="34" charset="0"/>
              <a:cs typeface="Arial" pitchFamily="34" charset="0"/>
            </a:endParaRPr>
          </a:p>
          <a:p>
            <a:pPr marL="596646" indent="-514350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4).19;    5). 2</a:t>
            </a:r>
          </a:p>
          <a:p>
            <a:pPr marL="596646" indent="-514350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2428860" y="1500174"/>
          <a:ext cx="285752" cy="533400"/>
        </p:xfrm>
        <a:graphic>
          <a:graphicData uri="http://schemas.openxmlformats.org/presentationml/2006/ole">
            <p:oleObj spid="_x0000_s19459" name="Формула" r:id="rId3" imgW="215640" imgH="533160" progId="Equation.3">
              <p:embed/>
            </p:oleObj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3000364" y="1500174"/>
          <a:ext cx="428628" cy="533400"/>
        </p:xfrm>
        <a:graphic>
          <a:graphicData uri="http://schemas.openxmlformats.org/presentationml/2006/ole">
            <p:oleObj spid="_x0000_s19460" name="Формула" r:id="rId4" imgW="355320" imgH="533160" progId="Equation.3">
              <p:embed/>
            </p:oleObj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2071670" y="2428868"/>
          <a:ext cx="381000" cy="571504"/>
        </p:xfrm>
        <a:graphic>
          <a:graphicData uri="http://schemas.openxmlformats.org/presentationml/2006/ole">
            <p:oleObj spid="_x0000_s19461" name="Формула" r:id="rId5" imgW="380880" imgH="520560" progId="Equation.3">
              <p:embed/>
            </p:oleObj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2714612" y="2428868"/>
          <a:ext cx="428628" cy="571504"/>
        </p:xfrm>
        <a:graphic>
          <a:graphicData uri="http://schemas.openxmlformats.org/presentationml/2006/ole">
            <p:oleObj spid="_x0000_s19462" name="Формула" r:id="rId6" imgW="317160" imgH="533160" progId="Equation.3">
              <p:embed/>
            </p:oleObj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3500430" y="2428868"/>
          <a:ext cx="368300" cy="571504"/>
        </p:xfrm>
        <a:graphic>
          <a:graphicData uri="http://schemas.openxmlformats.org/presentationml/2006/ole">
            <p:oleObj spid="_x0000_s19463" name="Формула" r:id="rId7" imgW="368280" imgH="520560" progId="Equation.3">
              <p:embed/>
            </p:oleObj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2000232" y="3429000"/>
          <a:ext cx="285752" cy="642942"/>
        </p:xfrm>
        <a:graphic>
          <a:graphicData uri="http://schemas.openxmlformats.org/presentationml/2006/ole">
            <p:oleObj spid="_x0000_s19464" name="Формула" r:id="rId8" imgW="215640" imgH="533160" progId="Equation.3">
              <p:embed/>
            </p:oleObj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2428860" y="3429000"/>
          <a:ext cx="285752" cy="642942"/>
        </p:xfrm>
        <a:graphic>
          <a:graphicData uri="http://schemas.openxmlformats.org/presentationml/2006/ole">
            <p:oleObj spid="_x0000_s19465" name="Формула" r:id="rId9" imgW="215640" imgH="520560" progId="Equation.3">
              <p:embed/>
            </p:oleObj>
          </a:graphicData>
        </a:graphic>
      </p:graphicFrame>
      <p:graphicFrame>
        <p:nvGraphicFramePr>
          <p:cNvPr id="19466" name="Object 10"/>
          <p:cNvGraphicFramePr>
            <a:graphicFrameLocks noChangeAspect="1"/>
          </p:cNvGraphicFramePr>
          <p:nvPr/>
        </p:nvGraphicFramePr>
        <p:xfrm>
          <a:off x="3000364" y="3429000"/>
          <a:ext cx="285752" cy="642942"/>
        </p:xfrm>
        <a:graphic>
          <a:graphicData uri="http://schemas.openxmlformats.org/presentationml/2006/ole">
            <p:oleObj spid="_x0000_s19466" name="Формула" r:id="rId10" imgW="215640" imgH="520560" progId="Equation.3">
              <p:embed/>
            </p:oleObj>
          </a:graphicData>
        </a:graphic>
      </p:graphicFrame>
      <p:graphicFrame>
        <p:nvGraphicFramePr>
          <p:cNvPr id="19467" name="Object 11"/>
          <p:cNvGraphicFramePr>
            <a:graphicFrameLocks noChangeAspect="1"/>
          </p:cNvGraphicFramePr>
          <p:nvPr/>
        </p:nvGraphicFramePr>
        <p:xfrm>
          <a:off x="6143636" y="1428736"/>
          <a:ext cx="285752" cy="533400"/>
        </p:xfrm>
        <a:graphic>
          <a:graphicData uri="http://schemas.openxmlformats.org/presentationml/2006/ole">
            <p:oleObj spid="_x0000_s19467" name="Формула" r:id="rId11" imgW="215640" imgH="533160" progId="Equation.3">
              <p:embed/>
            </p:oleObj>
          </a:graphicData>
        </a:graphic>
      </p:graphicFrame>
      <p:graphicFrame>
        <p:nvGraphicFramePr>
          <p:cNvPr id="19468" name="Object 12"/>
          <p:cNvGraphicFramePr>
            <a:graphicFrameLocks noChangeAspect="1"/>
          </p:cNvGraphicFramePr>
          <p:nvPr/>
        </p:nvGraphicFramePr>
        <p:xfrm>
          <a:off x="5929322" y="2428868"/>
          <a:ext cx="285752" cy="571504"/>
        </p:xfrm>
        <a:graphic>
          <a:graphicData uri="http://schemas.openxmlformats.org/presentationml/2006/ole">
            <p:oleObj spid="_x0000_s19468" name="Формула" r:id="rId12" imgW="215640" imgH="533160" progId="Equation.3">
              <p:embed/>
            </p:oleObj>
          </a:graphicData>
        </a:graphic>
      </p:graphicFrame>
      <p:graphicFrame>
        <p:nvGraphicFramePr>
          <p:cNvPr id="19469" name="Object 13"/>
          <p:cNvGraphicFramePr>
            <a:graphicFrameLocks noChangeAspect="1"/>
          </p:cNvGraphicFramePr>
          <p:nvPr/>
        </p:nvGraphicFramePr>
        <p:xfrm>
          <a:off x="6453138" y="2381367"/>
          <a:ext cx="285752" cy="571504"/>
        </p:xfrm>
        <a:graphic>
          <a:graphicData uri="http://schemas.openxmlformats.org/presentationml/2006/ole">
            <p:oleObj spid="_x0000_s19469" name="Формула" r:id="rId13" imgW="228600" imgH="533160" progId="Equation.3">
              <p:embed/>
            </p:oleObj>
          </a:graphicData>
        </a:graphic>
      </p:graphicFrame>
      <p:graphicFrame>
        <p:nvGraphicFramePr>
          <p:cNvPr id="19470" name="Object 14"/>
          <p:cNvGraphicFramePr>
            <a:graphicFrameLocks noChangeAspect="1"/>
          </p:cNvGraphicFramePr>
          <p:nvPr/>
        </p:nvGraphicFramePr>
        <p:xfrm>
          <a:off x="5429256" y="3429000"/>
          <a:ext cx="357190" cy="571504"/>
        </p:xfrm>
        <a:graphic>
          <a:graphicData uri="http://schemas.openxmlformats.org/presentationml/2006/ole">
            <p:oleObj spid="_x0000_s19470" name="Формула" r:id="rId14" imgW="317160" imgH="533160" progId="Equation.3">
              <p:embed/>
            </p:oleObj>
          </a:graphicData>
        </a:graphic>
      </p:graphicFrame>
      <p:graphicFrame>
        <p:nvGraphicFramePr>
          <p:cNvPr id="19471" name="Object 15"/>
          <p:cNvGraphicFramePr>
            <a:graphicFrameLocks noChangeAspect="1"/>
          </p:cNvGraphicFramePr>
          <p:nvPr/>
        </p:nvGraphicFramePr>
        <p:xfrm>
          <a:off x="6000760" y="3429000"/>
          <a:ext cx="287338" cy="571504"/>
        </p:xfrm>
        <a:graphic>
          <a:graphicData uri="http://schemas.openxmlformats.org/presentationml/2006/ole">
            <p:oleObj spid="_x0000_s19471" name="Формула" r:id="rId15" imgW="215640" imgH="533160" progId="Equation.3">
              <p:embed/>
            </p:oleObj>
          </a:graphicData>
        </a:graphic>
      </p:graphicFrame>
      <p:graphicFrame>
        <p:nvGraphicFramePr>
          <p:cNvPr id="19472" name="Object 16"/>
          <p:cNvGraphicFramePr>
            <a:graphicFrameLocks noChangeAspect="1"/>
          </p:cNvGraphicFramePr>
          <p:nvPr/>
        </p:nvGraphicFramePr>
        <p:xfrm>
          <a:off x="6572264" y="3429000"/>
          <a:ext cx="357190" cy="571504"/>
        </p:xfrm>
        <a:graphic>
          <a:graphicData uri="http://schemas.openxmlformats.org/presentationml/2006/ole">
            <p:oleObj spid="_x0000_s19472" name="Формула" r:id="rId16" imgW="215640" imgH="533160" progId="Equation.3">
              <p:embed/>
            </p:oleObj>
          </a:graphicData>
        </a:graphic>
      </p:graphicFrame>
      <p:graphicFrame>
        <p:nvGraphicFramePr>
          <p:cNvPr id="19476" name="Object 20"/>
          <p:cNvGraphicFramePr>
            <a:graphicFrameLocks noChangeAspect="1"/>
          </p:cNvGraphicFramePr>
          <p:nvPr/>
        </p:nvGraphicFramePr>
        <p:xfrm>
          <a:off x="5500694" y="4429132"/>
          <a:ext cx="285752" cy="533400"/>
        </p:xfrm>
        <a:graphic>
          <a:graphicData uri="http://schemas.openxmlformats.org/presentationml/2006/ole">
            <p:oleObj spid="_x0000_s19476" name="Формула" r:id="rId17" imgW="215640" imgH="533160" progId="Equation.3">
              <p:embed/>
            </p:oleObj>
          </a:graphicData>
        </a:graphic>
      </p:graphicFrame>
      <p:graphicFrame>
        <p:nvGraphicFramePr>
          <p:cNvPr id="19477" name="Object 21"/>
          <p:cNvGraphicFramePr>
            <a:graphicFrameLocks noChangeAspect="1"/>
          </p:cNvGraphicFramePr>
          <p:nvPr/>
        </p:nvGraphicFramePr>
        <p:xfrm>
          <a:off x="6072198" y="4429132"/>
          <a:ext cx="357190" cy="571504"/>
        </p:xfrm>
        <a:graphic>
          <a:graphicData uri="http://schemas.openxmlformats.org/presentationml/2006/ole">
            <p:oleObj spid="_x0000_s19477" name="Формула" r:id="rId18" imgW="228600" imgH="520560" progId="Equation.3">
              <p:embed/>
            </p:oleObj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6685808" y="4227615"/>
            <a:ext cx="47826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?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19478" name="Object 22"/>
          <p:cNvGraphicFramePr>
            <a:graphicFrameLocks noChangeAspect="1"/>
          </p:cNvGraphicFramePr>
          <p:nvPr/>
        </p:nvGraphicFramePr>
        <p:xfrm>
          <a:off x="3068287" y="4415558"/>
          <a:ext cx="228600" cy="572077"/>
        </p:xfrm>
        <a:graphic>
          <a:graphicData uri="http://schemas.openxmlformats.org/presentationml/2006/ole">
            <p:oleObj spid="_x0000_s19478" name="Формула" r:id="rId19" imgW="228600" imgH="520560" progId="Equation.3">
              <p:embed/>
            </p:oleObj>
          </a:graphicData>
        </a:graphic>
      </p:graphicFrame>
      <p:graphicFrame>
        <p:nvGraphicFramePr>
          <p:cNvPr id="19479" name="Object 23"/>
          <p:cNvGraphicFramePr>
            <a:graphicFrameLocks noChangeAspect="1"/>
          </p:cNvGraphicFramePr>
          <p:nvPr/>
        </p:nvGraphicFramePr>
        <p:xfrm>
          <a:off x="2398816" y="4427434"/>
          <a:ext cx="304305" cy="572078"/>
        </p:xfrm>
        <a:graphic>
          <a:graphicData uri="http://schemas.openxmlformats.org/presentationml/2006/ole">
            <p:oleObj spid="_x0000_s19479" name="Формула" r:id="rId20" imgW="228600" imgH="520560" progId="Equation.3">
              <p:embed/>
            </p:oleObj>
          </a:graphicData>
        </a:graphic>
      </p:graphicFrame>
      <p:graphicFrame>
        <p:nvGraphicFramePr>
          <p:cNvPr id="19480" name="Object 24"/>
          <p:cNvGraphicFramePr>
            <a:graphicFrameLocks noChangeAspect="1"/>
          </p:cNvGraphicFramePr>
          <p:nvPr/>
        </p:nvGraphicFramePr>
        <p:xfrm>
          <a:off x="3635002" y="4393871"/>
          <a:ext cx="414483" cy="629391"/>
        </p:xfrm>
        <a:graphic>
          <a:graphicData uri="http://schemas.openxmlformats.org/presentationml/2006/ole">
            <p:oleObj spid="_x0000_s19480" name="Формула" r:id="rId21" imgW="330120" imgH="520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3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5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8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500"/>
                            </p:stCondLst>
                            <p:childTnLst>
                              <p:par>
                                <p:cTn id="9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000"/>
                            </p:stCondLst>
                            <p:childTnLst>
                              <p:par>
                                <p:cTn id="10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Оцените себя: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7 правильных ответов -             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6 правильных ответов -  </a:t>
            </a:r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«4»</a:t>
            </a:r>
            <a:endParaRPr lang="ru-RU" sz="4000" b="1" dirty="0" smtClean="0">
              <a:solidFill>
                <a:schemeClr val="accent3"/>
              </a:solidFill>
              <a:latin typeface="Calibri" pitchFamily="34" charset="0"/>
            </a:endParaRPr>
          </a:p>
          <a:p>
            <a:pPr>
              <a:buNone/>
            </a:pP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5-4 правильных ответов- </a:t>
            </a:r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«3»</a:t>
            </a:r>
            <a:endParaRPr lang="ru-RU" sz="4000" b="1" dirty="0" smtClean="0">
              <a:solidFill>
                <a:schemeClr val="accent3"/>
              </a:solidFill>
              <a:latin typeface="Calibri" pitchFamily="34" charset="0"/>
            </a:endParaRPr>
          </a:p>
          <a:p>
            <a:pPr>
              <a:buNone/>
            </a:pP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3-1 правильных ответов-</a:t>
            </a:r>
            <a:endParaRPr lang="ru-RU" sz="4000" b="1" dirty="0">
              <a:solidFill>
                <a:schemeClr val="accent3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745091" y="1352290"/>
            <a:ext cx="1282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«5»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946970" y="3798608"/>
            <a:ext cx="1282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«0»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6048448" y="4631570"/>
          <a:ext cx="500066" cy="571504"/>
        </p:xfrm>
        <a:graphic>
          <a:graphicData uri="http://schemas.openxmlformats.org/presentationml/2006/ole">
            <p:oleObj spid="_x0000_s18438" name="Формула" r:id="rId3" imgW="368280" imgH="520560" progId="Equation.3">
              <p:embed/>
            </p:oleObj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929322" y="3286124"/>
          <a:ext cx="355600" cy="533400"/>
        </p:xfrm>
        <a:graphic>
          <a:graphicData uri="http://schemas.openxmlformats.org/presentationml/2006/ole">
            <p:oleObj spid="_x0000_s18436" name="Формула" r:id="rId4" imgW="355320" imgH="533160" progId="Equation.3">
              <p:embed/>
            </p:oleObj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5857884" y="2143116"/>
          <a:ext cx="357190" cy="571504"/>
        </p:xfrm>
        <a:graphic>
          <a:graphicData uri="http://schemas.openxmlformats.org/presentationml/2006/ole">
            <p:oleObj spid="_x0000_s18434" name="Формула" r:id="rId5" imgW="215640" imgH="53316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85728"/>
            <a:ext cx="7855270" cy="984932"/>
          </a:xfrm>
        </p:spPr>
        <p:txBody>
          <a:bodyPr>
            <a:noAutofit/>
          </a:bodyPr>
          <a:lstStyle/>
          <a:p>
            <a:pPr algn="just"/>
            <a:r>
              <a:rPr lang="ru-RU" sz="3000" b="1" i="1" dirty="0" smtClean="0">
                <a:solidFill>
                  <a:srgbClr val="800000"/>
                </a:solidFill>
                <a:latin typeface="Calibri" pitchFamily="34" charset="0"/>
              </a:rPr>
              <a:t>Догадайтесь, какую дробь нужно записать вместо вопросительного знака:</a:t>
            </a:r>
            <a:r>
              <a:rPr lang="ru-RU" sz="3200" b="1" i="1" dirty="0" smtClean="0">
                <a:solidFill>
                  <a:srgbClr val="800000"/>
                </a:solidFill>
                <a:latin typeface="Calibri" pitchFamily="34" charset="0"/>
              </a:rPr>
              <a:t/>
            </a:r>
            <a:br>
              <a:rPr lang="ru-RU" sz="3200" b="1" i="1" dirty="0" smtClean="0">
                <a:solidFill>
                  <a:srgbClr val="800000"/>
                </a:solidFill>
                <a:latin typeface="Calibri" pitchFamily="34" charset="0"/>
              </a:rPr>
            </a:br>
            <a:endParaRPr lang="ru-RU" sz="3200" dirty="0"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64355" y="1519052"/>
            <a:ext cx="7498080" cy="4800600"/>
          </a:xfrm>
        </p:spPr>
        <p:txBody>
          <a:bodyPr/>
          <a:lstStyle/>
          <a:p>
            <a:pPr marL="825246" indent="-742950">
              <a:buNone/>
            </a:pP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</a:t>
            </a: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Ток                              Кот</a:t>
            </a:r>
          </a:p>
          <a:p>
            <a:pPr marL="825246" indent="-742950">
              <a:buNone/>
            </a:pP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                                     ?</a:t>
            </a:r>
          </a:p>
          <a:p>
            <a:pPr marL="825246" indent="-742950">
              <a:buNone/>
            </a:pP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Рот                               Тор</a:t>
            </a:r>
          </a:p>
          <a:p>
            <a:pPr marL="825246" indent="-742950">
              <a:buNone/>
            </a:pP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                                      ?</a:t>
            </a:r>
          </a:p>
          <a:p>
            <a:pPr marL="825246" indent="-742950">
              <a:buNone/>
            </a:pP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</a:t>
            </a: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Тик                                Кит</a:t>
            </a:r>
          </a:p>
          <a:p>
            <a:pPr>
              <a:buNone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                                                          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?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2500298" y="2214554"/>
          <a:ext cx="357190" cy="642942"/>
        </p:xfrm>
        <a:graphic>
          <a:graphicData uri="http://schemas.openxmlformats.org/presentationml/2006/ole">
            <p:oleObj spid="_x0000_s18433" name="Формула" r:id="rId6" imgW="215640" imgH="533160" progId="Equation.3">
              <p:embed/>
            </p:oleObj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2357422" y="3286124"/>
          <a:ext cx="355600" cy="520700"/>
        </p:xfrm>
        <a:graphic>
          <a:graphicData uri="http://schemas.openxmlformats.org/presentationml/2006/ole">
            <p:oleObj spid="_x0000_s18435" name="Формула" r:id="rId7" imgW="355320" imgH="520560" progId="Equation.3">
              <p:embed/>
            </p:oleObj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2285984" y="4643446"/>
          <a:ext cx="571504" cy="571504"/>
        </p:xfrm>
        <a:graphic>
          <a:graphicData uri="http://schemas.openxmlformats.org/presentationml/2006/ole">
            <p:oleObj spid="_x0000_s18437" name="Формула" r:id="rId8" imgW="431640" imgH="533160" progId="Equation.3">
              <p:embed/>
            </p:oleObj>
          </a:graphicData>
        </a:graphic>
      </p:graphicFrame>
      <p:pic>
        <p:nvPicPr>
          <p:cNvPr id="10" name="Рисунок 9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22469" y="4643252"/>
            <a:ext cx="2089562" cy="1995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Выноска-облако 10"/>
          <p:cNvSpPr/>
          <p:nvPr/>
        </p:nvSpPr>
        <p:spPr>
          <a:xfrm>
            <a:off x="3562596" y="2422567"/>
            <a:ext cx="1816926" cy="2042555"/>
          </a:xfrm>
          <a:prstGeom prst="cloudCallout">
            <a:avLst>
              <a:gd name="adj1" fmla="val -31703"/>
              <a:gd name="adj2" fmla="val 8343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Calibri" pitchFamily="34" charset="0"/>
              </a:rPr>
              <a:t>Верно</a:t>
            </a:r>
            <a:endParaRPr lang="ru-RU" sz="2800" b="1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Чему равно частное величин    и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447800"/>
            <a:ext cx="7933588" cy="49815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                                                 Мерка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1см            </a:t>
            </a:r>
            <a:endParaRPr lang="ru-RU" b="1" dirty="0" smtClean="0">
              <a:solidFill>
                <a:schemeClr val="accent5">
                  <a:lumMod val="50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                   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а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             </a:t>
            </a:r>
          </a:p>
          <a:p>
            <a:pPr>
              <a:buNone/>
            </a:pPr>
            <a:endParaRPr lang="ru-RU" sz="2800" dirty="0" smtClean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                                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в</a:t>
            </a:r>
          </a:p>
          <a:p>
            <a:pPr>
              <a:buNone/>
            </a:pP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       </a:t>
            </a:r>
          </a:p>
          <a:p>
            <a:pPr>
              <a:buNone/>
            </a:pP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      </a:t>
            </a:r>
            <a:r>
              <a:rPr lang="ru-RU" sz="3600" dirty="0" smtClean="0">
                <a:latin typeface="Calibri" pitchFamily="34" charset="0"/>
              </a:rPr>
              <a:t>= </a:t>
            </a: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         </a:t>
            </a:r>
            <a:r>
              <a:rPr lang="ru-RU" sz="3600" dirty="0" smtClean="0">
                <a:latin typeface="Calibri" pitchFamily="34" charset="0"/>
              </a:rPr>
              <a:t>и         =</a:t>
            </a:r>
          </a:p>
          <a:p>
            <a:pPr>
              <a:buNone/>
            </a:pPr>
            <a:endParaRPr lang="ru-RU" sz="3600" dirty="0" smtClean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ru-RU" sz="36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       </a:t>
            </a:r>
            <a:r>
              <a:rPr lang="ru-RU" sz="3600" dirty="0" smtClean="0">
                <a:latin typeface="Calibri" pitchFamily="34" charset="0"/>
              </a:rPr>
              <a:t>∙      = 1</a:t>
            </a:r>
            <a:endParaRPr lang="ru-RU" sz="3600" dirty="0">
              <a:latin typeface="Calibri" pitchFamily="34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643042" y="3429000"/>
            <a:ext cx="5072098" cy="1588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1643042" y="2714620"/>
            <a:ext cx="2928958" cy="1588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3750463" y="2750339"/>
            <a:ext cx="21431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2952955" y="2750339"/>
            <a:ext cx="21431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2250265" y="3464719"/>
            <a:ext cx="21431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3000364" y="3429000"/>
            <a:ext cx="28575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3750463" y="3393281"/>
            <a:ext cx="21431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4464843" y="3393281"/>
            <a:ext cx="214314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5179223" y="3393281"/>
            <a:ext cx="21431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5893603" y="3464719"/>
            <a:ext cx="21431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6715140" y="2000240"/>
            <a:ext cx="785818" cy="1588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2285984" y="4286256"/>
          <a:ext cx="357190" cy="714380"/>
        </p:xfrm>
        <a:graphic>
          <a:graphicData uri="http://schemas.openxmlformats.org/presentationml/2006/ole">
            <p:oleObj spid="_x0000_s20484" name="Формула" r:id="rId3" imgW="291960" imgH="520560" progId="Equation.3">
              <p:embed/>
            </p:oleObj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4714876" y="4286256"/>
          <a:ext cx="500066" cy="663576"/>
        </p:xfrm>
        <a:graphic>
          <a:graphicData uri="http://schemas.openxmlformats.org/presentationml/2006/ole">
            <p:oleObj spid="_x0000_s20485" name="Формула" r:id="rId4" imgW="228600" imgH="520560" progId="Equation.3">
              <p:embed/>
            </p:oleObj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1428728" y="5500702"/>
          <a:ext cx="428628" cy="698217"/>
        </p:xfrm>
        <a:graphic>
          <a:graphicData uri="http://schemas.openxmlformats.org/presentationml/2006/ole">
            <p:oleObj spid="_x0000_s20486" name="Формула" r:id="rId5" imgW="291960" imgH="520560" progId="Equation.3">
              <p:embed/>
            </p:oleObj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2214546" y="5500702"/>
          <a:ext cx="500063" cy="663575"/>
        </p:xfrm>
        <a:graphic>
          <a:graphicData uri="http://schemas.openxmlformats.org/presentationml/2006/ole">
            <p:oleObj spid="_x0000_s20487" name="Формула" r:id="rId6" imgW="228600" imgH="520560" progId="Equation.3">
              <p:embed/>
            </p:oleObj>
          </a:graphicData>
        </a:graphic>
      </p:graphicFrame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20495" name="Object 15"/>
          <p:cNvGraphicFramePr>
            <a:graphicFrameLocks noChangeAspect="1"/>
          </p:cNvGraphicFramePr>
          <p:nvPr/>
        </p:nvGraphicFramePr>
        <p:xfrm>
          <a:off x="7276852" y="629804"/>
          <a:ext cx="347105" cy="557728"/>
        </p:xfrm>
        <a:graphic>
          <a:graphicData uri="http://schemas.openxmlformats.org/presentationml/2006/ole">
            <p:oleObj spid="_x0000_s20495" name="Формула" r:id="rId7" imgW="266400" imgH="444240" progId="Equation.3">
              <p:embed/>
            </p:oleObj>
          </a:graphicData>
        </a:graphic>
      </p:graphicFrame>
      <p:graphicFrame>
        <p:nvGraphicFramePr>
          <p:cNvPr id="20499" name="Object 19"/>
          <p:cNvGraphicFramePr>
            <a:graphicFrameLocks noChangeAspect="1"/>
          </p:cNvGraphicFramePr>
          <p:nvPr/>
        </p:nvGraphicFramePr>
        <p:xfrm>
          <a:off x="4013859" y="4311154"/>
          <a:ext cx="358982" cy="676481"/>
        </p:xfrm>
        <a:graphic>
          <a:graphicData uri="http://schemas.openxmlformats.org/presentationml/2006/ole">
            <p:oleObj spid="_x0000_s20499" name="Формула" r:id="rId8" imgW="266400" imgH="444240" progId="Equation.3">
              <p:embed/>
            </p:oleObj>
          </a:graphicData>
        </a:graphic>
      </p:graphicFrame>
      <p:graphicFrame>
        <p:nvGraphicFramePr>
          <p:cNvPr id="20500" name="Object 20"/>
          <p:cNvGraphicFramePr>
            <a:graphicFrameLocks noChangeAspect="1"/>
          </p:cNvGraphicFramePr>
          <p:nvPr/>
        </p:nvGraphicFramePr>
        <p:xfrm>
          <a:off x="1425039" y="4346781"/>
          <a:ext cx="442109" cy="605229"/>
        </p:xfrm>
        <a:graphic>
          <a:graphicData uri="http://schemas.openxmlformats.org/presentationml/2006/ole">
            <p:oleObj spid="_x0000_s20500" name="Формула" r:id="rId9" imgW="266400" imgH="444240" progId="Equation.3">
              <p:embed/>
            </p:oleObj>
          </a:graphicData>
        </a:graphic>
      </p:graphicFrame>
      <p:pic>
        <p:nvPicPr>
          <p:cNvPr id="26" name="Picture 38" descr="original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329362" y="3952444"/>
            <a:ext cx="2814638" cy="2600323"/>
          </a:xfrm>
          <a:prstGeom prst="rect">
            <a:avLst/>
          </a:prstGeom>
          <a:noFill/>
        </p:spPr>
      </p:pic>
      <p:sp>
        <p:nvSpPr>
          <p:cNvPr id="28" name="AutoShape 55"/>
          <p:cNvSpPr>
            <a:spLocks noChangeArrowheads="1"/>
          </p:cNvSpPr>
          <p:nvPr/>
        </p:nvSpPr>
        <p:spPr bwMode="auto">
          <a:xfrm>
            <a:off x="6448302" y="2351314"/>
            <a:ext cx="2351314" cy="1210714"/>
          </a:xfrm>
          <a:prstGeom prst="cloudCallout">
            <a:avLst>
              <a:gd name="adj1" fmla="val -8292"/>
              <a:gd name="adj2" fmla="val 142722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206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dirty="0" err="1" smtClean="0">
                <a:latin typeface="Calibri" pitchFamily="34" charset="0"/>
              </a:rPr>
              <a:t>Правиль-но</a:t>
            </a:r>
            <a:endParaRPr lang="ru-RU" sz="2400" dirty="0">
              <a:latin typeface="Calibri" pitchFamily="34" charset="0"/>
            </a:endParaRPr>
          </a:p>
        </p:txBody>
      </p:sp>
      <p:graphicFrame>
        <p:nvGraphicFramePr>
          <p:cNvPr id="20501" name="Object 21"/>
          <p:cNvGraphicFramePr>
            <a:graphicFrameLocks noChangeAspect="1"/>
          </p:cNvGraphicFramePr>
          <p:nvPr/>
        </p:nvGraphicFramePr>
        <p:xfrm>
          <a:off x="7985495" y="677306"/>
          <a:ext cx="303481" cy="545852"/>
        </p:xfrm>
        <a:graphic>
          <a:graphicData uri="http://schemas.openxmlformats.org/presentationml/2006/ole">
            <p:oleObj spid="_x0000_s20501" name="Формула" r:id="rId11" imgW="203040" imgH="444240" progId="Equation.3">
              <p:embed/>
            </p:oleObj>
          </a:graphicData>
        </a:graphic>
      </p:graphicFrame>
      <p:cxnSp>
        <p:nvCxnSpPr>
          <p:cNvPr id="32" name="Прямая соединительная линия 31"/>
          <p:cNvCxnSpPr/>
          <p:nvPr/>
        </p:nvCxnSpPr>
        <p:spPr>
          <a:xfrm rot="5400000">
            <a:off x="2214749" y="2713514"/>
            <a:ext cx="213756" cy="118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5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8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8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2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0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679</TotalTime>
  <Words>752</Words>
  <Application>Microsoft Office PowerPoint</Application>
  <PresentationFormat>Экран (4:3)</PresentationFormat>
  <Paragraphs>174</Paragraphs>
  <Slides>27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Солнцестояние</vt:lpstr>
      <vt:lpstr>Формула</vt:lpstr>
      <vt:lpstr>Презентация по теме: «Взаимно обратные числа».  6 класс</vt:lpstr>
      <vt:lpstr>Слайд 2</vt:lpstr>
      <vt:lpstr>Слайд 3</vt:lpstr>
      <vt:lpstr>Представить в виде неправильной дроби: </vt:lpstr>
      <vt:lpstr> №571 </vt:lpstr>
      <vt:lpstr>Вычислите устно:</vt:lpstr>
      <vt:lpstr>Оцените себя: </vt:lpstr>
      <vt:lpstr>Догадайтесь, какую дробь нужно записать вместо вопросительного знака: </vt:lpstr>
      <vt:lpstr>Чему равно частное величин    и</vt:lpstr>
      <vt:lpstr>Чему равно частное величин    и</vt:lpstr>
      <vt:lpstr>Слайд 11</vt:lpstr>
      <vt:lpstr>Найдите число обратное данному:</vt:lpstr>
      <vt:lpstr>Выводы:</vt:lpstr>
      <vt:lpstr>Будут ли взаимно обратными числа?</vt:lpstr>
      <vt:lpstr>Будут ли взаимно обратными числа?</vt:lpstr>
      <vt:lpstr>Оцените себя: </vt:lpstr>
      <vt:lpstr>Ура!  Физкультминутка. </vt:lpstr>
      <vt:lpstr>Решить уравнение.</vt:lpstr>
      <vt:lpstr>Слайд 19</vt:lpstr>
      <vt:lpstr>Заполните таблицу</vt:lpstr>
      <vt:lpstr>Выводы:</vt:lpstr>
      <vt:lpstr>Оцените товарища: </vt:lpstr>
      <vt:lpstr>Слайд 23</vt:lpstr>
      <vt:lpstr>Оцените товарища: </vt:lpstr>
      <vt:lpstr>Домашнее задание</vt:lpstr>
      <vt:lpstr>Выберите и покажите сигнальную карточку:</vt:lpstr>
      <vt:lpstr>Слайд 27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68</cp:revision>
  <dcterms:created xsi:type="dcterms:W3CDTF">2014-01-25T06:24:20Z</dcterms:created>
  <dcterms:modified xsi:type="dcterms:W3CDTF">2014-02-15T17:47:33Z</dcterms:modified>
</cp:coreProperties>
</file>