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0" r:id="rId3"/>
    <p:sldId id="261" r:id="rId4"/>
    <p:sldId id="271" r:id="rId5"/>
    <p:sldId id="272" r:id="rId6"/>
    <p:sldId id="300" r:id="rId7"/>
    <p:sldId id="277" r:id="rId8"/>
    <p:sldId id="282" r:id="rId9"/>
    <p:sldId id="289" r:id="rId10"/>
    <p:sldId id="285" r:id="rId11"/>
    <p:sldId id="286" r:id="rId12"/>
    <p:sldId id="287" r:id="rId13"/>
    <p:sldId id="283" r:id="rId14"/>
    <p:sldId id="284" r:id="rId15"/>
    <p:sldId id="288" r:id="rId16"/>
    <p:sldId id="301" r:id="rId17"/>
    <p:sldId id="295" r:id="rId18"/>
    <p:sldId id="296" r:id="rId19"/>
    <p:sldId id="297" r:id="rId20"/>
    <p:sldId id="298" r:id="rId21"/>
    <p:sldId id="274" r:id="rId22"/>
    <p:sldId id="264" r:id="rId23"/>
    <p:sldId id="299" r:id="rId24"/>
    <p:sldId id="269" r:id="rId25"/>
    <p:sldId id="262" r:id="rId26"/>
    <p:sldId id="257" r:id="rId27"/>
    <p:sldId id="276" r:id="rId28"/>
    <p:sldId id="279" r:id="rId29"/>
    <p:sldId id="280" r:id="rId30"/>
    <p:sldId id="291" r:id="rId31"/>
    <p:sldId id="281" r:id="rId32"/>
    <p:sldId id="292" r:id="rId33"/>
    <p:sldId id="259" r:id="rId34"/>
    <p:sldId id="270" r:id="rId35"/>
    <p:sldId id="258" r:id="rId36"/>
    <p:sldId id="267" r:id="rId37"/>
    <p:sldId id="263" r:id="rId38"/>
    <p:sldId id="265" r:id="rId39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8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C799-6509-44C1-82CF-8685028321BE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9563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614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A0F4-9806-496B-A2AD-5836AE7B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A0F4-9806-496B-A2AD-5836AE7B2DB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0C199-356B-4028-BC53-63C77A4A5CC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D98B0-CBA1-4A75-BDC1-401726DA5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43050"/>
            <a:ext cx="7851648" cy="2357454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English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Form </a:t>
            </a:r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“Rules 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</a:rPr>
              <a:t>round </a:t>
            </a:r>
            <a:r>
              <a:rPr lang="en-US" sz="5400" dirty="0" smtClean="0">
                <a:solidFill>
                  <a:srgbClr val="FF0000"/>
                </a:solidFill>
              </a:rPr>
              <a:t>U</a:t>
            </a:r>
            <a:r>
              <a:rPr lang="en-US" sz="5400" b="1" dirty="0" smtClean="0">
                <a:solidFill>
                  <a:srgbClr val="FF0000"/>
                </a:solidFill>
              </a:rPr>
              <a:t>s”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192882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Teacher N.D. </a:t>
            </a:r>
            <a:r>
              <a:rPr lang="en-US" b="1" dirty="0" err="1" smtClean="0">
                <a:solidFill>
                  <a:srgbClr val="002060"/>
                </a:solidFill>
              </a:rPr>
              <a:t>Golovko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101-901-023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1436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7158" y="56382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Children do not like uniforms so parents should buy them jeans, sport shoes and colorful T-shirts!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э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00042"/>
            <a:ext cx="72152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Parents mustn’t wake their child early in the  morning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щш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00034" y="203430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Parents must be busy with doing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the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homework while the child is frolicking!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6436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71472" y="132417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Parents should buy big chocolate bars when he does well at school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0969_NewsPGMPH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57864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71538" y="-102920"/>
            <a:ext cx="71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The Child may play computer games for a long time ! (as long as he likes!)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эждолпаук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8596" y="253550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All children will be very happy if the parents follow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these rules. But I know parents do not think so 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Rules of </a:t>
            </a:r>
            <a:r>
              <a:rPr lang="en-US" sz="7200" b="1" dirty="0" err="1" smtClean="0">
                <a:solidFill>
                  <a:srgbClr val="C00000"/>
                </a:solidFill>
              </a:rPr>
              <a:t>behaviour</a:t>
            </a:r>
            <a:r>
              <a:rPr lang="en-US" sz="7200" b="1" dirty="0" smtClean="0">
                <a:solidFill>
                  <a:srgbClr val="C00000"/>
                </a:solidFill>
              </a:rPr>
              <a:t> (manners) in Public places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357586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Rules of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behaviour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(manners)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in public places.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1.You should be polite to the elders</a:t>
            </a:r>
            <a:r>
              <a:rPr lang="en-US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119701149714659267264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2571744"/>
            <a:ext cx="557216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2.You mustn’t throw litter in a public place.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9154" name="Picture 2" descr="0_8822b_cf0397a5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35798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</a:rPr>
              <a:t>3.Children shouldn’t walk late at night without their parents.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6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1176" y="2081625"/>
            <a:ext cx="4041648" cy="40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0605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Agreement (</a:t>
            </a:r>
            <a:r>
              <a:rPr lang="en-US" sz="2800" b="1" i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Paraphrase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Rules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 for students)</a:t>
            </a: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428736"/>
          <a:ext cx="7715304" cy="8686800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84239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Be on time and come 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prepared (we must..)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Raise hands before 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speaking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(we should…)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3.Do 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homework every day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(we must…)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0" y="1167347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We, the students of the 5 B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form, agreed to: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4.People mustn’t smoke in a public place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2" name="Picture 2" descr="apple-warranty-smok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55967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INTERESTING SENTENCES</a:t>
            </a:r>
            <a:endParaRPr lang="ru-RU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14422"/>
            <a:ext cx="8001000" cy="990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</a:rPr>
              <a:t>C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</a:rPr>
              <a:t>onstruct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</a:rPr>
              <a:t>  sentences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</a:rPr>
              <a:t> and translate them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0034" y="1107866"/>
            <a:ext cx="7239029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2"/>
              </a:buClr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</a:rPr>
              <a:t>      </a:t>
            </a:r>
            <a:endParaRPr lang="ru-RU" b="1" dirty="0"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Pammustdrinkjuice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Janemustnotwalkatnight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Pamshouldcleanherteeth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Youshouldeatbananasandcarrots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Youmustnottellastrangeryourname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You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shouldnotusetheInternetwithout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tabLst>
                <a:tab pos="9144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permission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Youshouldwearschooluniform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173" name="Picture 7" descr="IMG_424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143768" y="3860800"/>
            <a:ext cx="1352532" cy="1873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u="sng" dirty="0" smtClean="0">
                <a:solidFill>
                  <a:srgbClr val="C00000"/>
                </a:solidFill>
              </a:rPr>
              <a:t>I Think…</a:t>
            </a:r>
            <a:endParaRPr lang="ru-RU" sz="6600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The rule… is </a:t>
            </a:r>
            <a:r>
              <a:rPr lang="en-US" sz="6600" b="1" i="1" dirty="0" smtClean="0">
                <a:solidFill>
                  <a:srgbClr val="002060"/>
                </a:solidFill>
              </a:rPr>
              <a:t>the most important</a:t>
            </a:r>
          </a:p>
          <a:p>
            <a:r>
              <a:rPr lang="en-US" sz="6600" b="1" dirty="0" smtClean="0">
                <a:solidFill>
                  <a:srgbClr val="002060"/>
                </a:solidFill>
              </a:rPr>
              <a:t>The rule… is </a:t>
            </a:r>
            <a:r>
              <a:rPr lang="en-US" sz="6600" b="1" i="1" dirty="0" smtClean="0">
                <a:solidFill>
                  <a:srgbClr val="002060"/>
                </a:solidFill>
              </a:rPr>
              <a:t>silly</a:t>
            </a:r>
          </a:p>
          <a:p>
            <a:r>
              <a:rPr lang="en-US" sz="6600" b="1" dirty="0" smtClean="0">
                <a:solidFill>
                  <a:srgbClr val="002060"/>
                </a:solidFill>
              </a:rPr>
              <a:t>The rule… is </a:t>
            </a:r>
            <a:r>
              <a:rPr lang="en-US" sz="7200" b="1" i="1" dirty="0" smtClean="0">
                <a:solidFill>
                  <a:srgbClr val="002060"/>
                </a:solidFill>
              </a:rPr>
              <a:t>useful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u="sng" dirty="0" smtClean="0">
                <a:solidFill>
                  <a:srgbClr val="C00000"/>
                </a:solidFill>
              </a:rPr>
              <a:t>I Think…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The rule… is </a:t>
            </a:r>
            <a:r>
              <a:rPr lang="en-US" sz="7200" b="1" i="1" dirty="0" smtClean="0">
                <a:solidFill>
                  <a:srgbClr val="002060"/>
                </a:solidFill>
              </a:rPr>
              <a:t>useless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The rule… is </a:t>
            </a:r>
            <a:r>
              <a:rPr lang="en-US" sz="7200" b="1" i="1" dirty="0" smtClean="0">
                <a:solidFill>
                  <a:srgbClr val="002060"/>
                </a:solidFill>
              </a:rPr>
              <a:t>funny (humorous)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549275"/>
            <a:ext cx="4465637" cy="684213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RIGHT ADVICE</a:t>
            </a:r>
            <a:endParaRPr lang="ru-RU" sz="4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52600"/>
            <a:ext cx="4249738" cy="523875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latin typeface="Times New Roman" pitchFamily="18" charset="0"/>
              </a:rPr>
              <a:t>Найдите правильные советы.</a:t>
            </a:r>
          </a:p>
        </p:txBody>
      </p:sp>
      <p:pic>
        <p:nvPicPr>
          <p:cNvPr id="12292" name="Picture 126" descr="IMG_424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723188" y="165100"/>
            <a:ext cx="1241425" cy="13192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168309" name="Group 373"/>
          <p:cNvGraphicFramePr>
            <a:graphicFrameLocks noGrp="1"/>
          </p:cNvGraphicFramePr>
          <p:nvPr/>
        </p:nvGraphicFramePr>
        <p:xfrm>
          <a:off x="755650" y="2492375"/>
          <a:ext cx="7705725" cy="3291840"/>
        </p:xfrm>
        <a:graphic>
          <a:graphicData uri="http://schemas.openxmlformats.org/drawingml/2006/table">
            <a:tbl>
              <a:tblPr/>
              <a:tblGrid>
                <a:gridCol w="5645150"/>
                <a:gridCol w="1109663"/>
                <a:gridCol w="9509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You must wash your hands before breakfast.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You must not clean your teeth every morning.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You must not swim, skip and jump.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You must eat carrots, apples and cabbage.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You must not wash your face and body.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8293" name="Picture 357" descr="г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068638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294" name="Picture 358" descr="г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797425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295" name="Picture 359" descr="г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5300663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303" name="Picture 367" descr="г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3644900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304" name="Picture 368" descr="г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4221163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8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8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8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8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549275"/>
            <a:ext cx="4465637" cy="684213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RIGHT ADVICE</a:t>
            </a:r>
            <a:endParaRPr lang="ru-RU" sz="4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52600"/>
            <a:ext cx="8713788" cy="523875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latin typeface="Times New Roman" pitchFamily="18" charset="0"/>
              </a:rPr>
              <a:t>Найдите правильные советы.</a:t>
            </a:r>
          </a:p>
        </p:txBody>
      </p:sp>
      <p:pic>
        <p:nvPicPr>
          <p:cNvPr id="13316" name="Picture 4" descr="IMG_424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723188" y="165100"/>
            <a:ext cx="1241425" cy="13192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187460" name="Group 68"/>
          <p:cNvGraphicFramePr>
            <a:graphicFrameLocks noGrp="1"/>
          </p:cNvGraphicFramePr>
          <p:nvPr/>
        </p:nvGraphicFramePr>
        <p:xfrm>
          <a:off x="755650" y="2492375"/>
          <a:ext cx="7704138" cy="3307716"/>
        </p:xfrm>
        <a:graphic>
          <a:graphicData uri="http://schemas.openxmlformats.org/drawingml/2006/table">
            <a:tbl>
              <a:tblPr/>
              <a:tblGrid>
                <a:gridCol w="5643563"/>
                <a:gridCol w="1109662"/>
                <a:gridCol w="950913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You must not drink juice.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You must not walk at night.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You must be healthy.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You must drink milk.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You must not eat nuts.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7450" name="Picture 58" descr="га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068638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51" name="Picture 59" descr="га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644900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52" name="Picture 60" descr="га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149725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53" name="Picture 61" descr="га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724400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54" name="Picture 62" descr="га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300663"/>
            <a:ext cx="407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7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87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8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0"/>
            <a:ext cx="67151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chemeClr val="accent2"/>
                </a:solidFill>
                <a:latin typeface="Stencil" pitchFamily="82" charset="0"/>
                <a:ea typeface="Calibri" pitchFamily="34" charset="0"/>
                <a:cs typeface="Times New Roman" pitchFamily="18" charset="0"/>
              </a:rPr>
              <a:t>SONG</a:t>
            </a:r>
            <a:r>
              <a:rPr lang="en-US" sz="4000" b="1" dirty="0" smtClean="0">
                <a:solidFill>
                  <a:schemeClr val="accent2"/>
                </a:solidFill>
                <a:latin typeface="Stencil" pitchFamily="82" charset="0"/>
                <a:ea typeface="Calibri" pitchFamily="34" charset="0"/>
                <a:cs typeface="Times New Roman" pitchFamily="18" charset="0"/>
              </a:rPr>
              <a:t> …</a:t>
            </a:r>
            <a:r>
              <a:rPr lang="en-US" sz="4000" b="1" dirty="0" smtClean="0">
                <a:latin typeface="Stencil" pitchFamily="82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tencil" pitchFamily="82" charset="0"/>
                <a:ea typeface="Calibri" pitchFamily="34" charset="0"/>
                <a:cs typeface="Times New Roman" pitchFamily="18" charset="0"/>
              </a:rPr>
              <a:t>Clap, clap, 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Stencil" pitchFamily="82" charset="0"/>
                <a:ea typeface="Calibri" pitchFamily="34" charset="0"/>
                <a:cs typeface="Times New Roman" pitchFamily="18" charset="0"/>
              </a:rPr>
              <a:t>clap your hands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tencil" pitchFamily="82" charset="0"/>
                <a:ea typeface="Calibri" pitchFamily="34" charset="0"/>
                <a:cs typeface="Times New Roman" pitchFamily="18" charset="0"/>
              </a:rPr>
              <a:t>, clap your hands together! Stamp, stamp, stamp your feet, stamp your feet together! Nod, nod, nod your heads, nod your heads together! Dance, dance, dance a dance, dance a dance together!</a:t>
            </a:r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</a:rPr>
              <a:t>SAFETY TRAFFIC RULES</a:t>
            </a:r>
            <a:endParaRPr lang="ru-RU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6600" b="1" dirty="0" smtClean="0">
              <a:solidFill>
                <a:srgbClr val="C00000"/>
              </a:solidFill>
            </a:endParaRPr>
          </a:p>
          <a:p>
            <a:r>
              <a:rPr lang="en-US" sz="6600" b="1" dirty="0" smtClean="0">
                <a:solidFill>
                  <a:srgbClr val="C00000"/>
                </a:solidFill>
              </a:rPr>
              <a:t>YOU MUST…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YOU MUSTN’T… 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YOU SHOULD…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YOU SHOULDN’T…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Children should follow traffic rules!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8" y="2214554"/>
            <a:ext cx="3305175" cy="428628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40989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Put the signs into the right window!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5393" y="1935163"/>
            <a:ext cx="4253213" cy="438943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12858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500174"/>
            <a:ext cx="1174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286256"/>
            <a:ext cx="1143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14338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59259E-6 L 0.18282 -0.0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644 L -0.29792 -0.1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5347 -0.4409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62101 -0.43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01056" cy="658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4.Respect our classmates, teachers at school.(we must…)</a:t>
            </a:r>
            <a:endParaRPr lang="ru-RU" sz="40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5.Keep the classroom clean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(we should…)</a:t>
            </a:r>
            <a:endParaRPr lang="ru-RU" sz="40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6.Work hard (we should…)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7.Listen to our teachers (we must…)</a:t>
            </a:r>
            <a:endParaRPr lang="ru-RU" sz="4000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ran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924175"/>
            <a:ext cx="1344612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s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89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014663"/>
            <a:ext cx="475138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 should stop when 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light is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red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 should cross the street when the light is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green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262" y="1981994"/>
            <a:ext cx="5705475" cy="4295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2813"/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You shouldn’t gape (count crows) while crossing the street</a:t>
            </a:r>
            <a:endParaRPr lang="ru-RU" dirty="0"/>
          </a:p>
        </p:txBody>
      </p:sp>
      <p:pic>
        <p:nvPicPr>
          <p:cNvPr id="4" name="Picture 2" descr="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578647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200" b="1" dirty="0" smtClean="0"/>
              <a:t>Song  “ROAD RULES”</a:t>
            </a:r>
            <a:r>
              <a:rPr lang="en-US" sz="2000" b="1" dirty="0" smtClean="0"/>
              <a:t> </a:t>
            </a:r>
            <a:r>
              <a:rPr lang="en-US" b="1" dirty="0" smtClean="0"/>
              <a:t>Stop! Look! Listen! Think!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Everyone repeat!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Stop! Look! Listen! Think!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When you cross the street!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Look to the left, look to the right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Look to the left again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Keep on looking right and left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Thinking all the way </a:t>
            </a:r>
            <a:endParaRPr lang="ru-RU" b="1" dirty="0" smtClean="0"/>
          </a:p>
        </p:txBody>
      </p:sp>
      <p:pic>
        <p:nvPicPr>
          <p:cNvPr id="3076" name="Picture 4" descr="Dor_zn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738" y="4652963"/>
            <a:ext cx="46402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roduc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1619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7477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Homework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1916113"/>
            <a:ext cx="4321175" cy="4413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Can you give advice?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-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Your home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is to make five sentences with the verbs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must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should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Give your advice how to be healthy.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0" name="Picture 4" descr="IMG_4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1938337" cy="22320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41" name="Picture 5" descr="IMG_424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04025" y="3933825"/>
            <a:ext cx="2160588" cy="20701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сканирование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3675"/>
            <a:ext cx="2160588" cy="1584325"/>
          </a:xfrm>
          <a:prstGeom prst="rect">
            <a:avLst/>
          </a:prstGeom>
          <a:noFill/>
        </p:spPr>
      </p:pic>
      <p:pic>
        <p:nvPicPr>
          <p:cNvPr id="15365" name="Picture 5" descr="сканирование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0"/>
            <a:ext cx="2317750" cy="1628775"/>
          </a:xfrm>
          <a:prstGeom prst="rect">
            <a:avLst/>
          </a:prstGeom>
          <a:noFill/>
        </p:spPr>
      </p:pic>
      <p:pic>
        <p:nvPicPr>
          <p:cNvPr id="15366" name="Picture 6" descr="сканирование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229225"/>
            <a:ext cx="2484437" cy="1628775"/>
          </a:xfrm>
          <a:prstGeom prst="rect">
            <a:avLst/>
          </a:prstGeom>
          <a:noFill/>
        </p:spPr>
      </p:pic>
      <p:pic>
        <p:nvPicPr>
          <p:cNvPr id="15367" name="Picture 7" descr="сканирование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2376487" cy="1628775"/>
          </a:xfrm>
          <a:prstGeom prst="rect">
            <a:avLst/>
          </a:prstGeom>
          <a:noFill/>
        </p:spPr>
      </p:pic>
      <p:pic>
        <p:nvPicPr>
          <p:cNvPr id="15368" name="Picture 8" descr="сканирование0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76488" cy="1628775"/>
          </a:xfrm>
          <a:prstGeom prst="rect">
            <a:avLst/>
          </a:prstGeom>
          <a:noFill/>
        </p:spPr>
      </p:pic>
      <p:pic>
        <p:nvPicPr>
          <p:cNvPr id="15369" name="Picture 9" descr="сканирование0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229225"/>
            <a:ext cx="2232025" cy="1628775"/>
          </a:xfrm>
          <a:prstGeom prst="rect">
            <a:avLst/>
          </a:prstGeom>
          <a:noFill/>
        </p:spPr>
      </p:pic>
      <p:pic>
        <p:nvPicPr>
          <p:cNvPr id="15370" name="Picture 10" descr="сканирование00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5229225"/>
            <a:ext cx="2411412" cy="1628775"/>
          </a:xfrm>
          <a:prstGeom prst="rect">
            <a:avLst/>
          </a:prstGeom>
          <a:noFill/>
        </p:spPr>
      </p:pic>
      <p:pic>
        <p:nvPicPr>
          <p:cNvPr id="15371" name="Picture 11" descr="сканирование0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0"/>
            <a:ext cx="2411412" cy="1628775"/>
          </a:xfrm>
          <a:prstGeom prst="rect">
            <a:avLst/>
          </a:prstGeom>
          <a:noFill/>
        </p:spPr>
      </p:pic>
      <p:pic>
        <p:nvPicPr>
          <p:cNvPr id="15372" name="Picture 12" descr="сканирование0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6338"/>
            <a:ext cx="2159000" cy="1584325"/>
          </a:xfrm>
          <a:prstGeom prst="rect">
            <a:avLst/>
          </a:prstGeom>
          <a:noFill/>
        </p:spPr>
      </p:pic>
      <p:pic>
        <p:nvPicPr>
          <p:cNvPr id="15373" name="Picture 13" descr="сканирование00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588" y="1628775"/>
            <a:ext cx="2411412" cy="1584325"/>
          </a:xfrm>
          <a:prstGeom prst="rect">
            <a:avLst/>
          </a:prstGeom>
          <a:noFill/>
        </p:spPr>
      </p:pic>
      <p:pic>
        <p:nvPicPr>
          <p:cNvPr id="15374" name="Picture 14" descr="сканирование00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3213100"/>
            <a:ext cx="2411412" cy="2016125"/>
          </a:xfrm>
          <a:prstGeom prst="rect">
            <a:avLst/>
          </a:prstGeom>
          <a:noFill/>
        </p:spPr>
      </p:pic>
      <p:pic>
        <p:nvPicPr>
          <p:cNvPr id="15375" name="Picture 15" descr="сканирование00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28775"/>
            <a:ext cx="2195513" cy="2087563"/>
          </a:xfrm>
          <a:prstGeom prst="rect">
            <a:avLst/>
          </a:prstGeom>
          <a:noFill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39975" y="2420938"/>
            <a:ext cx="42481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folHlink"/>
                </a:solidFill>
              </a:rPr>
              <a:t>We </a:t>
            </a:r>
            <a:r>
              <a:rPr lang="en-US" sz="3600" b="1" dirty="0" smtClean="0">
                <a:solidFill>
                  <a:schemeClr val="folHlink"/>
                </a:solidFill>
              </a:rPr>
              <a:t>should (must) </a:t>
            </a:r>
            <a:r>
              <a:rPr lang="en-US" sz="3600" b="1" dirty="0">
                <a:solidFill>
                  <a:schemeClr val="folHlink"/>
                </a:solidFill>
              </a:rPr>
              <a:t>eat ...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folHlink"/>
                </a:solidFill>
              </a:rPr>
              <a:t>We shouldn`t (mustn’t) </a:t>
            </a:r>
            <a:r>
              <a:rPr lang="en-US" sz="3600" b="1" dirty="0">
                <a:solidFill>
                  <a:schemeClr val="folHlink"/>
                </a:solidFill>
              </a:rPr>
              <a:t>eat …</a:t>
            </a:r>
            <a:endParaRPr lang="ru-RU" sz="36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476250"/>
            <a:ext cx="8001000" cy="865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LESSON IS OVER…</a:t>
            </a:r>
            <a:endParaRPr lang="ru-RU" sz="4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1331913" y="2708275"/>
            <a:ext cx="6769100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YOU !</a:t>
            </a:r>
          </a:p>
          <a:p>
            <a:pPr algn="ctr"/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BYE</a:t>
            </a:r>
            <a:r>
              <a:rPr lang="en-US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1276" name="Picture 28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62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77" name="Picture 29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623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78" name="Picture 30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79" name="Picture 31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57563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0" name="Picture 32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300663"/>
            <a:ext cx="623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1" name="Picture 33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716338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2" name="Picture 34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300663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3" name="Picture 35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429000"/>
            <a:ext cx="62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4" name="Picture 36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6211888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5" name="Picture 37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211888"/>
            <a:ext cx="623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6" name="Picture 38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773238"/>
            <a:ext cx="62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9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1000" autoRev="1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198" dur="1000" autoRev="1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9" dur="1000" autoRev="1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autoRev="1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24862" cy="6492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СОСТАВЬТЕ  ПОСЛОВИЦУ</a:t>
            </a:r>
          </a:p>
        </p:txBody>
      </p:sp>
      <p:sp>
        <p:nvSpPr>
          <p:cNvPr id="174084" name="WordArt 4"/>
          <p:cNvSpPr>
            <a:spLocks noChangeArrowheads="1" noChangeShapeType="1" noTextEdit="1"/>
          </p:cNvSpPr>
          <p:nvPr/>
        </p:nvSpPr>
        <p:spPr bwMode="auto">
          <a:xfrm>
            <a:off x="3635375" y="2781300"/>
            <a:ext cx="18732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keeps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4" name="Picture 5" descr="IMG_4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1938337" cy="22320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365" name="Picture 6" descr="IMG_424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659563" y="3860800"/>
            <a:ext cx="2160587" cy="20701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087" name="WordArt 7"/>
          <p:cNvSpPr>
            <a:spLocks noChangeArrowheads="1" noChangeShapeType="1" noTextEdit="1"/>
          </p:cNvSpPr>
          <p:nvPr/>
        </p:nvSpPr>
        <p:spPr bwMode="auto">
          <a:xfrm>
            <a:off x="3779838" y="2060575"/>
            <a:ext cx="1728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away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3203575" y="4508500"/>
            <a:ext cx="28797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 apple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2843213" y="3716338"/>
            <a:ext cx="34575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doctor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090" name="WordArt 10"/>
          <p:cNvSpPr>
            <a:spLocks noChangeArrowheads="1" noChangeShapeType="1" noTextEdit="1"/>
          </p:cNvSpPr>
          <p:nvPr/>
        </p:nvSpPr>
        <p:spPr bwMode="auto">
          <a:xfrm>
            <a:off x="3635375" y="5373688"/>
            <a:ext cx="18732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 day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nimBg="1"/>
      <p:bldP spid="174087" grpId="0" animBg="1"/>
      <p:bldP spid="174088" grpId="0" animBg="1"/>
      <p:bldP spid="174089" grpId="0" animBg="1"/>
      <p:bldP spid="1740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250825" y="3141663"/>
            <a:ext cx="8640763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"AN  APPLE  A DAY</a:t>
            </a:r>
          </a:p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KEEPS</a:t>
            </a:r>
          </a:p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 DOCTOR  AWAY"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2627313" y="549275"/>
            <a:ext cx="4465637" cy="684213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WELL DONE!!!</a:t>
            </a:r>
            <a:endParaRPr lang="ru-RU" sz="4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3308" name="Picture 12" descr="1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1985963" cy="2160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91833"/>
            <a:ext cx="85725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 and sing the 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ong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Rules Rap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4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uniform every day!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looks cool in blue and grey?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mustn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wear jeans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your shoes are not clean.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be here at 8.15.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mustn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wear shorts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 don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know why).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392961"/>
            <a:ext cx="850109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Song...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mustn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run in corridors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where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your tie?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tell a teacher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 you feel in danger.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ask first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Before you go with a stranger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643470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42902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False Rules for Parents</a:t>
            </a:r>
            <a:endParaRPr lang="en-US" sz="7200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False </a:t>
            </a:r>
            <a:r>
              <a:rPr lang="en-US" sz="4800" b="1" u="sng" dirty="0" smtClean="0">
                <a:solidFill>
                  <a:schemeClr val="tx2"/>
                </a:solidFill>
              </a:rPr>
              <a:t>Rules</a:t>
            </a:r>
            <a:r>
              <a:rPr lang="en-US" sz="4800" b="1" i="1" u="sng" dirty="0" smtClean="0">
                <a:solidFill>
                  <a:schemeClr val="tx2"/>
                </a:solidFill>
              </a:rPr>
              <a:t> for parents</a:t>
            </a:r>
            <a:endParaRPr lang="ru-RU" sz="4800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Parents should really love their child and let him play various pranks !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2232"/>
            <a:ext cx="1959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3" name="Picture 1" descr="юж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7000924" cy="378621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11430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93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Parents should collect the books into the school  bag!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ood_061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5007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2910" y="62422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93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Mother should  prepare cakes and  chocolate and Pizza for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her child’s  breakfast !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</TotalTime>
  <Words>753</Words>
  <Application>Microsoft Office PowerPoint</Application>
  <PresentationFormat>Экран (4:3)</PresentationFormat>
  <Paragraphs>141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English Form 5 “Rules Around Us” </vt:lpstr>
      <vt:lpstr>Слайд 2</vt:lpstr>
      <vt:lpstr>Слайд 3</vt:lpstr>
      <vt:lpstr>Слайд 4</vt:lpstr>
      <vt:lpstr>Слайд 5</vt:lpstr>
      <vt:lpstr>Слайд 6</vt:lpstr>
      <vt:lpstr>False Rules for parents</vt:lpstr>
      <vt:lpstr>Parents should collect the books into the school  bag!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Rules of behaviour (manners) in Public places</vt:lpstr>
      <vt:lpstr>Rules of behaviour (manners)  in public places.  1.You should be polite to the elders.  </vt:lpstr>
      <vt:lpstr>2.You mustn’t throw litter in a public place.  </vt:lpstr>
      <vt:lpstr>3.Children shouldn’t walk late at night without their parents. </vt:lpstr>
      <vt:lpstr>4.People mustn’t smoke in a public place</vt:lpstr>
      <vt:lpstr>INTERESTING SENTENCES</vt:lpstr>
      <vt:lpstr>I Think…</vt:lpstr>
      <vt:lpstr>I Think…</vt:lpstr>
      <vt:lpstr>RIGHT ADVICE</vt:lpstr>
      <vt:lpstr>RIGHT ADVICE</vt:lpstr>
      <vt:lpstr>Слайд 26</vt:lpstr>
      <vt:lpstr>SAFETY TRAFFIC RULES</vt:lpstr>
      <vt:lpstr>Children should follow traffic rules!</vt:lpstr>
      <vt:lpstr>Put the signs into the right window!</vt:lpstr>
      <vt:lpstr>Слайд 30</vt:lpstr>
      <vt:lpstr>You should cross the street when the light is green </vt:lpstr>
      <vt:lpstr>You shouldn’t gape (count crows) while crossing the street</vt:lpstr>
      <vt:lpstr>Слайд 33</vt:lpstr>
      <vt:lpstr>Homework:</vt:lpstr>
      <vt:lpstr>Слайд 35</vt:lpstr>
      <vt:lpstr>Слайд 36</vt:lpstr>
      <vt:lpstr>СОСТАВЬТЕ  ПОСЛОВИЦУ</vt:lpstr>
      <vt:lpstr>WELL DONE!!!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5 Rules around us</dc:title>
  <dc:creator>Домашний</dc:creator>
  <cp:lastModifiedBy>Домашний</cp:lastModifiedBy>
  <cp:revision>104</cp:revision>
  <dcterms:created xsi:type="dcterms:W3CDTF">2013-10-02T14:19:08Z</dcterms:created>
  <dcterms:modified xsi:type="dcterms:W3CDTF">2014-12-23T16:30:52Z</dcterms:modified>
</cp:coreProperties>
</file>