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66"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55" d="100"/>
          <a:sy n="55" d="100"/>
        </p:scale>
        <p:origin x="-754"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08.12.2014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08.12.2014</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08.12.2014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08.12.2014</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08.12.2014</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08.12.2014</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08.12.2014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yandex.ru/yandsearch?source=wiz&amp;fp=0&amp;img_url=http://www.topnews.ru/upload/news/2006/10/08410e23/08410e23_1.jpg&amp;text=%D0%BA%D0%B0%D1%80%D1%82%D0%B8%D0%BD%D0%BA%D0%B8%20%D0%B4%D1%80%D0%B5%D0%B2%D0%BD%D0%B8%D0%B9%20%D0%B5%D0%B3%D0%B8%D0%BF%D0%B5%D1%82&amp;noreask=1&amp;pos=4&amp;lr=64&amp;rpt=sima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ages.yandex.ru/yandsearch?text=%D0%BA%D0%B0%D1%80%D1%82%D0%B8%D0%BD%D0%BA%D0%B8%20%D0%B4%D1%80%D0%B5%D0%B2%D0%BD%D0%B8%D0%B9%20%D1%80%D0%B8%D0%BC%20%D0%98%20%D0%97%D0%95%D0%9C%D0%9B%D0%95%D0%94%D0%95%D0%9B%D0%98%D0%95&amp;fp=0&amp;img_url=http://www.proza.ru/pics/2013/04/20/1130.jpg&amp;pos=3&amp;uinfo=ww-957-wh-488-fw-765-fh-448-pd-1.399999976158142&amp;rpt=sima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yandex.ru/yandsearch?text=%D0%BA%D0%B0%D1%80%D1%82%D0%B8%D0%BD%D0%BA%D0%B8%20%D0%B4%D1%80%D0%B5%D0%B2%D0%BD%D0%B8%D0%B9%20%D0%A0%D0%A3%D0%A1%D0%AC%20%D0%B7%D0%B5%D0%BC%D0%BB%D0%B5%D0%B4%D0%B5%D0%BB%D0%B8%D0%B5&amp;fp=0&amp;img_url=http://cde.osu.ru/demoversion/course47/images/t1_2_1.gif&amp;pos=0&amp;uinfo=ww-957-wh-488-fw-765-fh-448-pd-1.399999976158142&amp;rpt=simag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39752" y="836712"/>
            <a:ext cx="5886400" cy="3317754"/>
          </a:xfrm>
        </p:spPr>
        <p:txBody>
          <a:bodyPr>
            <a:normAutofit fontScale="90000"/>
          </a:bodyPr>
          <a:lstStyle/>
          <a:p>
            <a:pPr algn="ctr"/>
            <a:r>
              <a:rPr lang="ru-RU" dirty="0" smtClean="0"/>
              <a:t> </a:t>
            </a:r>
            <a:br>
              <a:rPr lang="ru-RU" dirty="0" smtClean="0"/>
            </a:br>
            <a:r>
              <a:rPr lang="ru-RU" dirty="0" smtClean="0"/>
              <a:t>Исследовательская работа по теме</a:t>
            </a:r>
            <a:br>
              <a:rPr lang="ru-RU" dirty="0" smtClean="0"/>
            </a:br>
            <a:r>
              <a:rPr lang="ru-RU" dirty="0" smtClean="0"/>
              <a:t>«Практическое применение формулы площадь прямоугольника </a:t>
            </a:r>
            <a:br>
              <a:rPr lang="ru-RU" dirty="0" smtClean="0"/>
            </a:br>
            <a:r>
              <a:rPr lang="ru-RU" dirty="0" smtClean="0"/>
              <a:t>в жизни человека»</a:t>
            </a:r>
            <a:br>
              <a:rPr lang="ru-RU" dirty="0" smtClean="0"/>
            </a:br>
            <a:endParaRPr lang="ru-RU" dirty="0"/>
          </a:p>
        </p:txBody>
      </p:sp>
      <p:sp>
        <p:nvSpPr>
          <p:cNvPr id="3" name="Подзаголовок 2"/>
          <p:cNvSpPr>
            <a:spLocks noGrp="1"/>
          </p:cNvSpPr>
          <p:nvPr>
            <p:ph type="subTitle" idx="1"/>
          </p:nvPr>
        </p:nvSpPr>
        <p:spPr>
          <a:xfrm>
            <a:off x="2483768" y="4149080"/>
            <a:ext cx="6172200" cy="1577770"/>
          </a:xfrm>
        </p:spPr>
        <p:txBody>
          <a:bodyPr/>
          <a:lstStyle/>
          <a:p>
            <a:pPr algn="r"/>
            <a:r>
              <a:rPr lang="ru-RU" dirty="0" smtClean="0"/>
              <a:t>Автор: </a:t>
            </a:r>
            <a:r>
              <a:rPr lang="ru-RU" dirty="0" err="1" smtClean="0"/>
              <a:t>Урова</a:t>
            </a:r>
            <a:r>
              <a:rPr lang="ru-RU" dirty="0" smtClean="0"/>
              <a:t> Евгения </a:t>
            </a:r>
            <a:r>
              <a:rPr lang="ru-RU" dirty="0" smtClean="0"/>
              <a:t>Юрьевна,</a:t>
            </a:r>
            <a:endParaRPr lang="ru-RU" dirty="0" smtClean="0"/>
          </a:p>
          <a:p>
            <a:pPr algn="r"/>
            <a:r>
              <a:rPr lang="ru-RU" dirty="0" smtClean="0"/>
              <a:t>учитель математики, МБОУ СОШ № 99, г. Кемерово</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714202"/>
          </a:xfrm>
        </p:spPr>
        <p:txBody>
          <a:bodyPr>
            <a:normAutofit fontScale="90000"/>
          </a:bodyPr>
          <a:lstStyle/>
          <a:p>
            <a:r>
              <a:rPr lang="ru-RU" b="1" u="sng" dirty="0" smtClean="0"/>
              <a:t>Правило.</a:t>
            </a:r>
            <a:r>
              <a:rPr lang="ru-RU" dirty="0" smtClean="0"/>
              <a:t> Чтобы найти площадь прямоугольника, надо умножить его длину на ширину.</a:t>
            </a:r>
            <a:br>
              <a:rPr lang="ru-RU" dirty="0" smtClean="0"/>
            </a:br>
            <a:endParaRPr lang="ru-RU" dirty="0"/>
          </a:p>
        </p:txBody>
      </p:sp>
      <p:sp>
        <p:nvSpPr>
          <p:cNvPr id="3" name="Содержимое 2"/>
          <p:cNvSpPr>
            <a:spLocks noGrp="1"/>
          </p:cNvSpPr>
          <p:nvPr>
            <p:ph sz="quarter" idx="1"/>
          </p:nvPr>
        </p:nvSpPr>
        <p:spPr/>
        <p:txBody>
          <a:bodyPr/>
          <a:lstStyle/>
          <a:p>
            <a:r>
              <a:rPr lang="ru-RU" dirty="0" smtClean="0"/>
              <a:t>Запишем это правило в виде формулы. Обозначения: </a:t>
            </a:r>
            <a:r>
              <a:rPr lang="ru-RU" i="1" dirty="0" smtClean="0"/>
              <a:t>S</a:t>
            </a:r>
            <a:r>
              <a:rPr lang="ru-RU" dirty="0" smtClean="0"/>
              <a:t> – площадь прямоугольника; </a:t>
            </a:r>
            <a:r>
              <a:rPr lang="en-US" i="1" dirty="0" smtClean="0"/>
              <a:t>a</a:t>
            </a:r>
            <a:r>
              <a:rPr lang="en-US" dirty="0" smtClean="0"/>
              <a:t> </a:t>
            </a:r>
            <a:r>
              <a:rPr lang="ru-RU" dirty="0" smtClean="0"/>
              <a:t>– длина прямоугольника; </a:t>
            </a:r>
            <a:r>
              <a:rPr lang="en-US" i="1" dirty="0" smtClean="0"/>
              <a:t>b</a:t>
            </a:r>
            <a:r>
              <a:rPr lang="en-US" dirty="0" smtClean="0"/>
              <a:t> </a:t>
            </a:r>
            <a:r>
              <a:rPr lang="ru-RU" dirty="0" smtClean="0"/>
              <a:t>– ширина прямоугольника. Получаем формулу площади прямоугольника:                .</a:t>
            </a:r>
          </a:p>
          <a:p>
            <a:endParaRPr lang="ru-RU" dirty="0"/>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945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491880" y="3068960"/>
            <a:ext cx="1170490" cy="504056"/>
          </a:xfrm>
          <a:prstGeom prst="rect">
            <a:avLst/>
          </a:prstGeom>
          <a:noFill/>
        </p:spPr>
      </p:pic>
      <p:grpSp>
        <p:nvGrpSpPr>
          <p:cNvPr id="19459" name="Group 3"/>
          <p:cNvGrpSpPr>
            <a:grpSpLocks/>
          </p:cNvGrpSpPr>
          <p:nvPr/>
        </p:nvGrpSpPr>
        <p:grpSpPr bwMode="auto">
          <a:xfrm>
            <a:off x="2555776" y="3501008"/>
            <a:ext cx="4032448" cy="2448272"/>
            <a:chOff x="3854" y="12186"/>
            <a:chExt cx="3879" cy="1921"/>
          </a:xfrm>
        </p:grpSpPr>
        <p:sp>
          <p:nvSpPr>
            <p:cNvPr id="19460" name="Text Box 4"/>
            <p:cNvSpPr txBox="1">
              <a:spLocks noChangeArrowheads="1"/>
            </p:cNvSpPr>
            <p:nvPr/>
          </p:nvSpPr>
          <p:spPr bwMode="auto">
            <a:xfrm>
              <a:off x="5397" y="12186"/>
              <a:ext cx="426" cy="58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800" b="0" i="1" u="none" strike="noStrike" cap="none" normalizeH="0" baseline="0" dirty="0" smtClean="0">
                  <a:ln>
                    <a:noFill/>
                  </a:ln>
                  <a:solidFill>
                    <a:schemeClr val="tx1"/>
                  </a:solidFill>
                  <a:effectLst/>
                  <a:latin typeface="Calibri" pitchFamily="34" charset="0"/>
                  <a:cs typeface="Arial" pitchFamily="34" charset="0"/>
                </a:rPr>
                <a:t>a</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61" name="Text Box 5"/>
            <p:cNvSpPr txBox="1">
              <a:spLocks noChangeArrowheads="1"/>
            </p:cNvSpPr>
            <p:nvPr/>
          </p:nvSpPr>
          <p:spPr bwMode="auto">
            <a:xfrm>
              <a:off x="3854" y="13027"/>
              <a:ext cx="426" cy="6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800" b="0" i="1" u="none" strike="noStrike" cap="none" normalizeH="0" baseline="0" smtClean="0">
                  <a:ln>
                    <a:noFill/>
                  </a:ln>
                  <a:solidFill>
                    <a:schemeClr val="tx1"/>
                  </a:solidFill>
                  <a:effectLst/>
                  <a:latin typeface="Calibri" pitchFamily="34" charset="0"/>
                  <a:cs typeface="Arial" pitchFamily="34" charset="0"/>
                </a:rPr>
                <a:t>b</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9462" name="Rectangle 6"/>
            <p:cNvSpPr>
              <a:spLocks noChangeArrowheads="1"/>
            </p:cNvSpPr>
            <p:nvPr/>
          </p:nvSpPr>
          <p:spPr bwMode="auto">
            <a:xfrm>
              <a:off x="4293" y="12706"/>
              <a:ext cx="3440" cy="1401"/>
            </a:xfrm>
            <a:prstGeom prst="rect">
              <a:avLst/>
            </a:prstGeom>
            <a:solidFill>
              <a:srgbClr val="EAF1DD"/>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ru-RU" sz="2400" b="0" i="0" u="none" strike="noStrike" cap="none" normalizeH="0" baseline="0" smtClean="0">
                <a:ln>
                  <a:noFill/>
                </a:ln>
                <a:solidFill>
                  <a:srgbClr val="0070C0"/>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94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9463"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635896" y="4437112"/>
            <a:ext cx="2232248" cy="968590"/>
          </a:xfrm>
          <a:prstGeom prst="rect">
            <a:avLst/>
          </a:prstGeom>
          <a:noFill/>
        </p:spPr>
      </p:pic>
      <p:sp>
        <p:nvSpPr>
          <p:cNvPr id="19465" name="Rectangle 9"/>
          <p:cNvSpPr>
            <a:spLocks noChangeArrowheads="1"/>
          </p:cNvSpPr>
          <p:nvPr/>
        </p:nvSpPr>
        <p:spPr bwMode="auto">
          <a:xfrm>
            <a:off x="0" y="936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Размеры комнаты</a:t>
            </a:r>
            <a:r>
              <a:rPr lang="ru-RU" dirty="0" smtClean="0"/>
              <a:t/>
            </a:r>
            <a:br>
              <a:rPr lang="ru-RU" dirty="0" smtClean="0"/>
            </a:br>
            <a:endParaRPr lang="ru-RU" dirty="0"/>
          </a:p>
        </p:txBody>
      </p:sp>
      <p:grpSp>
        <p:nvGrpSpPr>
          <p:cNvPr id="23554" name="Group 2"/>
          <p:cNvGrpSpPr>
            <a:grpSpLocks/>
          </p:cNvGrpSpPr>
          <p:nvPr/>
        </p:nvGrpSpPr>
        <p:grpSpPr bwMode="auto">
          <a:xfrm>
            <a:off x="1082675" y="1574800"/>
            <a:ext cx="5826125" cy="3165475"/>
            <a:chOff x="1706" y="2479"/>
            <a:chExt cx="9174" cy="4987"/>
          </a:xfrm>
        </p:grpSpPr>
        <p:sp>
          <p:nvSpPr>
            <p:cNvPr id="23555" name="Text Box 3"/>
            <p:cNvSpPr txBox="1">
              <a:spLocks noChangeArrowheads="1"/>
            </p:cNvSpPr>
            <p:nvPr/>
          </p:nvSpPr>
          <p:spPr bwMode="auto">
            <a:xfrm>
              <a:off x="9654" y="6119"/>
              <a:ext cx="1226" cy="58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800" b="0" i="0" u="none" strike="noStrike" cap="none" normalizeH="0" baseline="0" smtClean="0">
                  <a:ln>
                    <a:noFill/>
                  </a:ln>
                  <a:solidFill>
                    <a:schemeClr val="tx1"/>
                  </a:solidFill>
                  <a:effectLst/>
                  <a:latin typeface="Calibri" pitchFamily="34" charset="0"/>
                  <a:cs typeface="Arial" pitchFamily="34" charset="0"/>
                </a:rPr>
                <a:t>4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556" name="Text Box 4"/>
            <p:cNvSpPr txBox="1">
              <a:spLocks noChangeArrowheads="1"/>
            </p:cNvSpPr>
            <p:nvPr/>
          </p:nvSpPr>
          <p:spPr bwMode="auto">
            <a:xfrm>
              <a:off x="4414" y="6906"/>
              <a:ext cx="1040" cy="56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800" b="0" i="0" u="none" strike="noStrike" cap="none" normalizeH="0" baseline="0" smtClean="0">
                  <a:ln>
                    <a:noFill/>
                  </a:ln>
                  <a:solidFill>
                    <a:schemeClr val="tx1"/>
                  </a:solidFill>
                  <a:effectLst/>
                  <a:latin typeface="Calibri" pitchFamily="34" charset="0"/>
                  <a:cs typeface="Arial" pitchFamily="34" charset="0"/>
                </a:rPr>
                <a:t>5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557" name="Text Box 5"/>
            <p:cNvSpPr txBox="1">
              <a:spLocks noChangeArrowheads="1"/>
            </p:cNvSpPr>
            <p:nvPr/>
          </p:nvSpPr>
          <p:spPr bwMode="auto">
            <a:xfrm>
              <a:off x="1706" y="4240"/>
              <a:ext cx="640" cy="78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800" b="0" i="0" u="none" strike="noStrike" cap="none" normalizeH="0" baseline="0" smtClean="0">
                  <a:ln>
                    <a:noFill/>
                  </a:ln>
                  <a:solidFill>
                    <a:schemeClr val="tx1"/>
                  </a:solidFill>
                  <a:effectLst/>
                  <a:latin typeface="Calibri" pitchFamily="34" charset="0"/>
                  <a:cs typeface="Arial" pitchFamily="34" charset="0"/>
                </a:rPr>
                <a:t>3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3558" name="Group 6"/>
            <p:cNvGrpSpPr>
              <a:grpSpLocks/>
            </p:cNvGrpSpPr>
            <p:nvPr/>
          </p:nvGrpSpPr>
          <p:grpSpPr bwMode="auto">
            <a:xfrm>
              <a:off x="2227" y="2479"/>
              <a:ext cx="7826" cy="4427"/>
              <a:chOff x="2387" y="2560"/>
              <a:chExt cx="7826" cy="4427"/>
            </a:xfrm>
          </p:grpSpPr>
          <p:grpSp>
            <p:nvGrpSpPr>
              <p:cNvPr id="23559" name="Group 7"/>
              <p:cNvGrpSpPr>
                <a:grpSpLocks/>
              </p:cNvGrpSpPr>
              <p:nvPr/>
            </p:nvGrpSpPr>
            <p:grpSpPr bwMode="auto">
              <a:xfrm>
                <a:off x="2574" y="2560"/>
                <a:ext cx="7559" cy="4227"/>
                <a:chOff x="2574" y="2560"/>
                <a:chExt cx="7559" cy="4227"/>
              </a:xfrm>
            </p:grpSpPr>
            <p:grpSp>
              <p:nvGrpSpPr>
                <p:cNvPr id="23560" name="Group 8"/>
                <p:cNvGrpSpPr>
                  <a:grpSpLocks/>
                </p:cNvGrpSpPr>
                <p:nvPr/>
              </p:nvGrpSpPr>
              <p:grpSpPr bwMode="auto">
                <a:xfrm>
                  <a:off x="2574" y="2560"/>
                  <a:ext cx="7559" cy="4227"/>
                  <a:chOff x="2574" y="2560"/>
                  <a:chExt cx="7559" cy="4227"/>
                </a:xfrm>
              </p:grpSpPr>
              <p:sp>
                <p:nvSpPr>
                  <p:cNvPr id="23561" name="AutoShape 9"/>
                  <p:cNvSpPr>
                    <a:spLocks noChangeArrowheads="1"/>
                  </p:cNvSpPr>
                  <p:nvPr/>
                </p:nvSpPr>
                <p:spPr bwMode="auto">
                  <a:xfrm>
                    <a:off x="2574" y="2560"/>
                    <a:ext cx="7559" cy="4227"/>
                  </a:xfrm>
                  <a:prstGeom prst="cube">
                    <a:avLst>
                      <a:gd name="adj"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cxnSp>
                <p:nvCxnSpPr>
                  <p:cNvPr id="23562" name="AutoShape 10"/>
                  <p:cNvCxnSpPr>
                    <a:cxnSpLocks noChangeShapeType="1"/>
                  </p:cNvCxnSpPr>
                  <p:nvPr/>
                </p:nvCxnSpPr>
                <p:spPr bwMode="auto">
                  <a:xfrm>
                    <a:off x="3627" y="2560"/>
                    <a:ext cx="80" cy="3187"/>
                  </a:xfrm>
                  <a:prstGeom prst="straightConnector1">
                    <a:avLst/>
                  </a:prstGeom>
                  <a:noFill/>
                  <a:ln w="9525">
                    <a:solidFill>
                      <a:srgbClr val="000000"/>
                    </a:solidFill>
                    <a:prstDash val="dash"/>
                    <a:round/>
                    <a:headEnd/>
                    <a:tailEnd/>
                  </a:ln>
                </p:spPr>
              </p:cxnSp>
              <p:cxnSp>
                <p:nvCxnSpPr>
                  <p:cNvPr id="23563" name="AutoShape 11"/>
                  <p:cNvCxnSpPr>
                    <a:cxnSpLocks noChangeShapeType="1"/>
                  </p:cNvCxnSpPr>
                  <p:nvPr/>
                </p:nvCxnSpPr>
                <p:spPr bwMode="auto">
                  <a:xfrm flipV="1">
                    <a:off x="2574" y="5747"/>
                    <a:ext cx="1133" cy="1040"/>
                  </a:xfrm>
                  <a:prstGeom prst="straightConnector1">
                    <a:avLst/>
                  </a:prstGeom>
                  <a:noFill/>
                  <a:ln w="9525">
                    <a:solidFill>
                      <a:srgbClr val="000000"/>
                    </a:solidFill>
                    <a:prstDash val="dash"/>
                    <a:round/>
                    <a:headEnd/>
                    <a:tailEnd/>
                  </a:ln>
                </p:spPr>
              </p:cxnSp>
              <p:cxnSp>
                <p:nvCxnSpPr>
                  <p:cNvPr id="23564" name="AutoShape 12"/>
                  <p:cNvCxnSpPr>
                    <a:cxnSpLocks noChangeShapeType="1"/>
                  </p:cNvCxnSpPr>
                  <p:nvPr/>
                </p:nvCxnSpPr>
                <p:spPr bwMode="auto">
                  <a:xfrm flipH="1">
                    <a:off x="3707" y="5747"/>
                    <a:ext cx="6426" cy="0"/>
                  </a:xfrm>
                  <a:prstGeom prst="straightConnector1">
                    <a:avLst/>
                  </a:prstGeom>
                  <a:noFill/>
                  <a:ln w="9525">
                    <a:solidFill>
                      <a:srgbClr val="000000"/>
                    </a:solidFill>
                    <a:prstDash val="dash"/>
                    <a:round/>
                    <a:headEnd/>
                    <a:tailEnd/>
                  </a:ln>
                </p:spPr>
              </p:cxnSp>
            </p:grpSp>
            <p:sp>
              <p:nvSpPr>
                <p:cNvPr id="23565" name="Rectangle 13"/>
                <p:cNvSpPr>
                  <a:spLocks noChangeArrowheads="1"/>
                </p:cNvSpPr>
                <p:nvPr/>
              </p:nvSpPr>
              <p:spPr bwMode="auto">
                <a:xfrm>
                  <a:off x="7000" y="4653"/>
                  <a:ext cx="1307" cy="213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23566" name="Oval 14"/>
                <p:cNvSpPr>
                  <a:spLocks noChangeArrowheads="1"/>
                </p:cNvSpPr>
                <p:nvPr/>
              </p:nvSpPr>
              <p:spPr bwMode="auto">
                <a:xfrm>
                  <a:off x="7093" y="5747"/>
                  <a:ext cx="143" cy="17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3567" name="Rectangle 15"/>
                <p:cNvSpPr>
                  <a:spLocks noChangeArrowheads="1"/>
                </p:cNvSpPr>
                <p:nvPr/>
              </p:nvSpPr>
              <p:spPr bwMode="auto">
                <a:xfrm>
                  <a:off x="4373" y="3840"/>
                  <a:ext cx="1600" cy="1360"/>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ru-RU"/>
                </a:p>
              </p:txBody>
            </p:sp>
            <p:cxnSp>
              <p:nvCxnSpPr>
                <p:cNvPr id="23568" name="AutoShape 16"/>
                <p:cNvCxnSpPr>
                  <a:cxnSpLocks noChangeShapeType="1"/>
                </p:cNvCxnSpPr>
                <p:nvPr/>
              </p:nvCxnSpPr>
              <p:spPr bwMode="auto">
                <a:xfrm>
                  <a:off x="4373" y="4240"/>
                  <a:ext cx="1600" cy="0"/>
                </a:xfrm>
                <a:prstGeom prst="straightConnector1">
                  <a:avLst/>
                </a:prstGeom>
                <a:noFill/>
                <a:ln w="9525">
                  <a:solidFill>
                    <a:srgbClr val="000000"/>
                  </a:solidFill>
                  <a:prstDash val="dash"/>
                  <a:round/>
                  <a:headEnd/>
                  <a:tailEnd/>
                </a:ln>
              </p:spPr>
            </p:cxnSp>
            <p:cxnSp>
              <p:nvCxnSpPr>
                <p:cNvPr id="23569" name="AutoShape 17"/>
                <p:cNvCxnSpPr>
                  <a:cxnSpLocks noChangeShapeType="1"/>
                </p:cNvCxnSpPr>
                <p:nvPr/>
              </p:nvCxnSpPr>
              <p:spPr bwMode="auto">
                <a:xfrm>
                  <a:off x="5161" y="3840"/>
                  <a:ext cx="0" cy="387"/>
                </a:xfrm>
                <a:prstGeom prst="straightConnector1">
                  <a:avLst/>
                </a:prstGeom>
                <a:noFill/>
                <a:ln w="9525">
                  <a:solidFill>
                    <a:srgbClr val="000000"/>
                  </a:solidFill>
                  <a:prstDash val="dash"/>
                  <a:round/>
                  <a:headEnd/>
                  <a:tailEnd/>
                </a:ln>
              </p:spPr>
            </p:cxnSp>
          </p:grpSp>
          <p:cxnSp>
            <p:nvCxnSpPr>
              <p:cNvPr id="23570" name="AutoShape 18"/>
              <p:cNvCxnSpPr>
                <a:cxnSpLocks noChangeShapeType="1"/>
              </p:cNvCxnSpPr>
              <p:nvPr/>
            </p:nvCxnSpPr>
            <p:spPr bwMode="auto">
              <a:xfrm>
                <a:off x="2574" y="6987"/>
                <a:ext cx="6413" cy="0"/>
              </a:xfrm>
              <a:prstGeom prst="straightConnector1">
                <a:avLst/>
              </a:prstGeom>
              <a:noFill/>
              <a:ln w="9525">
                <a:solidFill>
                  <a:srgbClr val="000000"/>
                </a:solidFill>
                <a:round/>
                <a:headEnd type="triangle" w="med" len="med"/>
                <a:tailEnd type="triangle" w="med" len="med"/>
              </a:ln>
            </p:spPr>
          </p:cxnSp>
          <p:cxnSp>
            <p:nvCxnSpPr>
              <p:cNvPr id="23571" name="AutoShape 19"/>
              <p:cNvCxnSpPr>
                <a:cxnSpLocks noChangeShapeType="1"/>
              </p:cNvCxnSpPr>
              <p:nvPr/>
            </p:nvCxnSpPr>
            <p:spPr bwMode="auto">
              <a:xfrm flipV="1">
                <a:off x="9187" y="5920"/>
                <a:ext cx="1026" cy="1067"/>
              </a:xfrm>
              <a:prstGeom prst="straightConnector1">
                <a:avLst/>
              </a:prstGeom>
              <a:noFill/>
              <a:ln w="9525">
                <a:solidFill>
                  <a:srgbClr val="000000"/>
                </a:solidFill>
                <a:round/>
                <a:headEnd type="triangle" w="med" len="med"/>
                <a:tailEnd type="triangle" w="med" len="med"/>
              </a:ln>
            </p:spPr>
          </p:cxnSp>
          <p:cxnSp>
            <p:nvCxnSpPr>
              <p:cNvPr id="23572" name="AutoShape 20"/>
              <p:cNvCxnSpPr>
                <a:cxnSpLocks noChangeShapeType="1"/>
              </p:cNvCxnSpPr>
              <p:nvPr/>
            </p:nvCxnSpPr>
            <p:spPr bwMode="auto">
              <a:xfrm flipV="1">
                <a:off x="2387" y="3640"/>
                <a:ext cx="0" cy="3147"/>
              </a:xfrm>
              <a:prstGeom prst="straightConnector1">
                <a:avLst/>
              </a:prstGeom>
              <a:noFill/>
              <a:ln w="9525">
                <a:solidFill>
                  <a:srgbClr val="000000"/>
                </a:solidFill>
                <a:round/>
                <a:headEnd type="triangle" w="med" len="med"/>
                <a:tailEnd type="triangle" w="med" len="med"/>
              </a:ln>
            </p:spPr>
          </p:cxnSp>
          <p:cxnSp>
            <p:nvCxnSpPr>
              <p:cNvPr id="23573" name="AutoShape 21"/>
              <p:cNvCxnSpPr>
                <a:cxnSpLocks noChangeShapeType="1"/>
              </p:cNvCxnSpPr>
              <p:nvPr/>
            </p:nvCxnSpPr>
            <p:spPr bwMode="auto">
              <a:xfrm>
                <a:off x="4280" y="3840"/>
                <a:ext cx="1" cy="1360"/>
              </a:xfrm>
              <a:prstGeom prst="straightConnector1">
                <a:avLst/>
              </a:prstGeom>
              <a:noFill/>
              <a:ln w="9525">
                <a:solidFill>
                  <a:srgbClr val="000000"/>
                </a:solidFill>
                <a:round/>
                <a:headEnd type="triangle" w="med" len="med"/>
                <a:tailEnd type="triangle" w="med" len="med"/>
              </a:ln>
            </p:spPr>
          </p:cxnSp>
          <p:cxnSp>
            <p:nvCxnSpPr>
              <p:cNvPr id="23574" name="AutoShape 22"/>
              <p:cNvCxnSpPr>
                <a:cxnSpLocks noChangeShapeType="1"/>
              </p:cNvCxnSpPr>
              <p:nvPr/>
            </p:nvCxnSpPr>
            <p:spPr bwMode="auto">
              <a:xfrm>
                <a:off x="4281" y="5333"/>
                <a:ext cx="1692" cy="0"/>
              </a:xfrm>
              <a:prstGeom prst="straightConnector1">
                <a:avLst/>
              </a:prstGeom>
              <a:noFill/>
              <a:ln w="9525">
                <a:solidFill>
                  <a:srgbClr val="000000"/>
                </a:solidFill>
                <a:round/>
                <a:headEnd type="triangle" w="med" len="med"/>
                <a:tailEnd type="triangle" w="med" len="med"/>
              </a:ln>
            </p:spPr>
          </p:cxnSp>
          <p:cxnSp>
            <p:nvCxnSpPr>
              <p:cNvPr id="23575" name="AutoShape 23"/>
              <p:cNvCxnSpPr>
                <a:cxnSpLocks noChangeShapeType="1"/>
              </p:cNvCxnSpPr>
              <p:nvPr/>
            </p:nvCxnSpPr>
            <p:spPr bwMode="auto">
              <a:xfrm flipV="1">
                <a:off x="6907" y="4653"/>
                <a:ext cx="13" cy="2134"/>
              </a:xfrm>
              <a:prstGeom prst="straightConnector1">
                <a:avLst/>
              </a:prstGeom>
              <a:noFill/>
              <a:ln w="9525">
                <a:solidFill>
                  <a:srgbClr val="000000"/>
                </a:solidFill>
                <a:round/>
                <a:headEnd type="triangle" w="med" len="med"/>
                <a:tailEnd type="triangle" w="med" len="med"/>
              </a:ln>
            </p:spPr>
          </p:cxnSp>
          <p:cxnSp>
            <p:nvCxnSpPr>
              <p:cNvPr id="23576" name="AutoShape 24"/>
              <p:cNvCxnSpPr>
                <a:cxnSpLocks noChangeShapeType="1"/>
              </p:cNvCxnSpPr>
              <p:nvPr/>
            </p:nvCxnSpPr>
            <p:spPr bwMode="auto">
              <a:xfrm>
                <a:off x="7000" y="4573"/>
                <a:ext cx="1307" cy="0"/>
              </a:xfrm>
              <a:prstGeom prst="straightConnector1">
                <a:avLst/>
              </a:prstGeom>
              <a:noFill/>
              <a:ln w="9525">
                <a:solidFill>
                  <a:srgbClr val="000000"/>
                </a:solidFill>
                <a:round/>
                <a:headEnd type="triangle" w="med" len="med"/>
                <a:tailEnd type="triangle" w="med" len="med"/>
              </a:ln>
            </p:spPr>
          </p:cxnSp>
        </p:grpSp>
        <p:sp>
          <p:nvSpPr>
            <p:cNvPr id="23577" name="Text Box 25"/>
            <p:cNvSpPr txBox="1">
              <a:spLocks noChangeArrowheads="1"/>
            </p:cNvSpPr>
            <p:nvPr/>
          </p:nvSpPr>
          <p:spPr bwMode="auto">
            <a:xfrm>
              <a:off x="6120" y="5252"/>
              <a:ext cx="627" cy="86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Calibri" pitchFamily="34" charset="0"/>
                  <a:cs typeface="Arial" pitchFamily="34" charset="0"/>
                </a:rPr>
                <a:t>2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578" name="Text Box 26"/>
            <p:cNvSpPr txBox="1">
              <a:spLocks noChangeArrowheads="1"/>
            </p:cNvSpPr>
            <p:nvPr/>
          </p:nvSpPr>
          <p:spPr bwMode="auto">
            <a:xfrm>
              <a:off x="4547" y="5252"/>
              <a:ext cx="907" cy="52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Calibri" pitchFamily="34" charset="0"/>
                  <a:cs typeface="Arial" pitchFamily="34" charset="0"/>
                </a:rPr>
                <a:t>2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579" name="Text Box 27"/>
            <p:cNvSpPr txBox="1">
              <a:spLocks noChangeArrowheads="1"/>
            </p:cNvSpPr>
            <p:nvPr/>
          </p:nvSpPr>
          <p:spPr bwMode="auto">
            <a:xfrm>
              <a:off x="7076" y="4011"/>
              <a:ext cx="853" cy="48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Calibri" pitchFamily="34" charset="0"/>
                  <a:cs typeface="Arial" pitchFamily="34" charset="0"/>
                </a:rPr>
                <a:t>1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580" name="Text Box 28"/>
            <p:cNvSpPr txBox="1">
              <a:spLocks noChangeArrowheads="1"/>
            </p:cNvSpPr>
            <p:nvPr/>
          </p:nvSpPr>
          <p:spPr bwMode="auto">
            <a:xfrm>
              <a:off x="3467" y="4159"/>
              <a:ext cx="599" cy="73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Calibri" pitchFamily="34" charset="0"/>
                  <a:cs typeface="Arial" pitchFamily="34" charset="0"/>
                </a:rPr>
                <a:t>1 м</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Строительные материалы</a:t>
            </a:r>
            <a:r>
              <a:rPr lang="ru-RU" dirty="0" smtClean="0"/>
              <a:t/>
            </a:r>
            <a:br>
              <a:rPr lang="ru-RU" dirty="0" smtClean="0"/>
            </a:br>
            <a:endParaRPr lang="ru-RU" dirty="0"/>
          </a:p>
        </p:txBody>
      </p:sp>
      <p:graphicFrame>
        <p:nvGraphicFramePr>
          <p:cNvPr id="3" name="Таблица 2"/>
          <p:cNvGraphicFramePr>
            <a:graphicFrameLocks noGrp="1"/>
          </p:cNvGraphicFramePr>
          <p:nvPr/>
        </p:nvGraphicFramePr>
        <p:xfrm>
          <a:off x="1115616" y="1412776"/>
          <a:ext cx="6696744" cy="4680520"/>
        </p:xfrm>
        <a:graphic>
          <a:graphicData uri="http://schemas.openxmlformats.org/drawingml/2006/table">
            <a:tbl>
              <a:tblPr/>
              <a:tblGrid>
                <a:gridCol w="2935955"/>
                <a:gridCol w="1709157"/>
                <a:gridCol w="2051632"/>
              </a:tblGrid>
              <a:tr h="936104">
                <a:tc>
                  <a:txBody>
                    <a:bodyPr/>
                    <a:lstStyle/>
                    <a:p>
                      <a:pPr algn="ctr">
                        <a:lnSpc>
                          <a:spcPct val="150000"/>
                        </a:lnSpc>
                        <a:spcAft>
                          <a:spcPts val="0"/>
                        </a:spcAft>
                      </a:pPr>
                      <a:r>
                        <a:rPr lang="ru-RU" sz="1400">
                          <a:latin typeface="Calibri"/>
                          <a:ea typeface="Calibri"/>
                          <a:cs typeface="Times New Roman"/>
                        </a:rPr>
                        <a:t>Название строительного материала</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400">
                          <a:latin typeface="Calibri"/>
                          <a:ea typeface="Calibri"/>
                          <a:cs typeface="Times New Roman"/>
                        </a:rPr>
                        <a:t>Размеры</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400">
                          <a:latin typeface="Calibri"/>
                          <a:ea typeface="Calibri"/>
                          <a:cs typeface="Times New Roman"/>
                        </a:rPr>
                        <a:t>Стоимость </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Потолочная плитка</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1 м</a:t>
                      </a:r>
                      <a:r>
                        <a:rPr lang="ru-RU" sz="1400" baseline="30000">
                          <a:latin typeface="Calibri"/>
                          <a:ea typeface="Calibri"/>
                          <a:cs typeface="Times New Roman"/>
                        </a:rPr>
                        <a:t>2</a:t>
                      </a:r>
                      <a:r>
                        <a:rPr lang="ru-RU" sz="1400">
                          <a:latin typeface="Calibri"/>
                          <a:ea typeface="Calibri"/>
                          <a:cs typeface="Times New Roman"/>
                        </a:rPr>
                        <a:t> (4 шт.)</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59 руб./ м</a:t>
                      </a:r>
                      <a:r>
                        <a:rPr lang="ru-RU" sz="1400" baseline="30000">
                          <a:latin typeface="Calibri"/>
                          <a:ea typeface="Calibri"/>
                          <a:cs typeface="Times New Roman"/>
                        </a:rPr>
                        <a:t>2</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Бордюр потолочный</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130 см</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42 руб./шт.</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nSpc>
                          <a:spcPct val="150000"/>
                        </a:lnSpc>
                        <a:spcAft>
                          <a:spcPts val="0"/>
                        </a:spcAft>
                      </a:pPr>
                      <a:r>
                        <a:rPr lang="ru-RU" sz="1400">
                          <a:latin typeface="Calibri"/>
                          <a:ea typeface="Calibri"/>
                          <a:cs typeface="Times New Roman"/>
                        </a:rPr>
                        <a:t>Плинтус половой пластиковый</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2 м 50 см</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70 руб./шт.</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Ламинат </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120 см * 12 см</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65 руб./шт.</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Подкладка для ламината</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1 м</a:t>
                      </a:r>
                      <a:r>
                        <a:rPr lang="ru-RU" sz="1400" baseline="30000">
                          <a:latin typeface="Calibri"/>
                          <a:ea typeface="Calibri"/>
                          <a:cs typeface="Times New Roman"/>
                        </a:rPr>
                        <a:t>2</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31 руб./ м</a:t>
                      </a:r>
                      <a:r>
                        <a:rPr lang="ru-RU" sz="1400" baseline="30000">
                          <a:latin typeface="Calibri"/>
                          <a:ea typeface="Calibri"/>
                          <a:cs typeface="Times New Roman"/>
                        </a:rPr>
                        <a:t>2</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Обои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1 м * 10 м</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647 руб./рул.</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052">
                <a:tc>
                  <a:txBody>
                    <a:bodyPr/>
                    <a:lstStyle/>
                    <a:p>
                      <a:pPr>
                        <a:lnSpc>
                          <a:spcPct val="150000"/>
                        </a:lnSpc>
                        <a:spcAft>
                          <a:spcPts val="0"/>
                        </a:spcAft>
                      </a:pPr>
                      <a:r>
                        <a:rPr lang="ru-RU" sz="1400">
                          <a:latin typeface="Calibri"/>
                          <a:ea typeface="Calibri"/>
                          <a:cs typeface="Times New Roman"/>
                        </a:rPr>
                        <a:t>Клей </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a:latin typeface="Calibri"/>
                          <a:ea typeface="Calibri"/>
                          <a:cs typeface="Times New Roman"/>
                        </a:rPr>
                        <a:t>2 пачки</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ru-RU" sz="1400" dirty="0">
                          <a:latin typeface="Calibri"/>
                          <a:ea typeface="Calibri"/>
                          <a:cs typeface="Times New Roman"/>
                        </a:rPr>
                        <a:t>137 руб./шт.</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Площадь стен</a:t>
            </a:r>
            <a:endParaRPr lang="ru-RU" dirty="0"/>
          </a:p>
        </p:txBody>
      </p:sp>
      <p:sp>
        <p:nvSpPr>
          <p:cNvPr id="3" name="Содержимое 2"/>
          <p:cNvSpPr>
            <a:spLocks noGrp="1"/>
          </p:cNvSpPr>
          <p:nvPr>
            <p:ph sz="quarter" idx="1"/>
          </p:nvPr>
        </p:nvSpPr>
        <p:spPr/>
        <p:txBody>
          <a:bodyPr/>
          <a:lstStyle/>
          <a:p>
            <a:pPr lvl="0"/>
            <a:r>
              <a:rPr lang="ru-RU" dirty="0" smtClean="0"/>
              <a:t>(3 · 5 ) · 2 = 30 (м</a:t>
            </a:r>
            <a:r>
              <a:rPr lang="ru-RU" baseline="30000" dirty="0" smtClean="0"/>
              <a:t>2</a:t>
            </a:r>
            <a:r>
              <a:rPr lang="ru-RU" dirty="0" smtClean="0"/>
              <a:t>) – площадь стен с окном и дверью вместе.</a:t>
            </a:r>
          </a:p>
          <a:p>
            <a:pPr lvl="0"/>
            <a:r>
              <a:rPr lang="ru-RU" dirty="0" smtClean="0"/>
              <a:t>(3 · 4) · 2  = 24 (м</a:t>
            </a:r>
            <a:r>
              <a:rPr lang="ru-RU" baseline="30000" dirty="0" smtClean="0"/>
              <a:t>2</a:t>
            </a:r>
            <a:r>
              <a:rPr lang="ru-RU" dirty="0" smtClean="0"/>
              <a:t>) – площадь глухих стен.</a:t>
            </a:r>
          </a:p>
          <a:p>
            <a:pPr lvl="0"/>
            <a:r>
              <a:rPr lang="ru-RU" dirty="0" smtClean="0"/>
              <a:t>2 · 1 = 2 (м</a:t>
            </a:r>
            <a:r>
              <a:rPr lang="ru-RU" baseline="30000" dirty="0" smtClean="0"/>
              <a:t>2</a:t>
            </a:r>
            <a:r>
              <a:rPr lang="ru-RU" dirty="0" smtClean="0"/>
              <a:t>) – площадь окна и площадь двери.</a:t>
            </a:r>
          </a:p>
          <a:p>
            <a:pPr lvl="0"/>
            <a:r>
              <a:rPr lang="ru-RU" dirty="0" smtClean="0"/>
              <a:t>30 + 24 = 54 (м</a:t>
            </a:r>
            <a:r>
              <a:rPr lang="ru-RU" baseline="30000" dirty="0" smtClean="0"/>
              <a:t>2</a:t>
            </a:r>
            <a:r>
              <a:rPr lang="ru-RU" dirty="0" smtClean="0"/>
              <a:t>) – вся площадь боковой поверхности комнаты.</a:t>
            </a:r>
          </a:p>
          <a:p>
            <a:pPr lvl="0"/>
            <a:r>
              <a:rPr lang="ru-RU" dirty="0" smtClean="0"/>
              <a:t>(4 · 5 ) · 2 = 40 (м</a:t>
            </a:r>
            <a:r>
              <a:rPr lang="ru-RU" baseline="30000" dirty="0" smtClean="0"/>
              <a:t>2</a:t>
            </a:r>
            <a:r>
              <a:rPr lang="ru-RU" dirty="0" smtClean="0"/>
              <a:t>) – площадь потолка и пола.</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b="1" dirty="0" smtClean="0"/>
              <a:t>Потолочная плитка. </a:t>
            </a:r>
            <a:r>
              <a:rPr lang="ru-RU" dirty="0" smtClean="0"/>
              <a:t/>
            </a:r>
            <a:br>
              <a:rPr lang="ru-RU" dirty="0" smtClean="0"/>
            </a:br>
            <a:endParaRPr lang="ru-RU" dirty="0"/>
          </a:p>
        </p:txBody>
      </p:sp>
      <p:sp>
        <p:nvSpPr>
          <p:cNvPr id="4" name="Содержимое 3"/>
          <p:cNvSpPr>
            <a:spLocks noGrp="1"/>
          </p:cNvSpPr>
          <p:nvPr>
            <p:ph sz="quarter" idx="2"/>
          </p:nvPr>
        </p:nvSpPr>
        <p:spPr>
          <a:xfrm>
            <a:off x="4492008" y="1484784"/>
            <a:ext cx="4651992" cy="4572000"/>
          </a:xfrm>
        </p:spPr>
        <p:txBody>
          <a:bodyPr>
            <a:normAutofit/>
          </a:bodyPr>
          <a:lstStyle/>
          <a:p>
            <a:r>
              <a:rPr lang="ru-RU" dirty="0" smtClean="0"/>
              <a:t>Площадь потолка 20 м</a:t>
            </a:r>
            <a:r>
              <a:rPr lang="ru-RU" baseline="30000" dirty="0" smtClean="0"/>
              <a:t>2</a:t>
            </a:r>
            <a:r>
              <a:rPr lang="ru-RU" dirty="0" smtClean="0"/>
              <a:t>, тогда 4 · 20  = 60 штук потолочных плиток потребуется или 20 м</a:t>
            </a:r>
            <a:r>
              <a:rPr lang="ru-RU" baseline="30000" dirty="0" smtClean="0"/>
              <a:t>2</a:t>
            </a:r>
            <a:r>
              <a:rPr lang="ru-RU" dirty="0" smtClean="0"/>
              <a:t>.</a:t>
            </a:r>
          </a:p>
          <a:p>
            <a:r>
              <a:rPr lang="ru-RU" dirty="0" smtClean="0"/>
              <a:t>20 · 59  = 1180 (руб.) – стоимость.</a:t>
            </a:r>
          </a:p>
          <a:p>
            <a:endParaRPr lang="ru-RU" dirty="0"/>
          </a:p>
        </p:txBody>
      </p:sp>
      <p:pic>
        <p:nvPicPr>
          <p:cNvPr id="5" name="Содержимое 4" descr="Плита потолочная ЛАГОМ шт 712 с"/>
          <p:cNvPicPr>
            <a:picLocks noGrp="1"/>
          </p:cNvPicPr>
          <p:nvPr>
            <p:ph sz="quarter" idx="1"/>
          </p:nvPr>
        </p:nvPicPr>
        <p:blipFill>
          <a:blip r:embed="rId2" cstate="print"/>
          <a:srcRect/>
          <a:stretch>
            <a:fillRect/>
          </a:stretch>
        </p:blipFill>
        <p:spPr bwMode="auto">
          <a:xfrm>
            <a:off x="899592" y="1556792"/>
            <a:ext cx="3312368" cy="3312368"/>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Бордюр потолочный.</a:t>
            </a:r>
            <a:endParaRPr lang="ru-RU" dirty="0"/>
          </a:p>
        </p:txBody>
      </p:sp>
      <p:sp>
        <p:nvSpPr>
          <p:cNvPr id="4" name="Содержимое 3"/>
          <p:cNvSpPr>
            <a:spLocks noGrp="1"/>
          </p:cNvSpPr>
          <p:nvPr>
            <p:ph sz="quarter" idx="2"/>
          </p:nvPr>
        </p:nvSpPr>
        <p:spPr>
          <a:xfrm>
            <a:off x="3851920" y="1600200"/>
            <a:ext cx="4075928" cy="4572000"/>
          </a:xfrm>
        </p:spPr>
        <p:txBody>
          <a:bodyPr/>
          <a:lstStyle/>
          <a:p>
            <a:r>
              <a:rPr lang="ru-RU" dirty="0" smtClean="0"/>
              <a:t>(4 + 5 ) · 2 = 18 (м) – периметр потолка;</a:t>
            </a:r>
          </a:p>
          <a:p>
            <a:r>
              <a:rPr lang="ru-RU" dirty="0" smtClean="0"/>
              <a:t>18 м = 1800 см;</a:t>
            </a:r>
          </a:p>
          <a:p>
            <a:r>
              <a:rPr lang="ru-RU" dirty="0" smtClean="0"/>
              <a:t>1800 : 130 = 13 (ост. 110) – надо 14 штук;</a:t>
            </a:r>
          </a:p>
          <a:p>
            <a:r>
              <a:rPr lang="ru-RU" dirty="0" smtClean="0"/>
              <a:t>14 · 42  = 588 (руб.) – стоимость.  </a:t>
            </a:r>
          </a:p>
          <a:p>
            <a:endParaRPr lang="ru-RU" dirty="0"/>
          </a:p>
        </p:txBody>
      </p:sp>
      <p:pic>
        <p:nvPicPr>
          <p:cNvPr id="5" name="Содержимое 4" descr="Потолочный плинтус 14005  1.3м"/>
          <p:cNvPicPr>
            <a:picLocks noGrp="1"/>
          </p:cNvPicPr>
          <p:nvPr>
            <p:ph sz="quarter" idx="1"/>
          </p:nvPr>
        </p:nvPicPr>
        <p:blipFill>
          <a:blip r:embed="rId2" cstate="print"/>
          <a:srcRect b="10000"/>
          <a:stretch>
            <a:fillRect/>
          </a:stretch>
        </p:blipFill>
        <p:spPr bwMode="auto">
          <a:xfrm>
            <a:off x="611560" y="1844824"/>
            <a:ext cx="3096344" cy="2952328"/>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b="1" dirty="0" smtClean="0"/>
              <a:t>Плинтус половой пластиковый.</a:t>
            </a:r>
            <a:r>
              <a:rPr lang="ru-RU" dirty="0" smtClean="0"/>
              <a:t/>
            </a:r>
            <a:br>
              <a:rPr lang="ru-RU" dirty="0" smtClean="0"/>
            </a:br>
            <a:endParaRPr lang="ru-RU" dirty="0"/>
          </a:p>
        </p:txBody>
      </p:sp>
      <p:sp>
        <p:nvSpPr>
          <p:cNvPr id="4" name="Содержимое 3"/>
          <p:cNvSpPr>
            <a:spLocks noGrp="1"/>
          </p:cNvSpPr>
          <p:nvPr>
            <p:ph sz="quarter" idx="2"/>
          </p:nvPr>
        </p:nvSpPr>
        <p:spPr>
          <a:xfrm>
            <a:off x="3635896" y="1600200"/>
            <a:ext cx="4291952" cy="4572000"/>
          </a:xfrm>
        </p:spPr>
        <p:txBody>
          <a:bodyPr/>
          <a:lstStyle/>
          <a:p>
            <a:r>
              <a:rPr lang="ru-RU" dirty="0" smtClean="0"/>
              <a:t>(4 + 5 ) · 2 = 18 (м) – периметр пола;</a:t>
            </a:r>
          </a:p>
          <a:p>
            <a:r>
              <a:rPr lang="ru-RU" dirty="0" smtClean="0"/>
              <a:t>18 м = 1800 см;</a:t>
            </a:r>
          </a:p>
          <a:p>
            <a:r>
              <a:rPr lang="ru-RU" dirty="0" smtClean="0"/>
              <a:t>1800 : 250 = 7 (ост. 50) – надо 8 штук;</a:t>
            </a:r>
          </a:p>
          <a:p>
            <a:r>
              <a:rPr lang="ru-RU" dirty="0" smtClean="0"/>
              <a:t>8 · 70  = 560 (руб.) – стоимость.  </a:t>
            </a:r>
          </a:p>
          <a:p>
            <a:endParaRPr lang="ru-RU" dirty="0"/>
          </a:p>
        </p:txBody>
      </p:sp>
      <p:pic>
        <p:nvPicPr>
          <p:cNvPr id="5" name="Содержимое 4" descr="Плинтус Rico-Leo130 бук благород. кабель-канал мягкий край 2,5м"/>
          <p:cNvPicPr>
            <a:picLocks noGrp="1"/>
          </p:cNvPicPr>
          <p:nvPr>
            <p:ph sz="quarter" idx="1"/>
          </p:nvPr>
        </p:nvPicPr>
        <p:blipFill>
          <a:blip r:embed="rId2" cstate="print"/>
          <a:srcRect l="22576" r="13109" b="14421"/>
          <a:stretch>
            <a:fillRect/>
          </a:stretch>
        </p:blipFill>
        <p:spPr bwMode="auto">
          <a:xfrm>
            <a:off x="683568" y="1484784"/>
            <a:ext cx="2736304" cy="280831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b="1" dirty="0" smtClean="0"/>
              <a:t>Ламинат.</a:t>
            </a:r>
            <a:r>
              <a:rPr lang="ru-RU" dirty="0" smtClean="0"/>
              <a:t/>
            </a:r>
            <a:br>
              <a:rPr lang="ru-RU" dirty="0" smtClean="0"/>
            </a:br>
            <a:endParaRPr lang="ru-RU" dirty="0"/>
          </a:p>
        </p:txBody>
      </p:sp>
      <p:sp>
        <p:nvSpPr>
          <p:cNvPr id="4" name="Содержимое 3"/>
          <p:cNvSpPr>
            <a:spLocks noGrp="1"/>
          </p:cNvSpPr>
          <p:nvPr>
            <p:ph sz="quarter" idx="2"/>
          </p:nvPr>
        </p:nvSpPr>
        <p:spPr>
          <a:xfrm>
            <a:off x="3779912" y="1268760"/>
            <a:ext cx="4075928" cy="4572000"/>
          </a:xfrm>
        </p:spPr>
        <p:txBody>
          <a:bodyPr/>
          <a:lstStyle/>
          <a:p>
            <a:r>
              <a:rPr lang="ru-RU" dirty="0" smtClean="0"/>
              <a:t>120 · 12  = 1440 (см</a:t>
            </a:r>
            <a:r>
              <a:rPr lang="ru-RU" baseline="30000" dirty="0" smtClean="0"/>
              <a:t>2</a:t>
            </a:r>
            <a:r>
              <a:rPr lang="ru-RU" dirty="0" smtClean="0"/>
              <a:t>) – площадь 1 доски;</a:t>
            </a:r>
          </a:p>
          <a:p>
            <a:r>
              <a:rPr lang="ru-RU" dirty="0" smtClean="0"/>
              <a:t>20 м</a:t>
            </a:r>
            <a:r>
              <a:rPr lang="ru-RU" baseline="30000" dirty="0" smtClean="0"/>
              <a:t>2</a:t>
            </a:r>
            <a:r>
              <a:rPr lang="ru-RU" dirty="0" smtClean="0"/>
              <a:t> = 200 000 см</a:t>
            </a:r>
            <a:r>
              <a:rPr lang="ru-RU" baseline="30000" dirty="0" smtClean="0"/>
              <a:t>2</a:t>
            </a:r>
            <a:r>
              <a:rPr lang="ru-RU" dirty="0" smtClean="0"/>
              <a:t>;</a:t>
            </a:r>
          </a:p>
          <a:p>
            <a:r>
              <a:rPr lang="ru-RU" dirty="0" smtClean="0"/>
              <a:t>200 000 : 1440 = 138 (ост. 1280) – надо 139 штук;</a:t>
            </a:r>
          </a:p>
          <a:p>
            <a:r>
              <a:rPr lang="ru-RU" dirty="0" smtClean="0"/>
              <a:t>139 · 65  = 9035 (руб.) – стоимость.</a:t>
            </a:r>
          </a:p>
          <a:p>
            <a:endParaRPr lang="ru-RU" dirty="0"/>
          </a:p>
        </p:txBody>
      </p:sp>
      <p:pic>
        <p:nvPicPr>
          <p:cNvPr id="5" name="Содержимое 4" descr="Паркет ламин. WoodHouse 9403 Дуб классик 1215х196х8мм 32кл."/>
          <p:cNvPicPr>
            <a:picLocks noGrp="1"/>
          </p:cNvPicPr>
          <p:nvPr>
            <p:ph sz="quarter" idx="1"/>
          </p:nvPr>
        </p:nvPicPr>
        <p:blipFill>
          <a:blip r:embed="rId2" cstate="print"/>
          <a:srcRect/>
          <a:stretch>
            <a:fillRect/>
          </a:stretch>
        </p:blipFill>
        <p:spPr bwMode="auto">
          <a:xfrm>
            <a:off x="467544" y="1340768"/>
            <a:ext cx="3168352" cy="280831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Подкладка для ламината.</a:t>
            </a:r>
            <a:endParaRPr lang="ru-RU" dirty="0"/>
          </a:p>
        </p:txBody>
      </p:sp>
      <p:sp>
        <p:nvSpPr>
          <p:cNvPr id="4" name="Содержимое 3"/>
          <p:cNvSpPr>
            <a:spLocks noGrp="1"/>
          </p:cNvSpPr>
          <p:nvPr>
            <p:ph sz="quarter" idx="2"/>
          </p:nvPr>
        </p:nvSpPr>
        <p:spPr>
          <a:xfrm>
            <a:off x="3851920" y="1600200"/>
            <a:ext cx="4320480" cy="4572000"/>
          </a:xfrm>
        </p:spPr>
        <p:txBody>
          <a:bodyPr/>
          <a:lstStyle/>
          <a:p>
            <a:endParaRPr lang="ru-RU" dirty="0" smtClean="0"/>
          </a:p>
          <a:p>
            <a:endParaRPr lang="ru-RU" dirty="0" smtClean="0"/>
          </a:p>
          <a:p>
            <a:endParaRPr lang="ru-RU" dirty="0" smtClean="0"/>
          </a:p>
          <a:p>
            <a:r>
              <a:rPr lang="ru-RU" dirty="0" smtClean="0"/>
              <a:t>Площадь пола 20 м</a:t>
            </a:r>
            <a:r>
              <a:rPr lang="ru-RU" baseline="30000" dirty="0" smtClean="0"/>
              <a:t>2</a:t>
            </a:r>
            <a:r>
              <a:rPr lang="ru-RU" dirty="0" smtClean="0"/>
              <a:t>, тогда потребуется 20 м</a:t>
            </a:r>
            <a:r>
              <a:rPr lang="ru-RU" baseline="30000" dirty="0" smtClean="0"/>
              <a:t>2</a:t>
            </a:r>
            <a:r>
              <a:rPr lang="ru-RU" dirty="0" smtClean="0"/>
              <a:t>, </a:t>
            </a:r>
          </a:p>
          <a:p>
            <a:r>
              <a:rPr lang="ru-RU" dirty="0" smtClean="0"/>
              <a:t>20 · 31  = 620 (руб.) – стоимость.</a:t>
            </a:r>
          </a:p>
          <a:p>
            <a:endParaRPr lang="ru-RU" dirty="0"/>
          </a:p>
        </p:txBody>
      </p:sp>
      <p:pic>
        <p:nvPicPr>
          <p:cNvPr id="5" name="Содержимое 4" descr="Подклад для паркета  Порилекс НПЭ (3мм*1000*50)"/>
          <p:cNvPicPr>
            <a:picLocks noGrp="1"/>
          </p:cNvPicPr>
          <p:nvPr>
            <p:ph sz="quarter" idx="1"/>
          </p:nvPr>
        </p:nvPicPr>
        <p:blipFill>
          <a:blip r:embed="rId2" cstate="print"/>
          <a:srcRect r="19796" b="5669"/>
          <a:stretch>
            <a:fillRect/>
          </a:stretch>
        </p:blipFill>
        <p:spPr bwMode="auto">
          <a:xfrm>
            <a:off x="539552" y="1700808"/>
            <a:ext cx="2952328" cy="324036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b="1" dirty="0" smtClean="0"/>
              <a:t>Обои.</a:t>
            </a:r>
            <a:r>
              <a:rPr lang="ru-RU" dirty="0" smtClean="0"/>
              <a:t/>
            </a:r>
            <a:br>
              <a:rPr lang="ru-RU" dirty="0" smtClean="0"/>
            </a:br>
            <a:endParaRPr lang="ru-RU" dirty="0"/>
          </a:p>
        </p:txBody>
      </p:sp>
      <p:sp>
        <p:nvSpPr>
          <p:cNvPr id="4" name="Содержимое 3"/>
          <p:cNvSpPr>
            <a:spLocks noGrp="1"/>
          </p:cNvSpPr>
          <p:nvPr>
            <p:ph sz="quarter" idx="2"/>
          </p:nvPr>
        </p:nvSpPr>
        <p:spPr>
          <a:xfrm>
            <a:off x="3995936" y="908720"/>
            <a:ext cx="4536504" cy="4572000"/>
          </a:xfrm>
        </p:spPr>
        <p:txBody>
          <a:bodyPr>
            <a:normAutofit/>
          </a:bodyPr>
          <a:lstStyle/>
          <a:p>
            <a:r>
              <a:rPr lang="ru-RU" b="1" dirty="0" smtClean="0"/>
              <a:t> </a:t>
            </a:r>
            <a:r>
              <a:rPr lang="ru-RU" dirty="0" smtClean="0"/>
              <a:t>54 – (2 + 2)  = 50 (м</a:t>
            </a:r>
            <a:r>
              <a:rPr lang="ru-RU" baseline="30000" dirty="0" smtClean="0"/>
              <a:t>2</a:t>
            </a:r>
            <a:r>
              <a:rPr lang="ru-RU" dirty="0" smtClean="0"/>
              <a:t>) – площадь для оклеивания обоями;</a:t>
            </a:r>
          </a:p>
          <a:p>
            <a:r>
              <a:rPr lang="ru-RU" dirty="0" smtClean="0"/>
              <a:t>1 рулон – 3 полосы;</a:t>
            </a:r>
          </a:p>
          <a:p>
            <a:r>
              <a:rPr lang="ru-RU" dirty="0" smtClean="0"/>
              <a:t>так как периметр потолка 18 м, а ширина полосы 1 м, то потребуется 18 полос;</a:t>
            </a:r>
          </a:p>
          <a:p>
            <a:r>
              <a:rPr lang="ru-RU" dirty="0" smtClean="0"/>
              <a:t>18 : 3 = 6 (рулонов);</a:t>
            </a:r>
          </a:p>
          <a:p>
            <a:r>
              <a:rPr lang="ru-RU" dirty="0" smtClean="0"/>
              <a:t>6 · 647  = 3882 (руб.) – стоимость.</a:t>
            </a:r>
          </a:p>
          <a:p>
            <a:endParaRPr lang="ru-RU" dirty="0"/>
          </a:p>
        </p:txBody>
      </p:sp>
      <p:pic>
        <p:nvPicPr>
          <p:cNvPr id="5" name="Содержимое 4" descr="Обои BN флизелиновая основа 1,06*10м 16150"/>
          <p:cNvPicPr>
            <a:picLocks noGrp="1"/>
          </p:cNvPicPr>
          <p:nvPr>
            <p:ph sz="quarter" idx="1"/>
          </p:nvPr>
        </p:nvPicPr>
        <p:blipFill>
          <a:blip r:embed="rId2" cstate="print"/>
          <a:srcRect/>
          <a:stretch>
            <a:fillRect/>
          </a:stretch>
        </p:blipFill>
        <p:spPr bwMode="auto">
          <a:xfrm>
            <a:off x="467544" y="1412776"/>
            <a:ext cx="3384376" cy="345638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Введение</a:t>
            </a:r>
            <a:r>
              <a:rPr lang="ru-RU" dirty="0" smtClean="0"/>
              <a:t/>
            </a:r>
            <a:br>
              <a:rPr lang="ru-RU" dirty="0" smtClean="0"/>
            </a:br>
            <a:endParaRPr lang="ru-RU" dirty="0"/>
          </a:p>
        </p:txBody>
      </p:sp>
      <p:sp>
        <p:nvSpPr>
          <p:cNvPr id="3" name="Содержимое 2"/>
          <p:cNvSpPr>
            <a:spLocks noGrp="1"/>
          </p:cNvSpPr>
          <p:nvPr>
            <p:ph sz="quarter" idx="1"/>
          </p:nvPr>
        </p:nvSpPr>
        <p:spPr/>
        <p:txBody>
          <a:bodyPr/>
          <a:lstStyle/>
          <a:p>
            <a:r>
              <a:rPr lang="ru-RU" dirty="0" smtClean="0"/>
              <a:t>В обычной жизни на каждом шагу мы встречаемся с понятием “площадь”. Что такое “площадь”, знает каждый. Каждый понимает смысл слов: площадь комнаты, площадь садового участка. Подумайте и самостоятельно ответьте на вопрос? что такое “площадь”? И вы увидите, что не так-то это просто. Даже математики смогли создать соответствующую математическую теорию сравнительно недавно. Правда, это никому не мешало успешно использовать понятие площади и в науке, и на практике с незапамятных времен.</a:t>
            </a:r>
            <a:br>
              <a:rPr lang="ru-RU" dirty="0" smtClean="0"/>
            </a:br>
            <a:endParaRPr lang="ru-RU"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ru-RU" b="1" dirty="0" smtClean="0"/>
              <a:t>Таблица ответов</a:t>
            </a:r>
            <a:r>
              <a:rPr lang="ru-RU" dirty="0" smtClean="0"/>
              <a:t/>
            </a:r>
            <a:br>
              <a:rPr lang="ru-RU" dirty="0" smtClean="0"/>
            </a:br>
            <a:endParaRPr lang="ru-RU" dirty="0"/>
          </a:p>
        </p:txBody>
      </p:sp>
      <p:graphicFrame>
        <p:nvGraphicFramePr>
          <p:cNvPr id="7" name="Таблица 6"/>
          <p:cNvGraphicFramePr>
            <a:graphicFrameLocks noGrp="1"/>
          </p:cNvGraphicFramePr>
          <p:nvPr/>
        </p:nvGraphicFramePr>
        <p:xfrm>
          <a:off x="611560" y="1268763"/>
          <a:ext cx="7560839" cy="4536501"/>
        </p:xfrm>
        <a:graphic>
          <a:graphicData uri="http://schemas.openxmlformats.org/drawingml/2006/table">
            <a:tbl>
              <a:tblPr>
                <a:tableStyleId>{3C2FFA5D-87B4-456A-9821-1D502468CF0F}</a:tableStyleId>
              </a:tblPr>
              <a:tblGrid>
                <a:gridCol w="3224213"/>
                <a:gridCol w="2048064"/>
                <a:gridCol w="2288562"/>
              </a:tblGrid>
              <a:tr h="824819">
                <a:tc>
                  <a:txBody>
                    <a:bodyPr/>
                    <a:lstStyle/>
                    <a:p>
                      <a:pPr algn="ctr">
                        <a:lnSpc>
                          <a:spcPct val="150000"/>
                        </a:lnSpc>
                        <a:spcAft>
                          <a:spcPts val="0"/>
                        </a:spcAft>
                      </a:pPr>
                      <a:r>
                        <a:rPr lang="ru-RU" sz="1400" dirty="0"/>
                        <a:t>Название строительного материала</a:t>
                      </a:r>
                      <a:endParaRPr lang="ru-RU" sz="1100" dirty="0">
                        <a:latin typeface="Calibri"/>
                        <a:ea typeface="Calibri"/>
                        <a:cs typeface="Times New Roman"/>
                      </a:endParaRPr>
                    </a:p>
                  </a:txBody>
                  <a:tcPr marL="68580" marR="68580" marT="0" marB="0"/>
                </a:tc>
                <a:tc>
                  <a:txBody>
                    <a:bodyPr/>
                    <a:lstStyle/>
                    <a:p>
                      <a:pPr algn="ctr">
                        <a:lnSpc>
                          <a:spcPct val="150000"/>
                        </a:lnSpc>
                        <a:spcAft>
                          <a:spcPts val="0"/>
                        </a:spcAft>
                      </a:pPr>
                      <a:r>
                        <a:rPr lang="ru-RU" sz="1400"/>
                        <a:t>Общее количество</a:t>
                      </a:r>
                      <a:endParaRPr lang="ru-RU" sz="1100">
                        <a:latin typeface="Calibri"/>
                        <a:ea typeface="Calibri"/>
                        <a:cs typeface="Times New Roman"/>
                      </a:endParaRPr>
                    </a:p>
                  </a:txBody>
                  <a:tcPr marL="68580" marR="68580" marT="0" marB="0"/>
                </a:tc>
                <a:tc>
                  <a:txBody>
                    <a:bodyPr/>
                    <a:lstStyle/>
                    <a:p>
                      <a:pPr algn="ctr">
                        <a:lnSpc>
                          <a:spcPct val="150000"/>
                        </a:lnSpc>
                        <a:spcAft>
                          <a:spcPts val="0"/>
                        </a:spcAft>
                      </a:pPr>
                      <a:r>
                        <a:rPr lang="ru-RU" sz="1400"/>
                        <a:t>Общая стоимость </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a:t>Потолочная плитка</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20 м</a:t>
                      </a:r>
                      <a:r>
                        <a:rPr lang="ru-RU" sz="1400" baseline="30000"/>
                        <a:t>2</a:t>
                      </a:r>
                      <a:r>
                        <a:rPr lang="ru-RU" sz="1400"/>
                        <a:t> (60 шт.)</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1180 руб.</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dirty="0"/>
                        <a:t>Бордюр потолочный</a:t>
                      </a:r>
                      <a:endParaRPr lang="ru-RU" sz="1100" dirty="0">
                        <a:latin typeface="Calibri"/>
                        <a:ea typeface="Calibri"/>
                        <a:cs typeface="Times New Roman"/>
                      </a:endParaRPr>
                    </a:p>
                  </a:txBody>
                  <a:tcPr marL="68580" marR="68580" marT="0" marB="0"/>
                </a:tc>
                <a:tc>
                  <a:txBody>
                    <a:bodyPr/>
                    <a:lstStyle/>
                    <a:p>
                      <a:pPr>
                        <a:lnSpc>
                          <a:spcPct val="150000"/>
                        </a:lnSpc>
                        <a:spcAft>
                          <a:spcPts val="0"/>
                        </a:spcAft>
                      </a:pPr>
                      <a:r>
                        <a:rPr lang="ru-RU" sz="1400"/>
                        <a:t>14 шт.</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588 руб.</a:t>
                      </a:r>
                      <a:endParaRPr lang="ru-RU" sz="1100">
                        <a:latin typeface="Calibri"/>
                        <a:ea typeface="Calibri"/>
                        <a:cs typeface="Times New Roman"/>
                      </a:endParaRPr>
                    </a:p>
                  </a:txBody>
                  <a:tcPr marL="68580" marR="68580" marT="0" marB="0"/>
                </a:tc>
              </a:tr>
              <a:tr h="824819">
                <a:tc>
                  <a:txBody>
                    <a:bodyPr/>
                    <a:lstStyle/>
                    <a:p>
                      <a:pPr>
                        <a:lnSpc>
                          <a:spcPct val="150000"/>
                        </a:lnSpc>
                        <a:spcAft>
                          <a:spcPts val="0"/>
                        </a:spcAft>
                      </a:pPr>
                      <a:r>
                        <a:rPr lang="ru-RU" sz="1400"/>
                        <a:t>Плинтус половой пластиковый</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dirty="0"/>
                        <a:t>8 шт.</a:t>
                      </a:r>
                      <a:endParaRPr lang="ru-RU" sz="1100" dirty="0">
                        <a:latin typeface="Calibri"/>
                        <a:ea typeface="Calibri"/>
                        <a:cs typeface="Times New Roman"/>
                      </a:endParaRPr>
                    </a:p>
                  </a:txBody>
                  <a:tcPr marL="68580" marR="68580" marT="0" marB="0"/>
                </a:tc>
                <a:tc>
                  <a:txBody>
                    <a:bodyPr/>
                    <a:lstStyle/>
                    <a:p>
                      <a:pPr>
                        <a:lnSpc>
                          <a:spcPct val="150000"/>
                        </a:lnSpc>
                        <a:spcAft>
                          <a:spcPts val="0"/>
                        </a:spcAft>
                      </a:pPr>
                      <a:r>
                        <a:rPr lang="ru-RU" sz="1400"/>
                        <a:t>560 руб.</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a:t>Ламинат </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139 шт.</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9035 руб.</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a:t>Подкладка для ламината</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dirty="0"/>
                        <a:t>20 м</a:t>
                      </a:r>
                      <a:r>
                        <a:rPr lang="ru-RU" sz="1400" baseline="30000" dirty="0"/>
                        <a:t>2</a:t>
                      </a:r>
                      <a:endParaRPr lang="ru-RU" sz="1100" dirty="0">
                        <a:latin typeface="Calibri"/>
                        <a:ea typeface="Calibri"/>
                        <a:cs typeface="Times New Roman"/>
                      </a:endParaRPr>
                    </a:p>
                  </a:txBody>
                  <a:tcPr marL="68580" marR="68580" marT="0" marB="0"/>
                </a:tc>
                <a:tc>
                  <a:txBody>
                    <a:bodyPr/>
                    <a:lstStyle/>
                    <a:p>
                      <a:pPr>
                        <a:lnSpc>
                          <a:spcPct val="150000"/>
                        </a:lnSpc>
                        <a:spcAft>
                          <a:spcPts val="0"/>
                        </a:spcAft>
                      </a:pPr>
                      <a:r>
                        <a:rPr lang="ru-RU" sz="1400" dirty="0"/>
                        <a:t>620 руб.</a:t>
                      </a:r>
                      <a:endParaRPr lang="ru-RU" sz="1100" dirty="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a:t>Обои</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6 рулонов</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3882 руб.</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400"/>
                        <a:t>Клей </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2 пачки</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t>274 руб.</a:t>
                      </a:r>
                      <a:endParaRPr lang="ru-RU" sz="1100">
                        <a:latin typeface="Calibri"/>
                        <a:ea typeface="Calibri"/>
                        <a:cs typeface="Times New Roman"/>
                      </a:endParaRPr>
                    </a:p>
                  </a:txBody>
                  <a:tcPr marL="68580" marR="68580" marT="0" marB="0"/>
                </a:tc>
              </a:tr>
              <a:tr h="412409">
                <a:tc>
                  <a:txBody>
                    <a:bodyPr/>
                    <a:lstStyle/>
                    <a:p>
                      <a:pPr>
                        <a:lnSpc>
                          <a:spcPct val="150000"/>
                        </a:lnSpc>
                        <a:spcAft>
                          <a:spcPts val="0"/>
                        </a:spcAft>
                      </a:pPr>
                      <a:r>
                        <a:rPr lang="ru-RU" sz="1800" dirty="0">
                          <a:solidFill>
                            <a:schemeClr val="tx1"/>
                          </a:solidFill>
                        </a:rPr>
                        <a:t>ИТОГО</a:t>
                      </a:r>
                      <a:endParaRPr lang="ru-RU" sz="1400" b="1" dirty="0">
                        <a:solidFill>
                          <a:schemeClr val="tx1"/>
                        </a:solidFill>
                        <a:latin typeface="Calibri"/>
                        <a:ea typeface="Calibri"/>
                        <a:cs typeface="Times New Roman"/>
                      </a:endParaRPr>
                    </a:p>
                  </a:txBody>
                  <a:tcPr marL="68580" marR="68580" marT="0" marB="0"/>
                </a:tc>
                <a:tc>
                  <a:txBody>
                    <a:bodyPr/>
                    <a:lstStyle/>
                    <a:p>
                      <a:pPr>
                        <a:lnSpc>
                          <a:spcPct val="150000"/>
                        </a:lnSpc>
                        <a:spcAft>
                          <a:spcPts val="0"/>
                        </a:spcAft>
                      </a:pPr>
                      <a:endParaRPr lang="ru-RU" sz="1400">
                        <a:latin typeface="Calibri"/>
                        <a:ea typeface="Calibri"/>
                        <a:cs typeface="Times New Roman"/>
                      </a:endParaRPr>
                    </a:p>
                  </a:txBody>
                  <a:tcPr marL="68580" marR="68580" marT="0" marB="0"/>
                </a:tc>
                <a:tc>
                  <a:txBody>
                    <a:bodyPr/>
                    <a:lstStyle/>
                    <a:p>
                      <a:pPr>
                        <a:lnSpc>
                          <a:spcPct val="150000"/>
                        </a:lnSpc>
                        <a:spcAft>
                          <a:spcPts val="0"/>
                        </a:spcAft>
                      </a:pPr>
                      <a:r>
                        <a:rPr lang="ru-RU" sz="1800" dirty="0"/>
                        <a:t>16139 руб.</a:t>
                      </a:r>
                      <a:endParaRPr lang="ru-RU" sz="1400" b="1"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67744" y="1484784"/>
            <a:ext cx="6264696" cy="2736304"/>
          </a:xfrm>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sp>
        <p:nvSpPr>
          <p:cNvPr id="4" name="Прямоугольник 3"/>
          <p:cNvSpPr/>
          <p:nvPr/>
        </p:nvSpPr>
        <p:spPr>
          <a:xfrm>
            <a:off x="1187624" y="1772816"/>
            <a:ext cx="7956376" cy="175432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СПАСИБО ЗА ВНИМАНИЕ</a:t>
            </a:r>
            <a:endPar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202034"/>
          </a:xfrm>
        </p:spPr>
        <p:txBody>
          <a:bodyPr>
            <a:normAutofit fontScale="90000"/>
          </a:bodyPr>
          <a:lstStyle/>
          <a:p>
            <a:endParaRPr lang="ru-RU" dirty="0"/>
          </a:p>
        </p:txBody>
      </p:sp>
      <p:pic>
        <p:nvPicPr>
          <p:cNvPr id="1026" name="Picture 2" descr="http://im5-tub-ru.yandex.net/i?id=27078177-39-72&amp;n=21">
            <a:hlinkClick r:id="rId2"/>
          </p:cNvPr>
          <p:cNvPicPr>
            <a:picLocks noGrp="1" noChangeAspect="1" noChangeArrowheads="1"/>
          </p:cNvPicPr>
          <p:nvPr>
            <p:ph sz="quarter" idx="1"/>
          </p:nvPr>
        </p:nvPicPr>
        <p:blipFill>
          <a:blip r:embed="rId3" cstate="print"/>
          <a:srcRect/>
          <a:stretch>
            <a:fillRect/>
          </a:stretch>
        </p:blipFill>
        <p:spPr bwMode="auto">
          <a:xfrm>
            <a:off x="467544" y="476672"/>
            <a:ext cx="3072341" cy="2304256"/>
          </a:xfrm>
          <a:prstGeom prst="rect">
            <a:avLst/>
          </a:prstGeom>
          <a:noFill/>
        </p:spPr>
      </p:pic>
      <p:sp>
        <p:nvSpPr>
          <p:cNvPr id="5" name="Прямоугольник 4"/>
          <p:cNvSpPr/>
          <p:nvPr/>
        </p:nvSpPr>
        <p:spPr>
          <a:xfrm>
            <a:off x="3635896" y="476672"/>
            <a:ext cx="4752528" cy="5632311"/>
          </a:xfrm>
          <a:prstGeom prst="rect">
            <a:avLst/>
          </a:prstGeom>
        </p:spPr>
        <p:txBody>
          <a:bodyPr wrap="square">
            <a:spAutoFit/>
          </a:bodyPr>
          <a:lstStyle/>
          <a:p>
            <a:r>
              <a:rPr lang="ru-RU" dirty="0" smtClean="0"/>
              <a:t> </a:t>
            </a:r>
            <a:r>
              <a:rPr lang="ru-RU" sz="2400" dirty="0" smtClean="0"/>
              <a:t>Измерение площадей считают одним из самых древних разделов геометрии; в частности название “геометрия” (т.е. “землемерие”) связывают именно с измерением площадей. Согласно легенде, эта наука возникла в Древнем Египте, где после каждого разлива Нила приходилось заново производить разметку участков, покрытых плодоносным илом, и вычисление их площадей.</a:t>
            </a:r>
            <a:endParaRPr lang="ru-RU" sz="24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202034"/>
          </a:xfrm>
        </p:spPr>
        <p:txBody>
          <a:bodyPr>
            <a:normAutofit fontScale="90000"/>
          </a:bodyPr>
          <a:lstStyle/>
          <a:p>
            <a:endParaRPr lang="ru-RU" dirty="0"/>
          </a:p>
        </p:txBody>
      </p:sp>
      <p:sp>
        <p:nvSpPr>
          <p:cNvPr id="3" name="Содержимое 2"/>
          <p:cNvSpPr>
            <a:spLocks noGrp="1"/>
          </p:cNvSpPr>
          <p:nvPr>
            <p:ph sz="quarter" idx="1"/>
          </p:nvPr>
        </p:nvSpPr>
        <p:spPr>
          <a:xfrm>
            <a:off x="457200" y="980728"/>
            <a:ext cx="7499176" cy="4968552"/>
          </a:xfrm>
        </p:spPr>
        <p:txBody>
          <a:bodyPr/>
          <a:lstStyle/>
          <a:p>
            <a:pPr>
              <a:buNone/>
            </a:pPr>
            <a:r>
              <a:rPr lang="ru-RU" dirty="0" smtClean="0"/>
              <a:t> У римлян мерой земляных участков был югер (от «</a:t>
            </a:r>
            <a:r>
              <a:rPr lang="ru-RU" dirty="0" err="1" smtClean="0"/>
              <a:t>югум</a:t>
            </a:r>
            <a:r>
              <a:rPr lang="ru-RU" dirty="0" smtClean="0"/>
              <a:t>» — «ярмо»). Это участок земли, вспахиваемый за день двумя волами, впряженными в деревянное ярмо.</a:t>
            </a:r>
            <a:br>
              <a:rPr lang="ru-RU" dirty="0" smtClean="0"/>
            </a:br>
            <a:endParaRPr lang="ru-RU" dirty="0"/>
          </a:p>
        </p:txBody>
      </p:sp>
      <p:pic>
        <p:nvPicPr>
          <p:cNvPr id="16386" name="Picture 2" descr="http://im3-tub-ru.yandex.net/i?id=120166753-41-72&amp;n=21">
            <a:hlinkClick r:id="rId2"/>
          </p:cNvPr>
          <p:cNvPicPr>
            <a:picLocks noChangeAspect="1" noChangeArrowheads="1"/>
          </p:cNvPicPr>
          <p:nvPr/>
        </p:nvPicPr>
        <p:blipFill>
          <a:blip r:embed="rId3" cstate="print"/>
          <a:srcRect/>
          <a:stretch>
            <a:fillRect/>
          </a:stretch>
        </p:blipFill>
        <p:spPr bwMode="auto">
          <a:xfrm>
            <a:off x="1835696" y="2852936"/>
            <a:ext cx="4841818" cy="295232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202034"/>
          </a:xfrm>
        </p:spPr>
        <p:txBody>
          <a:bodyPr>
            <a:normAutofit fontScale="90000"/>
          </a:bodyPr>
          <a:lstStyle/>
          <a:p>
            <a:endParaRPr lang="ru-RU" dirty="0"/>
          </a:p>
        </p:txBody>
      </p:sp>
      <p:sp>
        <p:nvSpPr>
          <p:cNvPr id="3" name="Содержимое 2"/>
          <p:cNvSpPr>
            <a:spLocks noGrp="1"/>
          </p:cNvSpPr>
          <p:nvPr>
            <p:ph sz="quarter" idx="1"/>
          </p:nvPr>
        </p:nvSpPr>
        <p:spPr>
          <a:xfrm>
            <a:off x="457200" y="476672"/>
            <a:ext cx="8291264" cy="5997280"/>
          </a:xfrm>
        </p:spPr>
        <p:txBody>
          <a:bodyPr/>
          <a:lstStyle/>
          <a:p>
            <a:pPr>
              <a:buNone/>
            </a:pPr>
            <a:r>
              <a:rPr lang="ru-RU" dirty="0" smtClean="0"/>
              <a:t> В древней Руси слабо знали основы геометрии и испытывали трудности их приложения к измерению земельных участков неправильной формы. С течением времени для пахотных земель главенствующую роль стала играть четверть — площадь, на которую высевали четверть (меру объема) ржи.</a:t>
            </a:r>
          </a:p>
          <a:p>
            <a:pPr>
              <a:buNone/>
            </a:pPr>
            <a:r>
              <a:rPr lang="ru-RU" dirty="0" smtClean="0"/>
              <a:t>Для измерения площади </a:t>
            </a:r>
          </a:p>
          <a:p>
            <a:pPr>
              <a:buNone/>
            </a:pPr>
            <a:r>
              <a:rPr lang="ru-RU" dirty="0" smtClean="0"/>
              <a:t>у русского народа были </a:t>
            </a:r>
          </a:p>
          <a:p>
            <a:pPr>
              <a:buNone/>
            </a:pPr>
            <a:r>
              <a:rPr lang="ru-RU" dirty="0" smtClean="0"/>
              <a:t>свои особые мерки: копна, выть,</a:t>
            </a:r>
          </a:p>
          <a:p>
            <a:pPr>
              <a:buNone/>
            </a:pPr>
            <a:r>
              <a:rPr lang="ru-RU" dirty="0" smtClean="0"/>
              <a:t> соха, обжа, </a:t>
            </a:r>
            <a:r>
              <a:rPr lang="ru-RU" dirty="0" err="1" smtClean="0"/>
              <a:t>коробья</a:t>
            </a:r>
            <a:r>
              <a:rPr lang="ru-RU" dirty="0" smtClean="0"/>
              <a:t>, верёвка,</a:t>
            </a:r>
          </a:p>
          <a:p>
            <a:pPr>
              <a:buNone/>
            </a:pPr>
            <a:r>
              <a:rPr lang="ru-RU" dirty="0" smtClean="0"/>
              <a:t>жеребья. Но основными </a:t>
            </a:r>
          </a:p>
          <a:p>
            <a:pPr>
              <a:buNone/>
            </a:pPr>
            <a:r>
              <a:rPr lang="ru-RU" dirty="0" smtClean="0"/>
              <a:t>стали «десятина» и </a:t>
            </a:r>
          </a:p>
          <a:p>
            <a:pPr>
              <a:buNone/>
            </a:pPr>
            <a:r>
              <a:rPr lang="ru-RU" dirty="0" smtClean="0"/>
              <a:t>«четь» (половина десятины). </a:t>
            </a:r>
          </a:p>
          <a:p>
            <a:pPr>
              <a:buNone/>
            </a:pPr>
            <a:endParaRPr lang="ru-RU" dirty="0" smtClean="0"/>
          </a:p>
          <a:p>
            <a:pPr>
              <a:buNone/>
            </a:pPr>
            <a:endParaRPr lang="ru-RU" dirty="0"/>
          </a:p>
        </p:txBody>
      </p:sp>
      <p:pic>
        <p:nvPicPr>
          <p:cNvPr id="17410" name="Picture 2" descr="http://im2-tub-ru.yandex.net/i?id=141573297-28-72&amp;n=21">
            <a:hlinkClick r:id="rId2"/>
          </p:cNvPr>
          <p:cNvPicPr>
            <a:picLocks noChangeAspect="1" noChangeArrowheads="1"/>
          </p:cNvPicPr>
          <p:nvPr/>
        </p:nvPicPr>
        <p:blipFill>
          <a:blip r:embed="rId3" cstate="print"/>
          <a:srcRect/>
          <a:stretch>
            <a:fillRect/>
          </a:stretch>
        </p:blipFill>
        <p:spPr bwMode="auto">
          <a:xfrm>
            <a:off x="5220072" y="3140968"/>
            <a:ext cx="3456384" cy="2017345"/>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018"/>
          </a:xfrm>
        </p:spPr>
        <p:txBody>
          <a:bodyPr>
            <a:normAutofit fontScale="90000"/>
          </a:bodyPr>
          <a:lstStyle/>
          <a:p>
            <a:endParaRPr lang="ru-RU" dirty="0"/>
          </a:p>
        </p:txBody>
      </p:sp>
      <p:sp>
        <p:nvSpPr>
          <p:cNvPr id="3" name="Содержимое 2"/>
          <p:cNvSpPr>
            <a:spLocks noGrp="1"/>
          </p:cNvSpPr>
          <p:nvPr>
            <p:ph sz="quarter" idx="1"/>
          </p:nvPr>
        </p:nvSpPr>
        <p:spPr>
          <a:xfrm>
            <a:off x="457200" y="332656"/>
            <a:ext cx="7467600" cy="6141296"/>
          </a:xfrm>
        </p:spPr>
        <p:txBody>
          <a:bodyPr/>
          <a:lstStyle/>
          <a:p>
            <a:pPr>
              <a:buNone/>
            </a:pPr>
            <a:r>
              <a:rPr lang="ru-RU" dirty="0" smtClean="0"/>
              <a:t>    Десятиной называли поверхность квадрата со стороной 50 саженей (Сажень – 2,16 м). Хозяйственная десятина – поверхность прямоугольника со сторонами 40 и 80 саженей. Казённая десятина – поверхность прямоугольника со сторонами 30 и 80 саженей.</a:t>
            </a:r>
          </a:p>
          <a:p>
            <a:endParaRPr lang="ru-RU" dirty="0"/>
          </a:p>
        </p:txBody>
      </p:sp>
      <p:sp>
        <p:nvSpPr>
          <p:cNvPr id="4" name="Прямоугольник 3"/>
          <p:cNvSpPr/>
          <p:nvPr/>
        </p:nvSpPr>
        <p:spPr>
          <a:xfrm>
            <a:off x="1043608" y="2996952"/>
            <a:ext cx="1656184"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t>Десятина</a:t>
            </a:r>
            <a:endParaRPr lang="ru-RU" sz="2400" dirty="0"/>
          </a:p>
        </p:txBody>
      </p:sp>
      <p:sp>
        <p:nvSpPr>
          <p:cNvPr id="5" name="TextBox 4"/>
          <p:cNvSpPr txBox="1"/>
          <p:nvPr/>
        </p:nvSpPr>
        <p:spPr>
          <a:xfrm>
            <a:off x="1043608" y="2636912"/>
            <a:ext cx="1800200" cy="646331"/>
          </a:xfrm>
          <a:prstGeom prst="rect">
            <a:avLst/>
          </a:prstGeom>
          <a:noFill/>
        </p:spPr>
        <p:txBody>
          <a:bodyPr wrap="square" rtlCol="0">
            <a:spAutoFit/>
          </a:bodyPr>
          <a:lstStyle/>
          <a:p>
            <a:r>
              <a:rPr lang="ru-RU" dirty="0" smtClean="0"/>
              <a:t>50 сажень</a:t>
            </a:r>
          </a:p>
          <a:p>
            <a:endParaRPr lang="ru-RU" dirty="0"/>
          </a:p>
        </p:txBody>
      </p:sp>
      <p:sp>
        <p:nvSpPr>
          <p:cNvPr id="6" name="TextBox 5"/>
          <p:cNvSpPr txBox="1"/>
          <p:nvPr/>
        </p:nvSpPr>
        <p:spPr>
          <a:xfrm>
            <a:off x="683568" y="3212976"/>
            <a:ext cx="461665" cy="1449452"/>
          </a:xfrm>
          <a:prstGeom prst="rect">
            <a:avLst/>
          </a:prstGeom>
          <a:noFill/>
        </p:spPr>
        <p:txBody>
          <a:bodyPr vert="vert270" wrap="square" rtlCol="0">
            <a:spAutoFit/>
          </a:bodyPr>
          <a:lstStyle/>
          <a:p>
            <a:r>
              <a:rPr lang="ru-RU" dirty="0" smtClean="0"/>
              <a:t>50 сажень</a:t>
            </a:r>
            <a:endParaRPr lang="ru-RU" dirty="0"/>
          </a:p>
        </p:txBody>
      </p:sp>
      <p:sp>
        <p:nvSpPr>
          <p:cNvPr id="7" name="Прямоугольник 6"/>
          <p:cNvSpPr/>
          <p:nvPr/>
        </p:nvSpPr>
        <p:spPr>
          <a:xfrm>
            <a:off x="3563888" y="3068960"/>
            <a:ext cx="2880320"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t>Хозяйственная десятина</a:t>
            </a:r>
            <a:endParaRPr lang="ru-RU" sz="2400" dirty="0"/>
          </a:p>
        </p:txBody>
      </p:sp>
      <p:sp>
        <p:nvSpPr>
          <p:cNvPr id="8" name="TextBox 7"/>
          <p:cNvSpPr txBox="1"/>
          <p:nvPr/>
        </p:nvSpPr>
        <p:spPr>
          <a:xfrm>
            <a:off x="3203848" y="2924944"/>
            <a:ext cx="461665" cy="1200329"/>
          </a:xfrm>
          <a:prstGeom prst="rect">
            <a:avLst/>
          </a:prstGeom>
          <a:noFill/>
        </p:spPr>
        <p:txBody>
          <a:bodyPr vert="vert270" wrap="square" rtlCol="0">
            <a:spAutoFit/>
          </a:bodyPr>
          <a:lstStyle/>
          <a:p>
            <a:r>
              <a:rPr lang="ru-RU" dirty="0" smtClean="0"/>
              <a:t>40 сажень</a:t>
            </a:r>
            <a:endParaRPr lang="ru-RU" dirty="0"/>
          </a:p>
        </p:txBody>
      </p:sp>
      <p:sp>
        <p:nvSpPr>
          <p:cNvPr id="9" name="TextBox 8"/>
          <p:cNvSpPr txBox="1"/>
          <p:nvPr/>
        </p:nvSpPr>
        <p:spPr>
          <a:xfrm>
            <a:off x="4067944" y="2636912"/>
            <a:ext cx="1800200" cy="369332"/>
          </a:xfrm>
          <a:prstGeom prst="rect">
            <a:avLst/>
          </a:prstGeom>
          <a:noFill/>
        </p:spPr>
        <p:txBody>
          <a:bodyPr wrap="square" rtlCol="0">
            <a:spAutoFit/>
          </a:bodyPr>
          <a:lstStyle/>
          <a:p>
            <a:r>
              <a:rPr lang="ru-RU" dirty="0" smtClean="0"/>
              <a:t>80 сажень</a:t>
            </a:r>
            <a:endParaRPr lang="ru-RU" dirty="0"/>
          </a:p>
        </p:txBody>
      </p:sp>
      <p:sp>
        <p:nvSpPr>
          <p:cNvPr id="10" name="Прямоугольник 9"/>
          <p:cNvSpPr/>
          <p:nvPr/>
        </p:nvSpPr>
        <p:spPr>
          <a:xfrm>
            <a:off x="3275856" y="4941168"/>
            <a:ext cx="295232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t>Казённая десятина</a:t>
            </a:r>
            <a:endParaRPr lang="ru-RU" sz="2400" dirty="0"/>
          </a:p>
        </p:txBody>
      </p:sp>
      <p:sp>
        <p:nvSpPr>
          <p:cNvPr id="11" name="TextBox 10"/>
          <p:cNvSpPr txBox="1"/>
          <p:nvPr/>
        </p:nvSpPr>
        <p:spPr>
          <a:xfrm>
            <a:off x="2771800" y="4653136"/>
            <a:ext cx="461665" cy="1427386"/>
          </a:xfrm>
          <a:prstGeom prst="rect">
            <a:avLst/>
          </a:prstGeom>
          <a:noFill/>
        </p:spPr>
        <p:txBody>
          <a:bodyPr vert="vert270" wrap="square" rtlCol="0">
            <a:spAutoFit/>
          </a:bodyPr>
          <a:lstStyle/>
          <a:p>
            <a:r>
              <a:rPr lang="ru-RU" dirty="0" smtClean="0"/>
              <a:t>30 сажень</a:t>
            </a:r>
            <a:endParaRPr lang="ru-RU" dirty="0"/>
          </a:p>
        </p:txBody>
      </p:sp>
      <p:sp>
        <p:nvSpPr>
          <p:cNvPr id="12" name="TextBox 11"/>
          <p:cNvSpPr txBox="1"/>
          <p:nvPr/>
        </p:nvSpPr>
        <p:spPr>
          <a:xfrm>
            <a:off x="3707904" y="4653136"/>
            <a:ext cx="1800200" cy="369332"/>
          </a:xfrm>
          <a:prstGeom prst="rect">
            <a:avLst/>
          </a:prstGeom>
          <a:noFill/>
        </p:spPr>
        <p:txBody>
          <a:bodyPr wrap="square" rtlCol="0">
            <a:spAutoFit/>
          </a:bodyPr>
          <a:lstStyle/>
          <a:p>
            <a:r>
              <a:rPr lang="ru-RU" dirty="0" smtClean="0"/>
              <a:t>80 сажень</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018"/>
          </a:xfrm>
        </p:spPr>
        <p:txBody>
          <a:bodyPr>
            <a:normAutofit fontScale="90000"/>
          </a:bodyPr>
          <a:lstStyle/>
          <a:p>
            <a:endParaRPr lang="ru-RU" dirty="0"/>
          </a:p>
        </p:txBody>
      </p:sp>
      <p:sp>
        <p:nvSpPr>
          <p:cNvPr id="3" name="Содержимое 2"/>
          <p:cNvSpPr>
            <a:spLocks noGrp="1"/>
          </p:cNvSpPr>
          <p:nvPr>
            <p:ph sz="quarter" idx="1"/>
          </p:nvPr>
        </p:nvSpPr>
        <p:spPr>
          <a:xfrm>
            <a:off x="457200" y="260648"/>
            <a:ext cx="7467600" cy="6213304"/>
          </a:xfrm>
        </p:spPr>
        <p:txBody>
          <a:bodyPr/>
          <a:lstStyle/>
          <a:p>
            <a:pPr>
              <a:buNone/>
            </a:pPr>
            <a:r>
              <a:rPr lang="ru-RU" dirty="0" smtClean="0"/>
              <a:t>В наше время измерение площадей проводится с помощью выбранной единицы измерения аналогично измерению длин отрезков. За единицу измерения площадей принимают квадрат, сторона которого равна единице измерения отрезков. Так, если за единицу измерения отрезков принят сантиметр, то за единицу измерения площадей принимают квадрат со стороной 1 см.</a:t>
            </a:r>
          </a:p>
          <a:p>
            <a:pPr>
              <a:buNone/>
            </a:pPr>
            <a:endParaRPr lang="ru-RU" dirty="0"/>
          </a:p>
        </p:txBody>
      </p:sp>
      <p:sp>
        <p:nvSpPr>
          <p:cNvPr id="4" name="Прямоугольник 3"/>
          <p:cNvSpPr/>
          <p:nvPr/>
        </p:nvSpPr>
        <p:spPr>
          <a:xfrm>
            <a:off x="2267744" y="4077072"/>
            <a:ext cx="2016224" cy="1944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dirty="0" smtClean="0"/>
              <a:t>1 см</a:t>
            </a:r>
            <a:r>
              <a:rPr lang="ru-RU" sz="4000" baseline="30000" dirty="0" smtClean="0"/>
              <a:t>2</a:t>
            </a:r>
            <a:endParaRPr lang="ru-RU" sz="4000" dirty="0"/>
          </a:p>
        </p:txBody>
      </p:sp>
      <p:sp>
        <p:nvSpPr>
          <p:cNvPr id="5" name="TextBox 4"/>
          <p:cNvSpPr txBox="1"/>
          <p:nvPr/>
        </p:nvSpPr>
        <p:spPr>
          <a:xfrm>
            <a:off x="1691680" y="4509120"/>
            <a:ext cx="553998" cy="936104"/>
          </a:xfrm>
          <a:prstGeom prst="rect">
            <a:avLst/>
          </a:prstGeom>
          <a:noFill/>
        </p:spPr>
        <p:txBody>
          <a:bodyPr vert="vert270" wrap="square" rtlCol="0">
            <a:spAutoFit/>
          </a:bodyPr>
          <a:lstStyle/>
          <a:p>
            <a:r>
              <a:rPr lang="ru-RU" sz="2400" dirty="0" smtClean="0"/>
              <a:t>1 см</a:t>
            </a:r>
            <a:endParaRPr lang="ru-RU" sz="2400" dirty="0"/>
          </a:p>
        </p:txBody>
      </p:sp>
      <p:sp>
        <p:nvSpPr>
          <p:cNvPr id="6" name="TextBox 5"/>
          <p:cNvSpPr txBox="1"/>
          <p:nvPr/>
        </p:nvSpPr>
        <p:spPr>
          <a:xfrm>
            <a:off x="2699792" y="3645024"/>
            <a:ext cx="936104" cy="461665"/>
          </a:xfrm>
          <a:prstGeom prst="rect">
            <a:avLst/>
          </a:prstGeom>
          <a:noFill/>
        </p:spPr>
        <p:txBody>
          <a:bodyPr vert="horz" wrap="square" rtlCol="0">
            <a:spAutoFit/>
          </a:bodyPr>
          <a:lstStyle/>
          <a:p>
            <a:r>
              <a:rPr lang="ru-RU" sz="2400" dirty="0" smtClean="0"/>
              <a:t>1 см</a:t>
            </a:r>
            <a:endParaRPr lang="ru-RU"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Цели: </a:t>
            </a:r>
            <a:r>
              <a:rPr lang="ru-RU" dirty="0" smtClean="0"/>
              <a:t/>
            </a:r>
            <a:br>
              <a:rPr lang="ru-RU" dirty="0" smtClean="0"/>
            </a:br>
            <a:endParaRPr lang="ru-RU" dirty="0"/>
          </a:p>
        </p:txBody>
      </p:sp>
      <p:sp>
        <p:nvSpPr>
          <p:cNvPr id="3" name="Содержимое 2"/>
          <p:cNvSpPr>
            <a:spLocks noGrp="1"/>
          </p:cNvSpPr>
          <p:nvPr>
            <p:ph sz="quarter" idx="1"/>
          </p:nvPr>
        </p:nvSpPr>
        <p:spPr>
          <a:xfrm>
            <a:off x="457200" y="1268760"/>
            <a:ext cx="7467600" cy="5205192"/>
          </a:xfrm>
        </p:spPr>
        <p:txBody>
          <a:bodyPr/>
          <a:lstStyle/>
          <a:p>
            <a:pPr lvl="0"/>
            <a:r>
              <a:rPr lang="ru-RU" dirty="0" smtClean="0"/>
              <a:t>Образовательные: расширить представления о площади, полученные в начальной школе; научить применять формулу для решения практических задач.</a:t>
            </a:r>
          </a:p>
          <a:p>
            <a:pPr lvl="0"/>
            <a:r>
              <a:rPr lang="ru-RU" dirty="0" smtClean="0"/>
              <a:t>Развивающие: развивать умение анализировать, сравнивать, обобщать, делать выводы, развивать логическое мышление, вычислительные навыки.</a:t>
            </a:r>
          </a:p>
          <a:p>
            <a:pPr lvl="0"/>
            <a:r>
              <a:rPr lang="ru-RU" dirty="0" smtClean="0"/>
              <a:t>Воспитательные:  воспитывать любознательность и интерес к предмету.</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br>
              <a:rPr lang="ru-RU" dirty="0" smtClean="0"/>
            </a:br>
            <a:r>
              <a:rPr lang="ru-RU" b="1" dirty="0" smtClean="0"/>
              <a:t>Формула площади прямоугольника</a:t>
            </a:r>
            <a:r>
              <a:rPr lang="ru-RU" dirty="0" smtClean="0"/>
              <a:t/>
            </a:r>
            <a:br>
              <a:rPr lang="ru-RU" dirty="0" smtClean="0"/>
            </a:br>
            <a:endParaRPr lang="ru-RU" dirty="0"/>
          </a:p>
        </p:txBody>
      </p:sp>
      <p:sp>
        <p:nvSpPr>
          <p:cNvPr id="3" name="Содержимое 2"/>
          <p:cNvSpPr>
            <a:spLocks noGrp="1"/>
          </p:cNvSpPr>
          <p:nvPr>
            <p:ph sz="quarter" idx="1"/>
          </p:nvPr>
        </p:nvSpPr>
        <p:spPr/>
        <p:txBody>
          <a:bodyPr/>
          <a:lstStyle/>
          <a:p>
            <a:r>
              <a:rPr lang="ru-RU" dirty="0" smtClean="0"/>
              <a:t>Прямоугольник на рисунке состоит из 3 полос, каждая из которых разбита на 5 квадратов со стороной 1 см. весь прямоугольник состоит из </a:t>
            </a:r>
          </a:p>
          <a:p>
            <a:r>
              <a:rPr lang="ru-RU" dirty="0" smtClean="0"/>
              <a:t>5 * 3 = 15  таких квадратов, и его площадь равна 15 см</a:t>
            </a:r>
            <a:r>
              <a:rPr lang="ru-RU" baseline="30000" dirty="0" smtClean="0"/>
              <a:t>2</a:t>
            </a:r>
            <a:r>
              <a:rPr lang="ru-RU" dirty="0" smtClean="0"/>
              <a:t>.</a:t>
            </a:r>
          </a:p>
          <a:p>
            <a:pPr>
              <a:buNone/>
            </a:pPr>
            <a:endParaRPr lang="ru-RU" dirty="0"/>
          </a:p>
        </p:txBody>
      </p:sp>
      <p:sp>
        <p:nvSpPr>
          <p:cNvPr id="4" name="Прямоугольник 3"/>
          <p:cNvSpPr/>
          <p:nvPr/>
        </p:nvSpPr>
        <p:spPr>
          <a:xfrm>
            <a:off x="1835696" y="3933056"/>
            <a:ext cx="4392488" cy="2304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6" name="Прямая соединительная линия 5"/>
          <p:cNvCxnSpPr/>
          <p:nvPr/>
        </p:nvCxnSpPr>
        <p:spPr>
          <a:xfrm>
            <a:off x="1835696" y="4725144"/>
            <a:ext cx="43204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1835696" y="5517232"/>
            <a:ext cx="43924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2699792" y="3933056"/>
            <a:ext cx="0" cy="2304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3635896" y="3933056"/>
            <a:ext cx="0" cy="2304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4499992" y="3933056"/>
            <a:ext cx="0" cy="2304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5364088" y="3933056"/>
            <a:ext cx="0" cy="22322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97</TotalTime>
  <Words>860</Words>
  <Application>Microsoft Office PowerPoint</Application>
  <PresentationFormat>Экран (4:3)</PresentationFormat>
  <Paragraphs>137</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Эркер</vt:lpstr>
      <vt:lpstr>  Исследовательская работа по теме «Практическое применение формулы площадь прямоугольника  в жизни человека» </vt:lpstr>
      <vt:lpstr>Введение </vt:lpstr>
      <vt:lpstr>Слайд 3</vt:lpstr>
      <vt:lpstr>Слайд 4</vt:lpstr>
      <vt:lpstr>Слайд 5</vt:lpstr>
      <vt:lpstr>Слайд 6</vt:lpstr>
      <vt:lpstr>Слайд 7</vt:lpstr>
      <vt:lpstr>Цели:  </vt:lpstr>
      <vt:lpstr>  Формула площади прямоугольника </vt:lpstr>
      <vt:lpstr>Правило. Чтобы найти площадь прямоугольника, надо умножить его длину на ширину. </vt:lpstr>
      <vt:lpstr>Размеры комнаты </vt:lpstr>
      <vt:lpstr>Строительные материалы </vt:lpstr>
      <vt:lpstr>Площадь стен</vt:lpstr>
      <vt:lpstr>Потолочная плитка.  </vt:lpstr>
      <vt:lpstr>Бордюр потолочный.</vt:lpstr>
      <vt:lpstr>Плинтус половой пластиковый. </vt:lpstr>
      <vt:lpstr>Ламинат. </vt:lpstr>
      <vt:lpstr>Подкладка для ламината.</vt:lpstr>
      <vt:lpstr>Обои. </vt:lpstr>
      <vt:lpstr>Таблица ответов </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Исследовательская работа по теме «Практическое применение формулы площадь прямоугольника  в жизни человека» </dc:title>
  <dc:creator>123</dc:creator>
  <cp:lastModifiedBy>123</cp:lastModifiedBy>
  <cp:revision>16</cp:revision>
  <dcterms:created xsi:type="dcterms:W3CDTF">2014-02-02T11:15:55Z</dcterms:created>
  <dcterms:modified xsi:type="dcterms:W3CDTF">2014-12-08T16:56:00Z</dcterms:modified>
</cp:coreProperties>
</file>