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7" r:id="rId3"/>
  </p:sldMasterIdLst>
  <p:sldIdLst>
    <p:sldId id="256" r:id="rId4"/>
    <p:sldId id="257" r:id="rId5"/>
    <p:sldId id="258" r:id="rId6"/>
    <p:sldId id="259" r:id="rId7"/>
    <p:sldId id="260" r:id="rId8"/>
    <p:sldId id="261" r:id="rId9"/>
    <p:sldId id="262" r:id="rId10"/>
    <p:sldId id="264" r:id="rId11"/>
    <p:sldId id="265" r:id="rId12"/>
    <p:sldId id="266" r:id="rId13"/>
    <p:sldId id="267" r:id="rId14"/>
    <p:sldId id="271" r:id="rId15"/>
    <p:sldId id="273" r:id="rId16"/>
    <p:sldId id="280"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CCFF"/>
    <a:srgbClr val="9900CC"/>
    <a:srgbClr val="0033CC"/>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05" autoAdjust="0"/>
    <p:restoredTop sz="94660"/>
  </p:normalViewPr>
  <p:slideViewPr>
    <p:cSldViewPr>
      <p:cViewPr varScale="1">
        <p:scale>
          <a:sx n="81" d="100"/>
          <a:sy n="81" d="100"/>
        </p:scale>
        <p:origin x="-1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25D6EF1-CD28-42F5-89F3-C6DC53DFAB4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D9BDF91-73FE-47BF-91B9-21E5A8FC515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86B72D7-E76B-4D2F-A07F-18E829F8F88C}"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C80D43D3-C057-4670-BDF7-2B13EC2DED13}"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826B6AFF-BED0-4ACD-AF9F-26E58DC39425}"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FCC9B77B-69C1-46E5-A12D-0F92FD8F4393}"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4866" name="Group 2"/>
          <p:cNvGrpSpPr>
            <a:grpSpLocks/>
          </p:cNvGrpSpPr>
          <p:nvPr/>
        </p:nvGrpSpPr>
        <p:grpSpPr bwMode="auto">
          <a:xfrm>
            <a:off x="0" y="927100"/>
            <a:ext cx="8991600" cy="4495800"/>
            <a:chOff x="0" y="584"/>
            <a:chExt cx="5664" cy="2832"/>
          </a:xfrm>
        </p:grpSpPr>
        <p:sp>
          <p:nvSpPr>
            <p:cNvPr id="16486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endParaRPr lang="ru-RU" sz="2400">
                <a:latin typeface="Times New Roman" pitchFamily="18" charset="0"/>
              </a:endParaRPr>
            </a:p>
          </p:txBody>
        </p:sp>
        <p:sp>
          <p:nvSpPr>
            <p:cNvPr id="16486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endParaRPr lang="ru-RU" sz="2400">
                <a:latin typeface="Times New Roman" pitchFamily="18" charset="0"/>
              </a:endParaRPr>
            </a:p>
          </p:txBody>
        </p:sp>
        <p:sp>
          <p:nvSpPr>
            <p:cNvPr id="16486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endParaRPr lang="ru-RU" sz="2400">
                <a:latin typeface="Times New Roman" pitchFamily="18" charset="0"/>
              </a:endParaRPr>
            </a:p>
          </p:txBody>
        </p:sp>
        <p:sp>
          <p:nvSpPr>
            <p:cNvPr id="164870"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ru-RU"/>
            </a:p>
          </p:txBody>
        </p:sp>
      </p:grpSp>
      <p:sp>
        <p:nvSpPr>
          <p:cNvPr id="164871" name="Rectangle 7"/>
          <p:cNvSpPr>
            <a:spLocks noGrp="1" noChangeArrowheads="1"/>
          </p:cNvSpPr>
          <p:nvPr>
            <p:ph type="ctrTitle"/>
          </p:nvPr>
        </p:nvSpPr>
        <p:spPr>
          <a:xfrm>
            <a:off x="228600" y="1427163"/>
            <a:ext cx="8077200" cy="1609725"/>
          </a:xfrm>
        </p:spPr>
        <p:txBody>
          <a:bodyPr/>
          <a:lstStyle>
            <a:lvl1pPr>
              <a:defRPr/>
            </a:lvl1pPr>
          </a:lstStyle>
          <a:p>
            <a:r>
              <a:rPr lang="ru-RU"/>
              <a:t>Образец заголовка</a:t>
            </a:r>
          </a:p>
        </p:txBody>
      </p:sp>
      <p:sp>
        <p:nvSpPr>
          <p:cNvPr id="164872" name="Rectangle 8"/>
          <p:cNvSpPr>
            <a:spLocks noGrp="1" noChangeArrowheads="1"/>
          </p:cNvSpPr>
          <p:nvPr>
            <p:ph type="subTitle" idx="1"/>
          </p:nvPr>
        </p:nvSpPr>
        <p:spPr>
          <a:xfrm>
            <a:off x="1066800" y="3441700"/>
            <a:ext cx="6629400" cy="1676400"/>
          </a:xfrm>
        </p:spPr>
        <p:txBody>
          <a:bodyPr/>
          <a:lstStyle>
            <a:lvl1pPr marL="0" indent="0" algn="ctr">
              <a:buFont typeface="Wingdings" pitchFamily="2" charset="2"/>
              <a:buNone/>
              <a:defRPr/>
            </a:lvl1pPr>
          </a:lstStyle>
          <a:p>
            <a:r>
              <a:rPr lang="ru-RU"/>
              <a:t>Образец подзаголовка</a:t>
            </a:r>
          </a:p>
        </p:txBody>
      </p:sp>
      <p:sp>
        <p:nvSpPr>
          <p:cNvPr id="164873" name="Rectangle 9"/>
          <p:cNvSpPr>
            <a:spLocks noGrp="1" noChangeArrowheads="1"/>
          </p:cNvSpPr>
          <p:nvPr>
            <p:ph type="dt" sz="half" idx="2"/>
          </p:nvPr>
        </p:nvSpPr>
        <p:spPr>
          <a:xfrm>
            <a:off x="457200" y="6248400"/>
            <a:ext cx="2133600" cy="471488"/>
          </a:xfrm>
        </p:spPr>
        <p:txBody>
          <a:bodyPr/>
          <a:lstStyle>
            <a:lvl1pPr>
              <a:defRPr/>
            </a:lvl1pPr>
          </a:lstStyle>
          <a:p>
            <a:endParaRPr lang="ru-RU"/>
          </a:p>
        </p:txBody>
      </p:sp>
      <p:sp>
        <p:nvSpPr>
          <p:cNvPr id="164874" name="Rectangle 10"/>
          <p:cNvSpPr>
            <a:spLocks noGrp="1" noChangeArrowheads="1"/>
          </p:cNvSpPr>
          <p:nvPr>
            <p:ph type="ftr" sz="quarter" idx="3"/>
          </p:nvPr>
        </p:nvSpPr>
        <p:spPr>
          <a:xfrm>
            <a:off x="3124200" y="6253163"/>
            <a:ext cx="2895600" cy="457200"/>
          </a:xfrm>
        </p:spPr>
        <p:txBody>
          <a:bodyPr/>
          <a:lstStyle>
            <a:lvl1pPr>
              <a:defRPr/>
            </a:lvl1pPr>
          </a:lstStyle>
          <a:p>
            <a:endParaRPr lang="ru-RU"/>
          </a:p>
        </p:txBody>
      </p:sp>
      <p:sp>
        <p:nvSpPr>
          <p:cNvPr id="164875" name="Rectangle 11"/>
          <p:cNvSpPr>
            <a:spLocks noGrp="1" noChangeArrowheads="1"/>
          </p:cNvSpPr>
          <p:nvPr>
            <p:ph type="sldNum" sz="quarter" idx="4"/>
          </p:nvPr>
        </p:nvSpPr>
        <p:spPr>
          <a:xfrm>
            <a:off x="6553200" y="6248400"/>
            <a:ext cx="2133600" cy="471488"/>
          </a:xfrm>
        </p:spPr>
        <p:txBody>
          <a:bodyPr/>
          <a:lstStyle>
            <a:lvl1pPr>
              <a:defRPr/>
            </a:lvl1pPr>
          </a:lstStyle>
          <a:p>
            <a:fld id="{ED355D16-D168-4D7F-8D13-74A3E824613D}"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26A0788-AA71-4300-AF6C-A9034B11FE5D}"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30F1366-7467-4FFA-A4D7-04BFC6B7F8DF}"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295F498-C95B-4F19-A39A-99ABEA694D07}"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3124493-88BB-42CC-ADC3-DD6BBE3643ED}"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0E6EC03-42BE-4575-856A-2AC07E942BF7}"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3A38C42-9955-480E-B3D7-1D01CC6365AB}"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62EB356-4761-4629-817E-11088BFD64F1}"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550A9DD-93B1-4BC8-AAC3-BB8C5EEF43E1}"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E965B3A-B583-4A7C-9AB5-09A0AAEBCDFF}"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8B7284D-6758-47ED-BE60-AF5C31BD54E9}"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0013" y="228600"/>
            <a:ext cx="2084387"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5263" y="228600"/>
            <a:ext cx="61023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4B668E-9407-4AFA-B531-D115F1E25C15}" type="slidenum">
              <a:rPr lang="ru-RU"/>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1699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169988" name="Rectangle 4"/>
          <p:cNvSpPr>
            <a:spLocks noGrp="1" noChangeArrowheads="1"/>
          </p:cNvSpPr>
          <p:nvPr>
            <p:ph type="dt" sz="half" idx="2"/>
          </p:nvPr>
        </p:nvSpPr>
        <p:spPr/>
        <p:txBody>
          <a:bodyPr/>
          <a:lstStyle>
            <a:lvl1pPr>
              <a:defRPr/>
            </a:lvl1pPr>
          </a:lstStyle>
          <a:p>
            <a:endParaRPr lang="ru-RU" altLang="en-US"/>
          </a:p>
        </p:txBody>
      </p:sp>
      <p:sp>
        <p:nvSpPr>
          <p:cNvPr id="169989" name="Rectangle 5"/>
          <p:cNvSpPr>
            <a:spLocks noGrp="1" noChangeArrowheads="1"/>
          </p:cNvSpPr>
          <p:nvPr>
            <p:ph type="ftr" sz="quarter" idx="3"/>
          </p:nvPr>
        </p:nvSpPr>
        <p:spPr>
          <a:xfrm>
            <a:off x="3124200" y="6243638"/>
            <a:ext cx="2895600" cy="457200"/>
          </a:xfrm>
        </p:spPr>
        <p:txBody>
          <a:bodyPr/>
          <a:lstStyle>
            <a:lvl1pPr>
              <a:defRPr/>
            </a:lvl1pPr>
          </a:lstStyle>
          <a:p>
            <a:endParaRPr lang="ru-RU" altLang="en-US"/>
          </a:p>
        </p:txBody>
      </p:sp>
      <p:sp>
        <p:nvSpPr>
          <p:cNvPr id="169990" name="Rectangle 6"/>
          <p:cNvSpPr>
            <a:spLocks noGrp="1" noChangeArrowheads="1"/>
          </p:cNvSpPr>
          <p:nvPr>
            <p:ph type="sldNum" sz="quarter" idx="4"/>
          </p:nvPr>
        </p:nvSpPr>
        <p:spPr/>
        <p:txBody>
          <a:bodyPr/>
          <a:lstStyle>
            <a:lvl1pPr>
              <a:defRPr/>
            </a:lvl1pPr>
          </a:lstStyle>
          <a:p>
            <a:fld id="{BB03D679-9927-4538-9297-53ED115F8DAD}" type="slidenum">
              <a:rPr lang="ru-RU" altLang="en-US"/>
              <a:pPr/>
              <a:t>‹#›</a:t>
            </a:fld>
            <a:endParaRPr lang="ru-RU" altLang="en-US"/>
          </a:p>
        </p:txBody>
      </p:sp>
      <p:sp>
        <p:nvSpPr>
          <p:cNvPr id="16999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ru-RU"/>
          </a:p>
        </p:txBody>
      </p:sp>
      <p:sp>
        <p:nvSpPr>
          <p:cNvPr id="16999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ru-RU"/>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3E30B75A-B4A1-4C70-B99B-E9EF1AB1B888}" type="slidenum">
              <a:rPr lang="ru-RU" altLang="en-US"/>
              <a:pPr/>
              <a:t>‹#›</a:t>
            </a:fld>
            <a:endParaRPr lang="ru-RU"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8E4D1418-EFCF-4174-8A8D-B87F344A9594}" type="slidenum">
              <a:rPr lang="ru-RU" altLang="en-US"/>
              <a:pPr/>
              <a:t>‹#›</a:t>
            </a:fld>
            <a:endParaRPr lang="ru-RU"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C7A41A56-852A-490A-A96D-D8970EB6A815}" type="slidenum">
              <a:rPr lang="ru-RU" altLang="en-US"/>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743EA1F-4552-49E9-AD47-B7A96C4B4461}"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en-US"/>
          </a:p>
        </p:txBody>
      </p:sp>
      <p:sp>
        <p:nvSpPr>
          <p:cNvPr id="8" name="Нижний колонтитул 7"/>
          <p:cNvSpPr>
            <a:spLocks noGrp="1"/>
          </p:cNvSpPr>
          <p:nvPr>
            <p:ph type="ftr" sz="quarter" idx="11"/>
          </p:nvPr>
        </p:nvSpPr>
        <p:spPr/>
        <p:txBody>
          <a:bodyPr/>
          <a:lstStyle>
            <a:lvl1pPr>
              <a:defRPr/>
            </a:lvl1pPr>
          </a:lstStyle>
          <a:p>
            <a:endParaRPr lang="ru-RU" altLang="en-US"/>
          </a:p>
        </p:txBody>
      </p:sp>
      <p:sp>
        <p:nvSpPr>
          <p:cNvPr id="9" name="Номер слайда 8"/>
          <p:cNvSpPr>
            <a:spLocks noGrp="1"/>
          </p:cNvSpPr>
          <p:nvPr>
            <p:ph type="sldNum" sz="quarter" idx="12"/>
          </p:nvPr>
        </p:nvSpPr>
        <p:spPr/>
        <p:txBody>
          <a:bodyPr/>
          <a:lstStyle>
            <a:lvl1pPr>
              <a:defRPr/>
            </a:lvl1pPr>
          </a:lstStyle>
          <a:p>
            <a:fld id="{9BCF4108-23CD-4BAE-8EC9-A7F27E136615}" type="slidenum">
              <a:rPr lang="ru-RU" altLang="en-US"/>
              <a:pPr/>
              <a:t>‹#›</a:t>
            </a:fld>
            <a:endParaRPr lang="ru-RU"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en-US"/>
          </a:p>
        </p:txBody>
      </p:sp>
      <p:sp>
        <p:nvSpPr>
          <p:cNvPr id="4" name="Нижний колонтитул 3"/>
          <p:cNvSpPr>
            <a:spLocks noGrp="1"/>
          </p:cNvSpPr>
          <p:nvPr>
            <p:ph type="ftr" sz="quarter" idx="11"/>
          </p:nvPr>
        </p:nvSpPr>
        <p:spPr/>
        <p:txBody>
          <a:bodyPr/>
          <a:lstStyle>
            <a:lvl1pPr>
              <a:defRPr/>
            </a:lvl1pPr>
          </a:lstStyle>
          <a:p>
            <a:endParaRPr lang="ru-RU" altLang="en-US"/>
          </a:p>
        </p:txBody>
      </p:sp>
      <p:sp>
        <p:nvSpPr>
          <p:cNvPr id="5" name="Номер слайда 4"/>
          <p:cNvSpPr>
            <a:spLocks noGrp="1"/>
          </p:cNvSpPr>
          <p:nvPr>
            <p:ph type="sldNum" sz="quarter" idx="12"/>
          </p:nvPr>
        </p:nvSpPr>
        <p:spPr/>
        <p:txBody>
          <a:bodyPr/>
          <a:lstStyle>
            <a:lvl1pPr>
              <a:defRPr/>
            </a:lvl1pPr>
          </a:lstStyle>
          <a:p>
            <a:fld id="{85C90170-D971-4B53-BCFB-0B77D05BEB42}" type="slidenum">
              <a:rPr lang="ru-RU" altLang="en-US"/>
              <a:pPr/>
              <a:t>‹#›</a:t>
            </a:fld>
            <a:endParaRPr lang="ru-RU"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en-US"/>
          </a:p>
        </p:txBody>
      </p:sp>
      <p:sp>
        <p:nvSpPr>
          <p:cNvPr id="3" name="Нижний колонтитул 2"/>
          <p:cNvSpPr>
            <a:spLocks noGrp="1"/>
          </p:cNvSpPr>
          <p:nvPr>
            <p:ph type="ftr" sz="quarter" idx="11"/>
          </p:nvPr>
        </p:nvSpPr>
        <p:spPr/>
        <p:txBody>
          <a:bodyPr/>
          <a:lstStyle>
            <a:lvl1pPr>
              <a:defRPr/>
            </a:lvl1pPr>
          </a:lstStyle>
          <a:p>
            <a:endParaRPr lang="ru-RU" altLang="en-US"/>
          </a:p>
        </p:txBody>
      </p:sp>
      <p:sp>
        <p:nvSpPr>
          <p:cNvPr id="4" name="Номер слайда 3"/>
          <p:cNvSpPr>
            <a:spLocks noGrp="1"/>
          </p:cNvSpPr>
          <p:nvPr>
            <p:ph type="sldNum" sz="quarter" idx="12"/>
          </p:nvPr>
        </p:nvSpPr>
        <p:spPr/>
        <p:txBody>
          <a:bodyPr/>
          <a:lstStyle>
            <a:lvl1pPr>
              <a:defRPr/>
            </a:lvl1pPr>
          </a:lstStyle>
          <a:p>
            <a:fld id="{1E17832A-4771-4F59-B2AA-873801CB3B23}" type="slidenum">
              <a:rPr lang="ru-RU" altLang="en-US"/>
              <a:pPr/>
              <a:t>‹#›</a:t>
            </a:fld>
            <a:endParaRPr lang="ru-RU"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F992D033-7C0C-4B56-AB26-B482BD207DA0}" type="slidenum">
              <a:rPr lang="ru-RU" altLang="en-US"/>
              <a:pPr/>
              <a:t>‹#›</a:t>
            </a:fld>
            <a:endParaRPr lang="ru-RU"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8114147B-2898-4C0E-B7A3-ED15B70816C1}" type="slidenum">
              <a:rPr lang="ru-RU" altLang="en-US"/>
              <a:pPr/>
              <a:t>‹#›</a:t>
            </a:fld>
            <a:endParaRPr lang="ru-RU"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EF98F039-E502-4E1C-BACF-4872AE3B54FA}" type="slidenum">
              <a:rPr lang="ru-RU" altLang="en-US"/>
              <a:pPr/>
              <a:t>‹#›</a:t>
            </a:fld>
            <a:endParaRPr lang="ru-RU"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45B9AF9E-321A-4EBD-BE75-1010C23420BF}" type="slidenum">
              <a:rPr lang="ru-RU" altLang="en-US"/>
              <a:pPr/>
              <a:t>‹#›</a:t>
            </a:fld>
            <a:endParaRPr lang="ru-RU"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3638"/>
            <a:ext cx="2133600" cy="457200"/>
          </a:xfrm>
        </p:spPr>
        <p:txBody>
          <a:bodyPr/>
          <a:lstStyle>
            <a:lvl1pPr>
              <a:defRPr/>
            </a:lvl1pPr>
          </a:lstStyle>
          <a:p>
            <a:endParaRPr lang="ru-RU" altLang="en-US"/>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ltLang="en-US"/>
          </a:p>
        </p:txBody>
      </p:sp>
      <p:sp>
        <p:nvSpPr>
          <p:cNvPr id="8" name="Номер слайда 7"/>
          <p:cNvSpPr>
            <a:spLocks noGrp="1"/>
          </p:cNvSpPr>
          <p:nvPr>
            <p:ph type="sldNum" sz="quarter" idx="12"/>
          </p:nvPr>
        </p:nvSpPr>
        <p:spPr>
          <a:xfrm>
            <a:off x="6553200" y="6243638"/>
            <a:ext cx="2133600" cy="457200"/>
          </a:xfrm>
        </p:spPr>
        <p:txBody>
          <a:bodyPr/>
          <a:lstStyle>
            <a:lvl1pPr>
              <a:defRPr/>
            </a:lvl1pPr>
          </a:lstStyle>
          <a:p>
            <a:fld id="{CA4CD0A0-683B-4E99-9684-85469B764989}" type="slidenum">
              <a:rPr lang="ru-RU" altLang="en-US"/>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73C10AE-D2CD-4A36-A443-E0AEE503DA12}"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686153C-31A0-4FD0-B0BB-7B002B69C506}"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3BBC7AD-8F04-4C03-9D70-00289B6EA508}"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AF18609-9D22-4E51-9DA4-ECD243C50E4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921E598-4FA5-4186-8CB5-367368DA5861}"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1622DE-87ED-4C19-95B3-4944BE99ACC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30752F-B1BC-4E49-AF68-A15E2B617CBE}"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700" r:id="rId12"/>
    <p:sldLayoutId id="2147483702" r:id="rId13"/>
    <p:sldLayoutId id="2147483703"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grpSp>
        <p:nvGrpSpPr>
          <p:cNvPr id="163842" name="Group 2"/>
          <p:cNvGrpSpPr>
            <a:grpSpLocks/>
          </p:cNvGrpSpPr>
          <p:nvPr/>
        </p:nvGrpSpPr>
        <p:grpSpPr bwMode="auto">
          <a:xfrm>
            <a:off x="0" y="152400"/>
            <a:ext cx="8686800" cy="6096000"/>
            <a:chOff x="0" y="96"/>
            <a:chExt cx="5472" cy="3840"/>
          </a:xfrm>
        </p:grpSpPr>
        <p:sp>
          <p:nvSpPr>
            <p:cNvPr id="16384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endParaRPr lang="ru-RU" sz="2400">
                <a:latin typeface="Times New Roman" pitchFamily="18" charset="0"/>
              </a:endParaRPr>
            </a:p>
          </p:txBody>
        </p:sp>
        <p:sp>
          <p:nvSpPr>
            <p:cNvPr id="16384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endParaRPr lang="ru-RU" sz="2400">
                <a:latin typeface="Times New Roman" pitchFamily="18" charset="0"/>
              </a:endParaRPr>
            </a:p>
          </p:txBody>
        </p:sp>
        <p:sp>
          <p:nvSpPr>
            <p:cNvPr id="163845"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ru-RU"/>
            </a:p>
          </p:txBody>
        </p:sp>
      </p:grpSp>
      <p:sp>
        <p:nvSpPr>
          <p:cNvPr id="163846"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3847"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384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6384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16385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93040BAC-602D-496C-804B-26AC9B374E46}"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4"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6896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1689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ru-RU" altLang="en-US"/>
          </a:p>
        </p:txBody>
      </p:sp>
      <p:sp>
        <p:nvSpPr>
          <p:cNvPr id="1689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ru-RU" altLang="en-US"/>
          </a:p>
        </p:txBody>
      </p:sp>
      <p:sp>
        <p:nvSpPr>
          <p:cNvPr id="1689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7D7983CF-683B-4F5F-A048-940F66C0649A}" type="slidenum">
              <a:rPr lang="ru-RU" altLang="en-US"/>
              <a:pPr/>
              <a:t>‹#›</a:t>
            </a:fld>
            <a:endParaRPr lang="ru-RU" altLang="en-US"/>
          </a:p>
        </p:txBody>
      </p:sp>
      <p:sp>
        <p:nvSpPr>
          <p:cNvPr id="1689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ru-RU"/>
          </a:p>
        </p:txBody>
      </p:sp>
      <p:sp>
        <p:nvSpPr>
          <p:cNvPr id="1689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668"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1" r:id="rId12"/>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I:\&#1087;&#1088;&#1077;&#1079;&#1077;&#1085;&#1090;&#1072;&#1094;&#1080;&#1080;\&#1053;&#1086;&#1074;&#1072;&#1103;%20&#1087;&#1072;&#1087;&#1082;&#1072;\07.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a:lnSpc>
                <a:spcPct val="90000"/>
              </a:lnSpc>
            </a:pPr>
            <a:r>
              <a:rPr lang="ru-RU"/>
              <a:t> </a:t>
            </a:r>
            <a:r>
              <a:rPr lang="ru-RU" sz="1800" b="1"/>
              <a:t>Урок литературы в 6 классе </a:t>
            </a:r>
          </a:p>
          <a:p>
            <a:pPr>
              <a:lnSpc>
                <a:spcPct val="90000"/>
              </a:lnSpc>
            </a:pPr>
            <a:endParaRPr lang="ru-RU"/>
          </a:p>
          <a:p>
            <a:pPr>
              <a:lnSpc>
                <a:spcPct val="90000"/>
              </a:lnSpc>
            </a:pPr>
            <a:r>
              <a:rPr lang="ru-RU" sz="1800" b="1"/>
              <a:t>Подготовила учитель русского языка и литературы Влазовичской СОШ Бурдакова М.В </a:t>
            </a:r>
          </a:p>
        </p:txBody>
      </p:sp>
      <p:sp>
        <p:nvSpPr>
          <p:cNvPr id="2055" name="WordArt 7"/>
          <p:cNvSpPr>
            <a:spLocks noChangeArrowheads="1" noChangeShapeType="1" noTextEdit="1"/>
          </p:cNvSpPr>
          <p:nvPr/>
        </p:nvSpPr>
        <p:spPr bwMode="auto">
          <a:xfrm>
            <a:off x="1403350" y="836613"/>
            <a:ext cx="6481763" cy="295275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9900CC"/>
                </a:solidFill>
                <a:effectLst>
                  <a:outerShdw dist="35921" dir="2700000" algn="ctr" rotWithShape="0">
                    <a:srgbClr val="990000"/>
                  </a:outerShdw>
                </a:effectLst>
                <a:latin typeface="Impact"/>
              </a:rPr>
              <a:t>Родная природа</a:t>
            </a:r>
          </a:p>
          <a:p>
            <a:pPr algn="ctr"/>
            <a:r>
              <a:rPr lang="ru-RU" sz="3600" kern="10">
                <a:ln w="19050">
                  <a:solidFill>
                    <a:srgbClr val="99CCFF"/>
                  </a:solidFill>
                  <a:round/>
                  <a:headEnd/>
                  <a:tailEnd/>
                </a:ln>
                <a:solidFill>
                  <a:srgbClr val="9900CC"/>
                </a:solidFill>
                <a:effectLst>
                  <a:outerShdw dist="35921" dir="2700000" algn="ctr" rotWithShape="0">
                    <a:srgbClr val="990000"/>
                  </a:outerShdw>
                </a:effectLst>
                <a:latin typeface="Impact"/>
              </a:rPr>
              <a:t>в стихотворениях</a:t>
            </a:r>
          </a:p>
          <a:p>
            <a:pPr algn="ctr"/>
            <a:r>
              <a:rPr lang="ru-RU" sz="3600" kern="10">
                <a:ln w="19050">
                  <a:solidFill>
                    <a:srgbClr val="99CCFF"/>
                  </a:solidFill>
                  <a:round/>
                  <a:headEnd/>
                  <a:tailEnd/>
                </a:ln>
                <a:solidFill>
                  <a:srgbClr val="9900CC"/>
                </a:solidFill>
                <a:effectLst>
                  <a:outerShdw dist="35921" dir="2700000" algn="ctr" rotWithShape="0">
                    <a:srgbClr val="990000"/>
                  </a:outerShdw>
                </a:effectLst>
                <a:latin typeface="Impact"/>
              </a:rPr>
              <a:t>Ф.И.Тютчева и А.А.Фета</a:t>
            </a:r>
          </a:p>
        </p:txBody>
      </p:sp>
      <p:pic>
        <p:nvPicPr>
          <p:cNvPr id="2058" name="07.mp3">
            <a:hlinkClick r:id="" action="ppaction://media"/>
          </p:cNvPr>
          <p:cNvPicPr>
            <a:picLocks noRot="1" noChangeAspect="1" noChangeArrowheads="1"/>
          </p:cNvPicPr>
          <p:nvPr>
            <a:audioFile r:link="rId1"/>
          </p:nvPr>
        </p:nvPicPr>
        <p:blipFill>
          <a:blip r:embed="rId3"/>
          <a:srcRect/>
          <a:stretch>
            <a:fillRect/>
          </a:stretch>
        </p:blipFill>
        <p:spPr bwMode="auto">
          <a:xfrm>
            <a:off x="1692275" y="4005263"/>
            <a:ext cx="304800" cy="304800"/>
          </a:xfrm>
          <a:prstGeom prst="rect">
            <a:avLst/>
          </a:prstGeom>
          <a:noFill/>
        </p:spPr>
      </p:pic>
    </p:spTree>
  </p:cSld>
  <p:clrMapOvr>
    <a:masterClrMapping/>
  </p:clrMapOvr>
  <p:transition advTm="5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615" fill="hold"/>
                                        <p:tgtEl>
                                          <p:spTgt spid="20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2" name="Picture 12"/>
          <p:cNvPicPr>
            <a:picLocks noChangeAspect="1" noChangeArrowheads="1"/>
          </p:cNvPicPr>
          <p:nvPr>
            <p:ph sz="quarter" idx="1"/>
          </p:nvPr>
        </p:nvPicPr>
        <p:blipFill>
          <a:blip r:embed="rId2"/>
          <a:srcRect/>
          <a:stretch>
            <a:fillRect/>
          </a:stretch>
        </p:blipFill>
        <p:spPr>
          <a:xfrm>
            <a:off x="468313" y="620713"/>
            <a:ext cx="4895850" cy="2520950"/>
          </a:xfrm>
        </p:spPr>
      </p:pic>
      <p:sp>
        <p:nvSpPr>
          <p:cNvPr id="71693" name="Rectangle 13"/>
          <p:cNvSpPr>
            <a:spLocks noGrp="1" noChangeArrowheads="1"/>
          </p:cNvSpPr>
          <p:nvPr>
            <p:ph sz="quarter" idx="2"/>
          </p:nvPr>
        </p:nvSpPr>
        <p:spPr>
          <a:xfrm>
            <a:off x="5867400" y="620713"/>
            <a:ext cx="2881313" cy="2520950"/>
          </a:xfrm>
        </p:spPr>
        <p:txBody>
          <a:bodyPr/>
          <a:lstStyle/>
          <a:p>
            <a:r>
              <a:rPr lang="ru-RU" sz="2400"/>
              <a:t>И.И. Шишкин «Ручей в березовом лесу»</a:t>
            </a:r>
          </a:p>
        </p:txBody>
      </p:sp>
      <p:pic>
        <p:nvPicPr>
          <p:cNvPr id="71694" name="Picture 14"/>
          <p:cNvPicPr>
            <a:picLocks noChangeAspect="1" noChangeArrowheads="1"/>
          </p:cNvPicPr>
          <p:nvPr>
            <p:ph sz="quarter" idx="3"/>
          </p:nvPr>
        </p:nvPicPr>
        <p:blipFill>
          <a:blip r:embed="rId3"/>
          <a:srcRect/>
          <a:stretch>
            <a:fillRect/>
          </a:stretch>
        </p:blipFill>
        <p:spPr>
          <a:xfrm>
            <a:off x="539750" y="3789363"/>
            <a:ext cx="4824413" cy="2259012"/>
          </a:xfrm>
        </p:spPr>
      </p:pic>
      <p:sp>
        <p:nvSpPr>
          <p:cNvPr id="71695" name="Rectangle 15"/>
          <p:cNvSpPr>
            <a:spLocks noGrp="1" noChangeArrowheads="1"/>
          </p:cNvSpPr>
          <p:nvPr>
            <p:ph sz="quarter" idx="4"/>
          </p:nvPr>
        </p:nvSpPr>
        <p:spPr>
          <a:xfrm>
            <a:off x="5867400" y="3789363"/>
            <a:ext cx="2819400" cy="2336800"/>
          </a:xfrm>
        </p:spPr>
        <p:txBody>
          <a:bodyPr/>
          <a:lstStyle/>
          <a:p>
            <a:r>
              <a:rPr lang="ru-RU" sz="2400"/>
              <a:t>А.Э. Солодилов «Весенние воды»</a:t>
            </a:r>
          </a:p>
        </p:txBody>
      </p:sp>
    </p:spTree>
  </p:cSld>
  <p:clrMapOvr>
    <a:masterClrMapping/>
  </p:clrMapOvr>
  <p:transition advTm="1009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ChangeArrowheads="1"/>
          </p:cNvSpPr>
          <p:nvPr>
            <p:ph type="title"/>
          </p:nvPr>
        </p:nvSpPr>
        <p:spPr>
          <a:xfrm>
            <a:off x="457200" y="274638"/>
            <a:ext cx="8218488" cy="706437"/>
          </a:xfrm>
        </p:spPr>
        <p:txBody>
          <a:bodyPr/>
          <a:lstStyle/>
          <a:p>
            <a:r>
              <a:rPr lang="ru-RU" sz="3200"/>
              <a:t>А.А. Фет</a:t>
            </a:r>
          </a:p>
        </p:txBody>
      </p:sp>
      <p:sp>
        <p:nvSpPr>
          <p:cNvPr id="72712" name="Rectangle 8"/>
          <p:cNvSpPr>
            <a:spLocks noGrp="1" noChangeArrowheads="1"/>
          </p:cNvSpPr>
          <p:nvPr>
            <p:ph sz="half" idx="1"/>
          </p:nvPr>
        </p:nvSpPr>
        <p:spPr>
          <a:xfrm>
            <a:off x="457200" y="1125538"/>
            <a:ext cx="4043363" cy="5000625"/>
          </a:xfrm>
        </p:spPr>
        <p:txBody>
          <a:bodyPr/>
          <a:lstStyle/>
          <a:p>
            <a:pPr algn="just">
              <a:buFontTx/>
              <a:buNone/>
            </a:pPr>
            <a:r>
              <a:rPr lang="ru-RU" sz="1800"/>
              <a:t>          Афанасий Афанасьевич Фет через всю свою жизнь пронес гармонию красоты всего живого. Его судьба поставила ему очень жесткие условия для творчества. Внешне жизнь поэта была подчинена решению совсем непоэтических, житейских проблем. Но его поэзия осталась возвышенной и трепетной. Передать игру света и тени, трели соловья, запах ландышей, волнение созревающей ржи – вот задача поэта. Фет создает в стихотворениях идеальный мир, в котором царит прекрасное.</a:t>
            </a:r>
          </a:p>
        </p:txBody>
      </p:sp>
      <p:pic>
        <p:nvPicPr>
          <p:cNvPr id="72713" name="Picture 9"/>
          <p:cNvPicPr>
            <a:picLocks noChangeAspect="1" noChangeArrowheads="1"/>
          </p:cNvPicPr>
          <p:nvPr>
            <p:ph sz="half" idx="2"/>
          </p:nvPr>
        </p:nvPicPr>
        <p:blipFill>
          <a:blip r:embed="rId2"/>
          <a:srcRect/>
          <a:stretch>
            <a:fillRect/>
          </a:stretch>
        </p:blipFill>
        <p:spPr>
          <a:xfrm>
            <a:off x="4648200" y="1125538"/>
            <a:ext cx="4432300" cy="4967287"/>
          </a:xfrm>
        </p:spPr>
      </p:pic>
    </p:spTree>
  </p:cSld>
  <p:clrMapOvr>
    <a:masterClrMapping/>
  </p:clrMapOvr>
  <p:transition advTm="1548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Rectangle 7"/>
          <p:cNvSpPr>
            <a:spLocks noGrp="1" noChangeArrowheads="1"/>
          </p:cNvSpPr>
          <p:nvPr>
            <p:ph type="title"/>
          </p:nvPr>
        </p:nvSpPr>
        <p:spPr>
          <a:xfrm>
            <a:off x="457200" y="277813"/>
            <a:ext cx="8002588" cy="849312"/>
          </a:xfrm>
        </p:spPr>
        <p:txBody>
          <a:bodyPr/>
          <a:lstStyle/>
          <a:p>
            <a:r>
              <a:rPr lang="ru-RU" sz="2800" b="1">
                <a:solidFill>
                  <a:schemeClr val="tx1"/>
                </a:solidFill>
              </a:rPr>
              <a:t>Стихотворение</a:t>
            </a:r>
            <a:br>
              <a:rPr lang="ru-RU" sz="2800" b="1">
                <a:solidFill>
                  <a:schemeClr val="tx1"/>
                </a:solidFill>
              </a:rPr>
            </a:br>
            <a:r>
              <a:rPr lang="ru-RU" sz="2800" b="1">
                <a:solidFill>
                  <a:schemeClr val="tx1"/>
                </a:solidFill>
              </a:rPr>
              <a:t> «Ель рукавом мне тропинку завесила»</a:t>
            </a:r>
          </a:p>
        </p:txBody>
      </p:sp>
      <p:sp>
        <p:nvSpPr>
          <p:cNvPr id="76808" name="Rectangle 8"/>
          <p:cNvSpPr>
            <a:spLocks noGrp="1" noChangeArrowheads="1"/>
          </p:cNvSpPr>
          <p:nvPr>
            <p:ph type="body" sz="half" idx="1"/>
          </p:nvPr>
        </p:nvSpPr>
        <p:spPr>
          <a:xfrm>
            <a:off x="457200" y="1412875"/>
            <a:ext cx="3609975" cy="4713288"/>
          </a:xfrm>
        </p:spPr>
        <p:txBody>
          <a:bodyPr/>
          <a:lstStyle/>
          <a:p>
            <a:pPr algn="just">
              <a:buFont typeface="Wingdings" pitchFamily="2" charset="2"/>
              <a:buNone/>
            </a:pPr>
            <a:r>
              <a:rPr lang="ru-RU" sz="2600"/>
              <a:t>      </a:t>
            </a:r>
            <a:r>
              <a:rPr lang="ru-RU" sz="1600">
                <a:latin typeface="Tahoma" pitchFamily="34" charset="0"/>
              </a:rPr>
              <a:t> </a:t>
            </a:r>
            <a:r>
              <a:rPr lang="ru-RU" sz="1800"/>
              <a:t>Стихотворение до конца сохраняет завораживающую силу: оно заканчивается с включением нового образа — того, кто приветствует «странника бедного»; но местоимение ты невозмож-но конкретизировать и не нужно: загадка и тайна,— то, что в нём волнует и лирического героя, и читателя, и самого автора </a:t>
            </a:r>
          </a:p>
        </p:txBody>
      </p:sp>
      <p:pic>
        <p:nvPicPr>
          <p:cNvPr id="76812" name="Picture 12"/>
          <p:cNvPicPr>
            <a:picLocks noChangeAspect="1" noChangeArrowheads="1"/>
          </p:cNvPicPr>
          <p:nvPr/>
        </p:nvPicPr>
        <p:blipFill>
          <a:blip r:embed="rId2"/>
          <a:srcRect/>
          <a:stretch>
            <a:fillRect/>
          </a:stretch>
        </p:blipFill>
        <p:spPr bwMode="auto">
          <a:xfrm>
            <a:off x="4284663" y="1268413"/>
            <a:ext cx="4319587" cy="3744912"/>
          </a:xfrm>
          <a:prstGeom prst="rect">
            <a:avLst/>
          </a:prstGeom>
          <a:noFill/>
          <a:ln w="9525">
            <a:noFill/>
            <a:miter lim="800000"/>
            <a:headEnd/>
            <a:tailEnd/>
          </a:ln>
          <a:effectLst/>
        </p:spPr>
      </p:pic>
      <p:sp>
        <p:nvSpPr>
          <p:cNvPr id="76813" name="Rectangle 13"/>
          <p:cNvSpPr>
            <a:spLocks noChangeArrowheads="1"/>
          </p:cNvSpPr>
          <p:nvPr/>
        </p:nvSpPr>
        <p:spPr bwMode="auto">
          <a:xfrm>
            <a:off x="4284663" y="5084763"/>
            <a:ext cx="4391025" cy="641350"/>
          </a:xfrm>
          <a:prstGeom prst="rect">
            <a:avLst/>
          </a:prstGeom>
          <a:noFill/>
          <a:ln w="9525">
            <a:noFill/>
            <a:miter lim="800000"/>
            <a:headEnd/>
            <a:tailEnd/>
          </a:ln>
          <a:effectLst/>
        </p:spPr>
        <p:txBody>
          <a:bodyPr>
            <a:spAutoFit/>
          </a:bodyPr>
          <a:lstStyle/>
          <a:p>
            <a:pPr>
              <a:spcBef>
                <a:spcPct val="20000"/>
              </a:spcBef>
              <a:buClr>
                <a:schemeClr val="accent1"/>
              </a:buClr>
              <a:buSzPct val="85000"/>
              <a:buFont typeface="Wingdings" pitchFamily="2" charset="2"/>
              <a:buChar char="o"/>
            </a:pPr>
            <a:r>
              <a:rPr lang="ru-RU" b="1">
                <a:solidFill>
                  <a:schemeClr val="tx2"/>
                </a:solidFill>
              </a:rPr>
              <a:t>И.И. Шишкин. «Осенний	 пейзаж»</a:t>
            </a:r>
          </a:p>
        </p:txBody>
      </p:sp>
    </p:spTree>
  </p:cSld>
  <p:clrMapOvr>
    <a:masterClrMapping/>
  </p:clrMapOvr>
  <p:transition advTm="1529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9" name="Rectangle 11"/>
          <p:cNvSpPr>
            <a:spLocks noGrp="1" noChangeArrowheads="1"/>
          </p:cNvSpPr>
          <p:nvPr>
            <p:ph type="title"/>
          </p:nvPr>
        </p:nvSpPr>
        <p:spPr>
          <a:xfrm>
            <a:off x="457200" y="274638"/>
            <a:ext cx="8218488" cy="779462"/>
          </a:xfrm>
        </p:spPr>
        <p:txBody>
          <a:bodyPr/>
          <a:lstStyle/>
          <a:p>
            <a:r>
              <a:rPr lang="ru-RU" sz="3200" b="1"/>
              <a:t>Заключение</a:t>
            </a:r>
          </a:p>
        </p:txBody>
      </p:sp>
      <p:sp>
        <p:nvSpPr>
          <p:cNvPr id="109580" name="Rectangle 12"/>
          <p:cNvSpPr>
            <a:spLocks noGrp="1" noChangeArrowheads="1"/>
          </p:cNvSpPr>
          <p:nvPr>
            <p:ph sz="half" idx="1"/>
          </p:nvPr>
        </p:nvSpPr>
        <p:spPr>
          <a:xfrm>
            <a:off x="457200" y="1341438"/>
            <a:ext cx="3609975" cy="4784725"/>
          </a:xfrm>
        </p:spPr>
        <p:txBody>
          <a:bodyPr/>
          <a:lstStyle/>
          <a:p>
            <a:pPr algn="just">
              <a:buFontTx/>
              <a:buNone/>
            </a:pPr>
            <a:r>
              <a:rPr lang="ru-RU" sz="1800"/>
              <a:t>         Этот урок показал вам, что читать лирические произведения – душевный труд. Стихи требуют от читателя сопереживания и погружения в мир поэта. Познакомившись с жемчужинами русской лирики, вы узнали, что главное в поэзии – чувства и мысли человека. И когда поэт хочет высказать свои думы и сокровенные чувства, он ищет для них тончайшие созвучия в вечно меняющейся картине окружающего мира.</a:t>
            </a:r>
          </a:p>
        </p:txBody>
      </p:sp>
      <p:sp>
        <p:nvSpPr>
          <p:cNvPr id="109582" name="Rectangle 14"/>
          <p:cNvSpPr>
            <a:spLocks noGrp="1" noChangeArrowheads="1"/>
          </p:cNvSpPr>
          <p:nvPr>
            <p:ph sz="quarter" idx="3"/>
          </p:nvPr>
        </p:nvSpPr>
        <p:spPr>
          <a:xfrm>
            <a:off x="4284663" y="5229225"/>
            <a:ext cx="4391025" cy="863600"/>
          </a:xfrm>
        </p:spPr>
        <p:txBody>
          <a:bodyPr/>
          <a:lstStyle/>
          <a:p>
            <a:pPr>
              <a:buFontTx/>
              <a:buNone/>
            </a:pPr>
            <a:r>
              <a:rPr lang="ru-RU" sz="1800" b="1"/>
              <a:t>А.Э.Завьялова. «Осень»</a:t>
            </a:r>
          </a:p>
        </p:txBody>
      </p:sp>
      <p:pic>
        <p:nvPicPr>
          <p:cNvPr id="109585" name="Picture 17"/>
          <p:cNvPicPr>
            <a:picLocks noChangeAspect="1" noChangeArrowheads="1"/>
          </p:cNvPicPr>
          <p:nvPr>
            <p:ph sz="quarter" idx="2"/>
          </p:nvPr>
        </p:nvPicPr>
        <p:blipFill>
          <a:blip r:embed="rId2"/>
          <a:srcRect/>
          <a:stretch>
            <a:fillRect/>
          </a:stretch>
        </p:blipFill>
        <p:spPr>
          <a:xfrm>
            <a:off x="4284663" y="1412875"/>
            <a:ext cx="4535487" cy="3311525"/>
          </a:xfrm>
          <a:noFill/>
          <a:ln/>
        </p:spPr>
      </p:pic>
    </p:spTree>
  </p:cSld>
  <p:clrMapOvr>
    <a:masterClrMapping/>
  </p:clrMapOvr>
  <p:transition advTm="1525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9" name="Rectangle 7"/>
          <p:cNvSpPr>
            <a:spLocks noGrp="1" noChangeArrowheads="1"/>
          </p:cNvSpPr>
          <p:nvPr>
            <p:ph/>
          </p:nvPr>
        </p:nvSpPr>
        <p:spPr/>
        <p:txBody>
          <a:bodyPr/>
          <a:lstStyle/>
          <a:p>
            <a:pPr algn="just"/>
            <a:r>
              <a:rPr lang="ru-RU" sz="2400"/>
              <a:t>    Надеюсь, этот урок не пройдёт для вас бесследно. Ещё очень долго вы будете вспоминать то, о чем мы сегодня с вами говорили. Я думаю: вас заинтересуют и другие стихотворения о природе этих и других поэтов.</a:t>
            </a:r>
          </a:p>
          <a:p>
            <a:pPr algn="just"/>
            <a:r>
              <a:rPr lang="ru-RU" sz="2400"/>
              <a:t>   А дома одни из вас напишут мини-сочинение на тему «Ещё в полях белеет снег…», а другие выучат наизусть любое понравившееся стихотворение о природе поэтов, чьё творчество мы изучали на уроках.</a:t>
            </a:r>
          </a:p>
          <a:p>
            <a:pPr algn="just"/>
            <a:r>
              <a:rPr lang="ru-RU" sz="2400"/>
              <a:t>  Спасибо за урок. До свидания!</a:t>
            </a:r>
          </a:p>
          <a:p>
            <a:pPr algn="just"/>
            <a:endParaRPr lang="ru-RU" sz="2400"/>
          </a:p>
        </p:txBody>
      </p:sp>
    </p:spTree>
  </p:cSld>
  <p:clrMapOvr>
    <a:masterClrMapping/>
  </p:clrMapOvr>
  <p:transition advTm="1439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pPr algn="just"/>
            <a:r>
              <a:rPr lang="ru-RU" sz="1700"/>
              <a:t>Сегодня на уроке мы будем говорить о родной природе в русской литературе. Попробуем увидеть, как это делает поэзия. </a:t>
            </a:r>
          </a:p>
        </p:txBody>
      </p:sp>
      <p:sp>
        <p:nvSpPr>
          <p:cNvPr id="3077" name="Rectangle 5"/>
          <p:cNvSpPr>
            <a:spLocks noGrp="1" noChangeArrowheads="1"/>
          </p:cNvSpPr>
          <p:nvPr>
            <p:ph type="body" sz="half" idx="1"/>
          </p:nvPr>
        </p:nvSpPr>
        <p:spPr>
          <a:xfrm>
            <a:off x="609600" y="1600200"/>
            <a:ext cx="3889375" cy="4419600"/>
          </a:xfrm>
        </p:spPr>
        <p:txBody>
          <a:bodyPr/>
          <a:lstStyle/>
          <a:p>
            <a:pPr algn="just">
              <a:buFont typeface="Wingdings" pitchFamily="2" charset="2"/>
              <a:buNone/>
            </a:pPr>
            <a:r>
              <a:rPr lang="ru-RU" sz="1800"/>
              <a:t>        Лирика – один из трех родов художественной литературы, в основе которого не действия и события, а чувства и мысли человека. Поэзия – особенное состояние человеческой души, когда в несколько строк стихотворения укладывается «бездна мысли», для передачи которого в прозе понадобились бы десять страниц. Лирика может дать почувствовать «созвучье полное» с природой.</a:t>
            </a:r>
          </a:p>
          <a:p>
            <a:pPr algn="just">
              <a:buFont typeface="Wingdings" pitchFamily="2" charset="2"/>
              <a:buNone/>
            </a:pPr>
            <a:endParaRPr lang="ru-RU" sz="1800"/>
          </a:p>
          <a:p>
            <a:pPr algn="just">
              <a:buFont typeface="Wingdings" pitchFamily="2" charset="2"/>
              <a:buNone/>
            </a:pPr>
            <a:r>
              <a:rPr lang="ru-RU" sz="1800"/>
              <a:t>      </a:t>
            </a:r>
            <a:endParaRPr lang="ru-RU" sz="1800" b="1"/>
          </a:p>
        </p:txBody>
      </p:sp>
      <p:pic>
        <p:nvPicPr>
          <p:cNvPr id="3078" name="Picture 6"/>
          <p:cNvPicPr>
            <a:picLocks noChangeAspect="1" noChangeArrowheads="1"/>
          </p:cNvPicPr>
          <p:nvPr>
            <p:ph type="body" sz="half" idx="2"/>
          </p:nvPr>
        </p:nvPicPr>
        <p:blipFill>
          <a:blip r:embed="rId2"/>
          <a:srcRect/>
          <a:stretch>
            <a:fillRect/>
          </a:stretch>
        </p:blipFill>
        <p:spPr>
          <a:xfrm>
            <a:off x="4645025" y="1600200"/>
            <a:ext cx="3889375" cy="4419600"/>
          </a:xfrm>
        </p:spPr>
      </p:pic>
    </p:spTree>
  </p:cSld>
  <p:clrMapOvr>
    <a:masterClrMapping/>
  </p:clrMapOvr>
  <p:transition advTm="1320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ru-RU" sz="2800" b="1"/>
              <a:t>Ф.И. Тютчев</a:t>
            </a:r>
          </a:p>
        </p:txBody>
      </p:sp>
      <p:sp>
        <p:nvSpPr>
          <p:cNvPr id="5125" name="Rectangle 5"/>
          <p:cNvSpPr>
            <a:spLocks noGrp="1" noChangeArrowheads="1"/>
          </p:cNvSpPr>
          <p:nvPr>
            <p:ph sz="half" idx="1"/>
          </p:nvPr>
        </p:nvSpPr>
        <p:spPr/>
        <p:txBody>
          <a:bodyPr/>
          <a:lstStyle/>
          <a:p>
            <a:pPr algn="just">
              <a:buFontTx/>
              <a:buNone/>
            </a:pPr>
            <a:r>
              <a:rPr lang="ru-RU" sz="1800"/>
              <a:t>        Детские годы Федора Ивановича Тютчева прошли в Овстуге – наследственном имении отца в Орловской губернии. Этот край – колыбель многих русских поэтов и писателей: Тургенева, Фета, Лескова. И в первых стихотворениях Тютчева, и в произведениях, написанных в зрелом возрасте, звучит нежная любовь к русской природе, возникшая ещё в детстве.</a:t>
            </a:r>
          </a:p>
        </p:txBody>
      </p:sp>
      <p:pic>
        <p:nvPicPr>
          <p:cNvPr id="5126" name="Picture 6"/>
          <p:cNvPicPr>
            <a:picLocks noChangeAspect="1" noChangeArrowheads="1"/>
          </p:cNvPicPr>
          <p:nvPr>
            <p:ph sz="half" idx="2"/>
          </p:nvPr>
        </p:nvPicPr>
        <p:blipFill>
          <a:blip r:embed="rId2"/>
          <a:srcRect/>
          <a:stretch>
            <a:fillRect/>
          </a:stretch>
        </p:blipFill>
        <p:spPr/>
      </p:pic>
    </p:spTree>
  </p:cSld>
  <p:clrMapOvr>
    <a:masterClrMapping/>
  </p:clrMapOvr>
  <p:transition advTm="1575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11"/>
          <p:cNvSpPr>
            <a:spLocks noGrp="1" noChangeArrowheads="1"/>
          </p:cNvSpPr>
          <p:nvPr>
            <p:ph type="title"/>
          </p:nvPr>
        </p:nvSpPr>
        <p:spPr/>
        <p:txBody>
          <a:bodyPr/>
          <a:lstStyle/>
          <a:p>
            <a:r>
              <a:rPr lang="ru-RU" sz="2800" b="1"/>
              <a:t>Родители Ф.И. Тютчева</a:t>
            </a:r>
          </a:p>
        </p:txBody>
      </p:sp>
      <p:pic>
        <p:nvPicPr>
          <p:cNvPr id="7180" name="Picture 12"/>
          <p:cNvPicPr>
            <a:picLocks noChangeAspect="1" noChangeArrowheads="1"/>
          </p:cNvPicPr>
          <p:nvPr>
            <p:ph sz="half" idx="1"/>
          </p:nvPr>
        </p:nvPicPr>
        <p:blipFill>
          <a:blip r:embed="rId2"/>
          <a:srcRect/>
          <a:stretch>
            <a:fillRect/>
          </a:stretch>
        </p:blipFill>
        <p:spPr/>
      </p:pic>
      <p:pic>
        <p:nvPicPr>
          <p:cNvPr id="7181" name="Picture 13"/>
          <p:cNvPicPr>
            <a:picLocks noChangeAspect="1" noChangeArrowheads="1"/>
          </p:cNvPicPr>
          <p:nvPr>
            <p:ph sz="half" idx="2"/>
          </p:nvPr>
        </p:nvPicPr>
        <p:blipFill>
          <a:blip r:embed="rId3"/>
          <a:srcRect/>
          <a:stretch>
            <a:fillRect/>
          </a:stretch>
        </p:blipFill>
        <p:spPr/>
      </p:pic>
    </p:spTree>
  </p:cSld>
  <p:clrMapOvr>
    <a:masterClrMapping/>
  </p:clrMapOvr>
  <p:transition advTm="1115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ru-RU" sz="3200"/>
              <a:t>Музей-усадьба Ф.И.Тютчева</a:t>
            </a:r>
          </a:p>
        </p:txBody>
      </p:sp>
      <p:pic>
        <p:nvPicPr>
          <p:cNvPr id="11271" name="Picture 7"/>
          <p:cNvPicPr>
            <a:picLocks noChangeAspect="1" noChangeArrowheads="1"/>
          </p:cNvPicPr>
          <p:nvPr>
            <p:ph sz="half" idx="1"/>
          </p:nvPr>
        </p:nvPicPr>
        <p:blipFill>
          <a:blip r:embed="rId2"/>
          <a:srcRect/>
          <a:stretch>
            <a:fillRect/>
          </a:stretch>
        </p:blipFill>
        <p:spPr>
          <a:xfrm>
            <a:off x="457200" y="1268413"/>
            <a:ext cx="4625975" cy="5184775"/>
          </a:xfrm>
        </p:spPr>
      </p:pic>
      <p:sp>
        <p:nvSpPr>
          <p:cNvPr id="11272" name="Rectangle 8"/>
          <p:cNvSpPr>
            <a:spLocks noGrp="1" noChangeArrowheads="1"/>
          </p:cNvSpPr>
          <p:nvPr>
            <p:ph sz="half" idx="2"/>
          </p:nvPr>
        </p:nvSpPr>
        <p:spPr>
          <a:xfrm>
            <a:off x="4932363" y="1600200"/>
            <a:ext cx="3754437" cy="4421188"/>
          </a:xfrm>
        </p:spPr>
        <p:txBody>
          <a:bodyPr/>
          <a:lstStyle/>
          <a:p>
            <a:pPr algn="just">
              <a:buFontTx/>
              <a:buNone/>
            </a:pPr>
            <a:r>
              <a:rPr lang="ru-RU" sz="1800"/>
              <a:t>        Родился 23 ноября 1803 г. в селе Овстуг, Брянского уезда Орловской губернии, в родовитой дворянской семье, зимою жившей в Москве открыто и богато. В доме, «совершенно чуждом интересам литературы и в особенности русской литературы», исключительное господство французского языка уживалось с приверженностью ко всем особенностям русского стародворянского и православного уклада. </a:t>
            </a:r>
          </a:p>
          <a:p>
            <a:endParaRPr lang="ru-RU" sz="1800"/>
          </a:p>
        </p:txBody>
      </p:sp>
    </p:spTree>
  </p:cSld>
  <p:clrMapOvr>
    <a:masterClrMapping/>
  </p:clrMapOvr>
  <p:transition advTm="1525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ru-RU" sz="3200"/>
              <a:t>Памятник Ф.И. Тютчева</a:t>
            </a:r>
          </a:p>
        </p:txBody>
      </p:sp>
      <p:pic>
        <p:nvPicPr>
          <p:cNvPr id="12293" name="Picture 5"/>
          <p:cNvPicPr>
            <a:picLocks noChangeAspect="1" noChangeArrowheads="1"/>
          </p:cNvPicPr>
          <p:nvPr>
            <p:ph sz="half" idx="1"/>
          </p:nvPr>
        </p:nvPicPr>
        <p:blipFill>
          <a:blip r:embed="rId2"/>
          <a:srcRect/>
          <a:stretch>
            <a:fillRect/>
          </a:stretch>
        </p:blipFill>
        <p:spPr>
          <a:xfrm>
            <a:off x="457200" y="1557338"/>
            <a:ext cx="4454525" cy="4538662"/>
          </a:xfrm>
        </p:spPr>
      </p:pic>
      <p:sp>
        <p:nvSpPr>
          <p:cNvPr id="12294" name="Rectangle 6"/>
          <p:cNvSpPr>
            <a:spLocks noGrp="1" noChangeArrowheads="1"/>
          </p:cNvSpPr>
          <p:nvPr>
            <p:ph sz="half" idx="2"/>
          </p:nvPr>
        </p:nvSpPr>
        <p:spPr>
          <a:xfrm>
            <a:off x="5219700" y="1557338"/>
            <a:ext cx="3744913" cy="4538662"/>
          </a:xfrm>
        </p:spPr>
        <p:txBody>
          <a:bodyPr/>
          <a:lstStyle/>
          <a:p>
            <a:pPr algn="just">
              <a:buFontTx/>
              <a:buNone/>
            </a:pPr>
            <a:r>
              <a:rPr lang="ru-RU" sz="1800"/>
              <a:t>         Когда Тютчеву шел десятый год, в воспитатели к нему был приглашен С. Е. Раич, пробывший в доме Тютчевых семь лет и оказавший большое влияние на умственное и нравственное развитие своего воспитанника, в котором он развил живой интерес к литературе. Превосходно изучив классические произведения, Тютчев не замедлил испытать себя в поэтическом переводе. </a:t>
            </a:r>
          </a:p>
        </p:txBody>
      </p:sp>
    </p:spTree>
  </p:cSld>
  <p:clrMapOvr>
    <a:masterClrMapping/>
  </p:clrMapOvr>
  <p:transition advTm="1435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sz="quarter"/>
          </p:nvPr>
        </p:nvSpPr>
        <p:spPr>
          <a:xfrm flipH="1" flipV="1">
            <a:off x="457200" y="274638"/>
            <a:ext cx="8229600" cy="1143000"/>
          </a:xfrm>
        </p:spPr>
        <p:txBody>
          <a:bodyPr/>
          <a:lstStyle/>
          <a:p>
            <a:r>
              <a:rPr lang="ru-RU" sz="4000"/>
              <a:t/>
            </a:r>
            <a:br>
              <a:rPr lang="ru-RU" sz="4000"/>
            </a:br>
            <a:endParaRPr lang="ru-RU" sz="4000"/>
          </a:p>
        </p:txBody>
      </p:sp>
      <p:sp>
        <p:nvSpPr>
          <p:cNvPr id="16388" name="Rectangle 4"/>
          <p:cNvSpPr>
            <a:spLocks noGrp="1" noChangeArrowheads="1"/>
          </p:cNvSpPr>
          <p:nvPr>
            <p:ph sz="quarter" idx="1"/>
          </p:nvPr>
        </p:nvSpPr>
        <p:spPr>
          <a:xfrm>
            <a:off x="457200" y="549275"/>
            <a:ext cx="4114800" cy="4679950"/>
          </a:xfrm>
        </p:spPr>
        <p:txBody>
          <a:bodyPr/>
          <a:lstStyle/>
          <a:p>
            <a:pPr algn="just">
              <a:buFontTx/>
              <a:buNone/>
            </a:pPr>
            <a:r>
              <a:rPr lang="ru-RU" sz="1600"/>
              <a:t>         </a:t>
            </a:r>
            <a:r>
              <a:rPr lang="ru-RU" sz="1800"/>
              <a:t>В том же году Тютчев поступил в Московский университет, то есть стал ездить на лекции с воспитателем, а профессора сделались обычными гостями его родителей. Получив в 1821 году кандидатскую степень, Тютчев в 1822 г. был отправлен в Петербург на службу в государственную коллегию иностранных дел и в том же году уехал за границу с своим родственником графом фон Остерманом-Толстым, который пристроил его сверхштатным чиновником русской миссии в Мюнхене. За границей он прожил, с незначительными перерывами, двадцать два года. </a:t>
            </a:r>
          </a:p>
        </p:txBody>
      </p:sp>
      <p:sp>
        <p:nvSpPr>
          <p:cNvPr id="16389" name="Rectangle 5"/>
          <p:cNvSpPr>
            <a:spLocks noGrp="1" noChangeArrowheads="1"/>
          </p:cNvSpPr>
          <p:nvPr>
            <p:ph sz="quarter" idx="2"/>
          </p:nvPr>
        </p:nvSpPr>
        <p:spPr>
          <a:xfrm>
            <a:off x="4648200" y="1600200"/>
            <a:ext cx="4038600" cy="2184400"/>
          </a:xfrm>
        </p:spPr>
        <p:txBody>
          <a:bodyPr/>
          <a:lstStyle/>
          <a:p>
            <a:pPr algn="just">
              <a:buFontTx/>
              <a:buNone/>
            </a:pPr>
            <a:endParaRPr lang="ru-RU" sz="1600"/>
          </a:p>
          <a:p>
            <a:pPr algn="just"/>
            <a:endParaRPr lang="ru-RU" sz="1600"/>
          </a:p>
        </p:txBody>
      </p:sp>
      <p:pic>
        <p:nvPicPr>
          <p:cNvPr id="16393" name="Picture 9"/>
          <p:cNvPicPr>
            <a:picLocks noChangeAspect="1" noChangeArrowheads="1"/>
          </p:cNvPicPr>
          <p:nvPr>
            <p:ph sz="quarter" idx="4"/>
          </p:nvPr>
        </p:nvPicPr>
        <p:blipFill>
          <a:blip r:embed="rId2"/>
          <a:srcRect/>
          <a:stretch>
            <a:fillRect/>
          </a:stretch>
        </p:blipFill>
        <p:spPr>
          <a:xfrm>
            <a:off x="4716463" y="692150"/>
            <a:ext cx="4103687" cy="4537075"/>
          </a:xfrm>
        </p:spPr>
      </p:pic>
      <p:sp>
        <p:nvSpPr>
          <p:cNvPr id="16395" name="Rectangle 11"/>
          <p:cNvSpPr>
            <a:spLocks noGrp="1" noChangeArrowheads="1"/>
          </p:cNvSpPr>
          <p:nvPr>
            <p:ph sz="quarter" idx="3"/>
          </p:nvPr>
        </p:nvSpPr>
        <p:spPr>
          <a:xfrm>
            <a:off x="4716463" y="5300663"/>
            <a:ext cx="3960812" cy="1081087"/>
          </a:xfrm>
        </p:spPr>
        <p:txBody>
          <a:bodyPr/>
          <a:lstStyle/>
          <a:p>
            <a:pPr>
              <a:buFontTx/>
              <a:buNone/>
            </a:pPr>
            <a:r>
              <a:rPr lang="ru-RU" sz="2400"/>
              <a:t>    </a:t>
            </a:r>
            <a:r>
              <a:rPr lang="ru-RU" sz="1800" b="1"/>
              <a:t>Гостиная в доме Ф.И. Тютчева</a:t>
            </a:r>
          </a:p>
        </p:txBody>
      </p:sp>
    </p:spTree>
  </p:cSld>
  <p:clrMapOvr>
    <a:masterClrMapping/>
  </p:clrMapOvr>
  <p:transition advTm="1412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ru-RU" sz="3200" b="1"/>
              <a:t>Природа в творчестве Ф.И. Тютчева</a:t>
            </a:r>
          </a:p>
        </p:txBody>
      </p:sp>
      <p:pic>
        <p:nvPicPr>
          <p:cNvPr id="69636" name="Picture 4"/>
          <p:cNvPicPr>
            <a:picLocks noChangeAspect="1" noChangeArrowheads="1"/>
          </p:cNvPicPr>
          <p:nvPr>
            <p:ph sz="half" idx="1"/>
          </p:nvPr>
        </p:nvPicPr>
        <p:blipFill>
          <a:blip r:embed="rId2"/>
          <a:srcRect/>
          <a:stretch>
            <a:fillRect/>
          </a:stretch>
        </p:blipFill>
        <p:spPr/>
      </p:pic>
      <p:sp>
        <p:nvSpPr>
          <p:cNvPr id="69637" name="Rectangle 5"/>
          <p:cNvSpPr>
            <a:spLocks noGrp="1" noChangeArrowheads="1"/>
          </p:cNvSpPr>
          <p:nvPr>
            <p:ph sz="half" idx="2"/>
          </p:nvPr>
        </p:nvSpPr>
        <p:spPr/>
        <p:txBody>
          <a:bodyPr/>
          <a:lstStyle/>
          <a:p>
            <a:pPr algn="just">
              <a:buFontTx/>
              <a:buNone/>
            </a:pPr>
            <a:r>
              <a:rPr lang="ru-RU" sz="1600"/>
              <a:t>         У Ф. И. Тютчева был особый взгляд на природу. Он воспринимал ее не только особый мир, полный жизни, звуков и красок. Это лишь оболочка, таинственный покров, под которым кроется сама тайна мира. Природа и человек - живые существа, неразрывно соединенные и понимающие друг друга. Требуется поэтическая зоркость, отмечающая тончайшие подробности, оттенки звуков и красок. Она у Тютчева имеется и придает его поэзии особую силу и достоверность. Любая перемена в природе порождает движения в душе человека. </a:t>
            </a:r>
          </a:p>
          <a:p>
            <a:pPr algn="just"/>
            <a:r>
              <a:rPr lang="ru-RU" sz="1800" b="1"/>
              <a:t>И.И. Шишкин «Перед грозой»</a:t>
            </a:r>
          </a:p>
        </p:txBody>
      </p:sp>
    </p:spTree>
  </p:cSld>
  <p:clrMapOvr>
    <a:masterClrMapping/>
  </p:clrMapOvr>
  <p:transition advTm="1817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6" name="Picture 10"/>
          <p:cNvPicPr>
            <a:picLocks noChangeAspect="1" noChangeArrowheads="1"/>
          </p:cNvPicPr>
          <p:nvPr>
            <p:ph type="body" sz="half" idx="1"/>
          </p:nvPr>
        </p:nvPicPr>
        <p:blipFill>
          <a:blip r:embed="rId2"/>
          <a:srcRect/>
          <a:stretch>
            <a:fillRect/>
          </a:stretch>
        </p:blipFill>
        <p:spPr>
          <a:xfrm>
            <a:off x="457200" y="476250"/>
            <a:ext cx="4043363" cy="5649913"/>
          </a:xfrm>
        </p:spPr>
      </p:pic>
      <p:sp>
        <p:nvSpPr>
          <p:cNvPr id="70667" name="Rectangle 11"/>
          <p:cNvSpPr>
            <a:spLocks noGrp="1" noChangeArrowheads="1"/>
          </p:cNvSpPr>
          <p:nvPr>
            <p:ph type="body" sz="half" idx="2"/>
          </p:nvPr>
        </p:nvSpPr>
        <p:spPr>
          <a:xfrm>
            <a:off x="4648200" y="333375"/>
            <a:ext cx="4244975" cy="5832475"/>
          </a:xfrm>
        </p:spPr>
        <p:txBody>
          <a:bodyPr/>
          <a:lstStyle/>
          <a:p>
            <a:pPr algn="just">
              <a:buFontTx/>
              <a:buNone/>
            </a:pPr>
            <a:endParaRPr lang="ru-RU"/>
          </a:p>
          <a:p>
            <a:pPr algn="just"/>
            <a:endParaRPr lang="ru-RU" sz="1800"/>
          </a:p>
          <a:p>
            <a:pPr algn="just">
              <a:buFontTx/>
              <a:buNone/>
            </a:pPr>
            <a:r>
              <a:rPr lang="ru-RU" sz="2400"/>
              <a:t>        </a:t>
            </a:r>
            <a:r>
              <a:rPr lang="ru-RU" sz="1800"/>
              <a:t>Тютчев заново переосмысли-вает мир природы, поэтизирует каждую его частичку, и рождается живое существо - Великая Матерь Природа, беседой с которой и стала лирика поэта. Знакомые всем «Весенняя гроза» в начале мая, «Весенние воды» с еще белеющим в полях снегом - это страницы таинственной книги природы, вдохновенно открытые перед нами поэтом.</a:t>
            </a:r>
          </a:p>
          <a:p>
            <a:pPr>
              <a:buFontTx/>
              <a:buNone/>
            </a:pPr>
            <a:endParaRPr lang="ru-RU" sz="1800"/>
          </a:p>
          <a:p>
            <a:pPr algn="ctr">
              <a:buFontTx/>
              <a:buNone/>
            </a:pPr>
            <a:r>
              <a:rPr lang="ru-RU" sz="2000" b="1"/>
              <a:t>    И.И. Левитан«Март»</a:t>
            </a:r>
          </a:p>
        </p:txBody>
      </p:sp>
    </p:spTree>
  </p:cSld>
  <p:clrMapOvr>
    <a:masterClrMapping/>
  </p:clrMapOvr>
  <p:transition advTm="17562"/>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кругленный">
  <a:themeElements>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Скругленн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305</TotalTime>
  <Words>880</Words>
  <Application>Microsoft Office PowerPoint</Application>
  <PresentationFormat>Экран (4:3)</PresentationFormat>
  <Paragraphs>41</Paragraphs>
  <Slides>14</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14</vt:i4>
      </vt:variant>
    </vt:vector>
  </HeadingPairs>
  <TitlesOfParts>
    <vt:vector size="23" baseType="lpstr">
      <vt:lpstr>Arial</vt:lpstr>
      <vt:lpstr>Times New Roman</vt:lpstr>
      <vt:lpstr>Wingdings</vt:lpstr>
      <vt:lpstr>Garamond</vt:lpstr>
      <vt:lpstr>Arial Black</vt:lpstr>
      <vt:lpstr>Tahoma</vt:lpstr>
      <vt:lpstr>Оформление по умолчанию</vt:lpstr>
      <vt:lpstr>Скругленный</vt:lpstr>
      <vt:lpstr>Край</vt:lpstr>
      <vt:lpstr>Слайд 1</vt:lpstr>
      <vt:lpstr>Сегодня на уроке мы будем говорить о родной природе в русской литературе. Попробуем увидеть, как это делает поэзия. </vt:lpstr>
      <vt:lpstr>Ф.И. Тютчев</vt:lpstr>
      <vt:lpstr>Родители Ф.И. Тютчева</vt:lpstr>
      <vt:lpstr>Музей-усадьба Ф.И.Тютчева</vt:lpstr>
      <vt:lpstr>Памятник Ф.И. Тютчева</vt:lpstr>
      <vt:lpstr> </vt:lpstr>
      <vt:lpstr>Природа в творчестве Ф.И. Тютчева</vt:lpstr>
      <vt:lpstr>Слайд 9</vt:lpstr>
      <vt:lpstr>Слайд 10</vt:lpstr>
      <vt:lpstr>А.А. Фет</vt:lpstr>
      <vt:lpstr>Стихотворение  «Ель рукавом мне тропинку завесила»</vt:lpstr>
      <vt:lpstr>Заключение</vt:lpstr>
      <vt:lpstr>Слайд 14</vt:lpstr>
    </vt:vector>
  </TitlesOfParts>
  <Company>Reanimator 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Поэзия природы</dc:title>
  <dc:creator>Юрий</dc:creator>
  <cp:lastModifiedBy>Учитель</cp:lastModifiedBy>
  <cp:revision>9</cp:revision>
  <dcterms:created xsi:type="dcterms:W3CDTF">2006-11-28T10:36:11Z</dcterms:created>
  <dcterms:modified xsi:type="dcterms:W3CDTF">2010-06-17T05:02:03Z</dcterms:modified>
</cp:coreProperties>
</file>