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72" r:id="rId4"/>
    <p:sldId id="260" r:id="rId5"/>
    <p:sldId id="266" r:id="rId6"/>
    <p:sldId id="267" r:id="rId7"/>
    <p:sldId id="275" r:id="rId8"/>
    <p:sldId id="268" r:id="rId9"/>
    <p:sldId id="269" r:id="rId10"/>
    <p:sldId id="270" r:id="rId11"/>
    <p:sldId id="265" r:id="rId12"/>
    <p:sldId id="261" r:id="rId13"/>
    <p:sldId id="273" r:id="rId14"/>
    <p:sldId id="274" r:id="rId15"/>
    <p:sldId id="262" r:id="rId16"/>
    <p:sldId id="264" r:id="rId17"/>
    <p:sldId id="271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DEFE0-63C5-4635-A8C9-82FB38C1D376}" type="datetimeFigureOut">
              <a:rPr lang="ru-RU" smtClean="0"/>
              <a:pPr/>
              <a:t>08.12.2014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4BE91-1487-473D-87FD-491E188B5A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DEFE0-63C5-4635-A8C9-82FB38C1D376}" type="datetimeFigureOut">
              <a:rPr lang="ru-RU" smtClean="0"/>
              <a:pPr/>
              <a:t>08.12.2014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4BE91-1487-473D-87FD-491E188B5A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DEFE0-63C5-4635-A8C9-82FB38C1D376}" type="datetimeFigureOut">
              <a:rPr lang="ru-RU" smtClean="0"/>
              <a:pPr/>
              <a:t>08.12.2014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4BE91-1487-473D-87FD-491E188B5A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DEFE0-63C5-4635-A8C9-82FB38C1D376}" type="datetimeFigureOut">
              <a:rPr lang="ru-RU" smtClean="0"/>
              <a:pPr/>
              <a:t>08.12.2014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4BE91-1487-473D-87FD-491E188B5A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DEFE0-63C5-4635-A8C9-82FB38C1D376}" type="datetimeFigureOut">
              <a:rPr lang="ru-RU" smtClean="0"/>
              <a:pPr/>
              <a:t>08.12.2014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4BE91-1487-473D-87FD-491E188B5A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DEFE0-63C5-4635-A8C9-82FB38C1D376}" type="datetimeFigureOut">
              <a:rPr lang="ru-RU" smtClean="0"/>
              <a:pPr/>
              <a:t>08.12.2014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4BE91-1487-473D-87FD-491E188B5A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DEFE0-63C5-4635-A8C9-82FB38C1D376}" type="datetimeFigureOut">
              <a:rPr lang="ru-RU" smtClean="0"/>
              <a:pPr/>
              <a:t>08.12.2014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4BE91-1487-473D-87FD-491E188B5A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DEFE0-63C5-4635-A8C9-82FB38C1D376}" type="datetimeFigureOut">
              <a:rPr lang="ru-RU" smtClean="0"/>
              <a:pPr/>
              <a:t>08.12.2014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4BE91-1487-473D-87FD-491E188B5A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DEFE0-63C5-4635-A8C9-82FB38C1D376}" type="datetimeFigureOut">
              <a:rPr lang="ru-RU" smtClean="0"/>
              <a:pPr/>
              <a:t>08.12.2014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4BE91-1487-473D-87FD-491E188B5A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DEFE0-63C5-4635-A8C9-82FB38C1D376}" type="datetimeFigureOut">
              <a:rPr lang="ru-RU" smtClean="0"/>
              <a:pPr/>
              <a:t>08.12.2014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4BE91-1487-473D-87FD-491E188B5A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DEFE0-63C5-4635-A8C9-82FB38C1D376}" type="datetimeFigureOut">
              <a:rPr lang="ru-RU" smtClean="0"/>
              <a:pPr/>
              <a:t>08.12.2014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EA4BE91-1487-473D-87FD-491E188B5A1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20DEFE0-63C5-4635-A8C9-82FB38C1D376}" type="datetimeFigureOut">
              <a:rPr lang="ru-RU" smtClean="0"/>
              <a:pPr/>
              <a:t>08.12.2014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EA4BE91-1487-473D-87FD-491E188B5A1E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28671"/>
            <a:ext cx="7772400" cy="1928825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Урок-зачёт   по  теме:</a:t>
            </a:r>
            <a:endParaRPr 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857496"/>
            <a:ext cx="6400800" cy="2071702"/>
          </a:xfrm>
        </p:spPr>
        <p:txBody>
          <a:bodyPr>
            <a:noAutofit/>
          </a:bodyPr>
          <a:lstStyle/>
          <a:p>
            <a:r>
              <a:rPr lang="ru-R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«Электронные   таблицы»</a:t>
            </a:r>
            <a:endParaRPr lang="ru-RU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305800" cy="423708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выглядит маркер заполнения?</a:t>
            </a:r>
            <a:b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а) черный квадрат в правом нижнем углу ячейки</a:t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б) курсор в виде стрелки</a:t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в) мигающий курсор в строке</a:t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г) ячейка с измененным цветом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4002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1844824"/>
            <a:ext cx="574238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04617B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ОТВЕТЫ:</a:t>
            </a:r>
            <a:br>
              <a:rPr lang="ru-RU" sz="4000" b="1" dirty="0">
                <a:solidFill>
                  <a:srgbClr val="04617B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4617B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4617B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4617B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1. Г          2.Б           3. Г</a:t>
            </a:r>
            <a:br>
              <a:rPr lang="ru-RU" sz="4000" b="1" dirty="0">
                <a:solidFill>
                  <a:srgbClr val="04617B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4617B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4617B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4617B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4.А         5. В           6.А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0193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9532" y="1084658"/>
            <a:ext cx="8496944" cy="3960440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   делится   на  две  команды. Каждая  команда  получает  задание.</a:t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Задание: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В  ячейку    А1  ввести   заголовок   таблицы  «Вычисление   значения   функции»</a:t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В  ячейки   А3   и  А4   ввести   соответственно     х  и  у.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404664"/>
            <a:ext cx="74168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04617B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III. </a:t>
            </a:r>
            <a:r>
              <a:rPr lang="ru-RU" sz="3600" b="1" dirty="0">
                <a:solidFill>
                  <a:srgbClr val="04617B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Лабораторная  работа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568952" cy="5760640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046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3600" dirty="0" smtClean="0">
                <a:solidFill>
                  <a:srgbClr val="046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 </a:t>
            </a:r>
            <a:r>
              <a:rPr lang="ru-RU" sz="3600" dirty="0">
                <a:solidFill>
                  <a:srgbClr val="046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ячейку  В3  введите  значение  левой  границы  выбранного  интервала, в  ячейку  С3  следующее  значение. Воспользуйтесь  маркером  выделения    и  протяните  до  правой   границы  интервала.</a:t>
            </a:r>
            <a:br>
              <a:rPr lang="ru-RU" sz="3600" dirty="0">
                <a:solidFill>
                  <a:srgbClr val="046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rgbClr val="046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 В  ячейку  В4  введите   соответствующие   формулы.</a:t>
            </a:r>
            <a:br>
              <a:rPr lang="ru-RU" sz="3600" dirty="0">
                <a:solidFill>
                  <a:srgbClr val="046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627136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3156960"/>
          </a:xfrm>
        </p:spPr>
        <p:txBody>
          <a:bodyPr>
            <a:normAutofit/>
          </a:bodyPr>
          <a:lstStyle/>
          <a:p>
            <a:r>
              <a:rPr lang="ru-RU" sz="3600" dirty="0">
                <a:solidFill>
                  <a:srgbClr val="046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Выполните  обрамление   </a:t>
            </a:r>
            <a:r>
              <a:rPr lang="ru-RU" sz="3600" dirty="0" smtClean="0">
                <a:solidFill>
                  <a:srgbClr val="046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таблицы</a:t>
            </a:r>
            <a:r>
              <a:rPr lang="en-US" sz="3600" dirty="0">
                <a:solidFill>
                  <a:srgbClr val="046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600" dirty="0" smtClean="0">
                <a:solidFill>
                  <a:srgbClr val="046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выравнивание  </a:t>
            </a:r>
            <a:r>
              <a:rPr lang="ru-RU" sz="3600" dirty="0">
                <a:solidFill>
                  <a:srgbClr val="046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заголовка,  примените  стили  форматирования.</a:t>
            </a:r>
            <a:br>
              <a:rPr lang="ru-RU" sz="3600" dirty="0">
                <a:solidFill>
                  <a:srgbClr val="046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rgbClr val="046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По  данным  таблицы  постройте  диаграмму  ГРАФИК.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680633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077072"/>
            <a:ext cx="7801744" cy="4643470"/>
          </a:xfrm>
        </p:spPr>
        <p:txBody>
          <a:bodyPr>
            <a:noAutofit/>
          </a:bodyPr>
          <a:lstStyle/>
          <a:p>
            <a:r>
              <a:rPr lang="ru-RU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 команда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   </a:t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у=3х²- 6х +5   на   отрезке   [- 5; 7]  с  шагом   1</a:t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 команда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у=0,5х²- 3х +4   на   отрезке   [- 2; 8]  с  шагом   1</a:t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251520" y="2636912"/>
                <a:ext cx="8640960" cy="3024336"/>
              </a:xfrm>
            </p:spPr>
            <p:txBody>
              <a:bodyPr>
                <a:noAutofit/>
              </a:bodyPr>
              <a:lstStyle/>
              <a:p>
                <a:r>
                  <a:rPr lang="ru-RU" sz="3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Для  справившихся:</a:t>
                </a:r>
                <a:r>
                  <a:rPr lang="en-US" sz="3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sz="3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3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sz="3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3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ru-RU" sz="3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 </a:t>
                </a:r>
                <a:r>
                  <a:rPr lang="en-US" sz="3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 </a:t>
                </a:r>
                <a:r>
                  <a:rPr lang="en-US" sz="3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sin x   </a:t>
                </a:r>
                <a:r>
                  <a:rPr lang="ru-RU" sz="3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при </a:t>
                </a:r>
                <a:r>
                  <a:rPr lang="en-US" sz="3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</a:t>
                </a:r>
                <a:r>
                  <a:rPr lang="en-US" sz="3600" b="1" dirty="0">
                    <a:latin typeface="Times New Roman" panose="02020603050405020304" pitchFamily="18" charset="0"/>
                    <a:ea typeface="Cambria Math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 i="1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𝝐</m:t>
                    </m:r>
                  </m:oMath>
                </a14:m>
                <a:r>
                  <a:rPr lang="en-US" sz="3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[- 2;  2]</a:t>
                </a:r>
                <a:r>
                  <a:rPr lang="ru-RU" sz="3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 шагом </a:t>
                </a:r>
                <a:r>
                  <a:rPr lang="en-US" sz="3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0,5</a:t>
                </a:r>
                <a:r>
                  <a:rPr lang="ru-RU" sz="3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r>
                  <a:rPr lang="en-US" sz="3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sz="3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3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sz="3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3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en-US" sz="3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ru-RU" sz="3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sz="3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 </a:t>
                </a:r>
                <a:r>
                  <a:rPr lang="en-US" sz="3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sz="3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cos </a:t>
                </a:r>
                <a:r>
                  <a:rPr lang="en-US" sz="3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  </a:t>
                </a:r>
                <a:r>
                  <a:rPr lang="ru-RU" sz="3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при </a:t>
                </a:r>
                <a:r>
                  <a:rPr lang="en-US" sz="3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</a:t>
                </a:r>
                <a:r>
                  <a:rPr lang="en-US" sz="3600" b="1" dirty="0">
                    <a:latin typeface="Times New Roman" panose="02020603050405020304" pitchFamily="18" charset="0"/>
                    <a:ea typeface="Cambria Math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 i="1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𝝐</m:t>
                    </m:r>
                  </m:oMath>
                </a14:m>
                <a:r>
                  <a:rPr lang="en-US" sz="3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[-</a:t>
                </a:r>
                <a14:m>
                  <m:oMath xmlns:m="http://schemas.openxmlformats.org/officeDocument/2006/math">
                    <m:r>
                      <a:rPr lang="en-US" sz="3600" b="1" i="0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3600" b="1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𝟐</m:t>
                    </m:r>
                  </m:oMath>
                </a14:m>
                <a:r>
                  <a:rPr lang="en-US" sz="3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</a:t>
                </a:r>
                <a14:m>
                  <m:oMath xmlns:m="http://schemas.openxmlformats.org/officeDocument/2006/math">
                    <m:r>
                      <a:rPr lang="en-US" sz="3600" b="1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𝟐</m:t>
                    </m:r>
                  </m:oMath>
                </a14:m>
                <a:r>
                  <a:rPr lang="en-US" sz="3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]</a:t>
                </a:r>
                <a:r>
                  <a:rPr lang="ru-RU" sz="3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 шагом </a:t>
                </a:r>
                <a:r>
                  <a:rPr lang="en-US" sz="3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0,5</a:t>
                </a:r>
                <a:r>
                  <a:rPr lang="ru-RU" sz="3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r>
                  <a:rPr lang="ru-RU" sz="3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ru-RU" sz="3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ru-RU" sz="3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ru-RU" sz="3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endParaRPr lang="ru-RU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251520" y="2636912"/>
                <a:ext cx="8640960" cy="3024336"/>
              </a:xfrm>
              <a:blipFill rotWithShape="1">
                <a:blip r:embed="rId2"/>
                <a:stretch>
                  <a:fillRect l="-3173" t="-31855" r="-11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387704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046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IV. </a:t>
            </a:r>
            <a:r>
              <a:rPr lang="ru-RU" sz="3200" b="1" dirty="0">
                <a:solidFill>
                  <a:srgbClr val="046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  урока. Выставление  оценок.</a:t>
            </a:r>
            <a:br>
              <a:rPr lang="ru-RU" sz="3200" b="1" dirty="0">
                <a:solidFill>
                  <a:srgbClr val="046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046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solidFill>
                  <a:srgbClr val="046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>
                <a:solidFill>
                  <a:srgbClr val="046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V. </a:t>
            </a:r>
            <a:r>
              <a:rPr lang="ru-RU" sz="3200" b="1" dirty="0">
                <a:solidFill>
                  <a:srgbClr val="046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Домашнее задание: </a:t>
            </a:r>
            <a:r>
              <a:rPr lang="ru-RU" sz="3200" b="1" dirty="0" smtClean="0">
                <a:solidFill>
                  <a:srgbClr val="046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Повторить </a:t>
            </a:r>
            <a:r>
              <a:rPr lang="ru-RU" sz="3200" b="1" dirty="0">
                <a:solidFill>
                  <a:srgbClr val="046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пройденное</a:t>
            </a:r>
            <a:br>
              <a:rPr lang="ru-RU" sz="3200" b="1" dirty="0">
                <a:solidFill>
                  <a:srgbClr val="046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1766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357430"/>
            <a:ext cx="8229600" cy="344011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 урока:</a:t>
            </a:r>
            <a:br>
              <a:rPr lang="ru-RU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•Обобщение знаний  по  теме: «Электронные  таблицы»;</a:t>
            </a:r>
            <a:br>
              <a:rPr lang="ru-RU" sz="27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 Закрепление  основных  понятий  темы;</a:t>
            </a:r>
            <a:br>
              <a:rPr lang="ru-RU" sz="27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Знание  основных  приёмов  работы  с  числовыми  данными;</a:t>
            </a:r>
            <a:br>
              <a:rPr lang="ru-RU" sz="27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•Восприятие  компьютера  как  инструмента  обработки  информационных  объектов.</a:t>
            </a:r>
            <a:endParaRPr lang="ru-RU" sz="27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338" y="692696"/>
            <a:ext cx="8305800" cy="1143000"/>
          </a:xfrm>
        </p:spPr>
        <p:txBody>
          <a:bodyPr>
            <a:normAutofit fontScale="90000"/>
          </a:bodyPr>
          <a:lstStyle/>
          <a:p>
            <a:pPr lvl="0">
              <a:spcBef>
                <a:spcPts val="0"/>
              </a:spcBef>
            </a:pPr>
            <a:r>
              <a:rPr lang="ru-RU" sz="53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	Ход   урока</a:t>
            </a: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400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397047"/>
            <a:ext cx="79928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i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I.</a:t>
            </a:r>
            <a:r>
              <a:rPr lang="ru-RU" sz="4000" b="1" i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Проверка  знаний   учащихся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2276872"/>
            <a:ext cx="871296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i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1. Устный   опрос</a:t>
            </a:r>
            <a:br>
              <a:rPr lang="ru-RU" sz="4000" b="1" i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rgbClr val="04617B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</a:t>
            </a:r>
            <a:r>
              <a:rPr lang="ru-RU" sz="3600" dirty="0" smtClean="0">
                <a:solidFill>
                  <a:srgbClr val="04617B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Что  </a:t>
            </a:r>
            <a:r>
              <a:rPr lang="ru-RU" sz="3600" dirty="0">
                <a:solidFill>
                  <a:srgbClr val="04617B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такое  ячейка?</a:t>
            </a:r>
            <a:br>
              <a:rPr lang="ru-RU" sz="3600" dirty="0">
                <a:solidFill>
                  <a:srgbClr val="04617B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rgbClr val="04617B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</a:t>
            </a:r>
            <a:r>
              <a:rPr lang="ru-RU" sz="3600" dirty="0" smtClean="0">
                <a:solidFill>
                  <a:srgbClr val="04617B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Как  </a:t>
            </a:r>
            <a:r>
              <a:rPr lang="ru-RU" sz="3600" dirty="0">
                <a:solidFill>
                  <a:srgbClr val="04617B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запустить  </a:t>
            </a:r>
            <a:r>
              <a:rPr lang="en-US" sz="3600" dirty="0">
                <a:solidFill>
                  <a:srgbClr val="04617B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EXCEL</a:t>
            </a:r>
            <a:r>
              <a:rPr lang="ru-RU" sz="3600" dirty="0">
                <a:solidFill>
                  <a:srgbClr val="04617B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?</a:t>
            </a:r>
            <a:br>
              <a:rPr lang="ru-RU" sz="3600" dirty="0">
                <a:solidFill>
                  <a:srgbClr val="04617B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rgbClr val="04617B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3. Как  перемещаться  по  рабочему  листу?</a:t>
            </a:r>
            <a:br>
              <a:rPr lang="ru-RU" sz="3600" dirty="0">
                <a:solidFill>
                  <a:srgbClr val="04617B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rgbClr val="04617B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4</a:t>
            </a:r>
            <a:r>
              <a:rPr lang="ru-RU" sz="3600" dirty="0" smtClean="0">
                <a:solidFill>
                  <a:srgbClr val="04617B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Как  </a:t>
            </a:r>
            <a:r>
              <a:rPr lang="ru-RU" sz="3600" dirty="0">
                <a:solidFill>
                  <a:srgbClr val="04617B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создать  формулу?</a:t>
            </a:r>
            <a:r>
              <a:rPr lang="ru-RU" sz="3600" b="1" dirty="0">
                <a:solidFill>
                  <a:srgbClr val="04617B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lang="ru-RU" sz="3600" b="1" dirty="0">
                <a:solidFill>
                  <a:srgbClr val="04617B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807961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348880"/>
            <a:ext cx="8466112" cy="4968552"/>
          </a:xfrm>
        </p:spPr>
        <p:txBody>
          <a:bodyPr>
            <a:noAutofit/>
          </a:bodyPr>
          <a:lstStyle/>
          <a:p>
            <a:r>
              <a:rPr lang="ru-RU" sz="3200" b="1" i="1" dirty="0" smtClean="0"/>
              <a:t>                          </a:t>
            </a:r>
            <a:br>
              <a:rPr lang="ru-RU" sz="3200" b="1" i="1" dirty="0" smtClean="0"/>
            </a:br>
            <a:r>
              <a:rPr lang="ru-RU" sz="3200" b="1" i="1" dirty="0" smtClean="0"/>
              <a:t/>
            </a:r>
            <a:br>
              <a:rPr lang="ru-RU" sz="3200" b="1" i="1" dirty="0" smtClean="0"/>
            </a:br>
            <a:r>
              <a:rPr lang="ru-RU" sz="3200" b="1" i="1" dirty="0" smtClean="0"/>
              <a:t/>
            </a:r>
            <a:br>
              <a:rPr lang="ru-RU" sz="3200" b="1" i="1" dirty="0" smtClean="0"/>
            </a:br>
            <a:r>
              <a:rPr lang="ru-RU" sz="3200" b="1" i="1" dirty="0" smtClean="0"/>
              <a:t/>
            </a:r>
            <a:br>
              <a:rPr lang="ru-RU" sz="3200" b="1" i="1" dirty="0" smtClean="0"/>
            </a:br>
            <a:r>
              <a:rPr lang="ru-RU" sz="3200" b="1" i="1" dirty="0" smtClean="0"/>
              <a:t/>
            </a:r>
            <a:br>
              <a:rPr lang="ru-RU" sz="3200" b="1" i="1" dirty="0" smtClean="0"/>
            </a:br>
            <a:r>
              <a:rPr lang="ru-RU" sz="3200" b="1" i="1" dirty="0" smtClean="0"/>
              <a:t/>
            </a:r>
            <a:br>
              <a:rPr lang="ru-RU" sz="3200" b="1" i="1" dirty="0" smtClean="0"/>
            </a:br>
            <a:r>
              <a:rPr lang="ru-RU" sz="3200" b="1" i="1" dirty="0" smtClean="0"/>
              <a:t/>
            </a:r>
            <a:br>
              <a:rPr lang="ru-RU" sz="3200" b="1" i="1" dirty="0" smtClean="0"/>
            </a:br>
            <a:r>
              <a:rPr lang="ru-RU" sz="3200" b="1" i="1" dirty="0" smtClean="0"/>
              <a:t/>
            </a:r>
            <a:br>
              <a:rPr lang="ru-RU" sz="3200" b="1" i="1" dirty="0" smtClean="0"/>
            </a:br>
            <a:r>
              <a:rPr lang="ru-RU" sz="3200" b="1" i="1" dirty="0" smtClean="0"/>
              <a:t/>
            </a:r>
            <a:br>
              <a:rPr lang="ru-RU" sz="3200" b="1" i="1" dirty="0" smtClean="0"/>
            </a:br>
            <a:r>
              <a:rPr lang="ru-RU" sz="3200" b="1" i="1" dirty="0" smtClean="0"/>
              <a:t/>
            </a:r>
            <a:br>
              <a:rPr lang="ru-RU" sz="3200" b="1" i="1" dirty="0" smtClean="0"/>
            </a:br>
            <a:r>
              <a:rPr lang="ru-RU" sz="3200" b="1" i="1" dirty="0" smtClean="0"/>
              <a:t/>
            </a:r>
            <a:br>
              <a:rPr lang="ru-RU" sz="3200" b="1" i="1" dirty="0" smtClean="0"/>
            </a:br>
            <a:r>
              <a:rPr lang="ru-RU" sz="3200" b="1" i="1" dirty="0" smtClean="0"/>
              <a:t/>
            </a:r>
            <a:br>
              <a:rPr lang="ru-RU" sz="3200" b="1" i="1" dirty="0" smtClean="0"/>
            </a:br>
            <a:r>
              <a:rPr lang="ru-RU" sz="3200" b="1" i="1" dirty="0" smtClean="0"/>
              <a:t/>
            </a:r>
            <a:br>
              <a:rPr lang="ru-RU" sz="3200" b="1" i="1" dirty="0" smtClean="0"/>
            </a:br>
            <a:r>
              <a:rPr lang="ru-RU" sz="3200" b="1" i="1" dirty="0" smtClean="0"/>
              <a:t/>
            </a:r>
            <a:br>
              <a:rPr lang="ru-RU" sz="3200" b="1" i="1" dirty="0" smtClean="0"/>
            </a:br>
            <a:r>
              <a:rPr lang="ru-RU" sz="3200" b="1" i="1" dirty="0" smtClean="0"/>
              <a:t/>
            </a:r>
            <a:br>
              <a:rPr lang="ru-RU" sz="3200" b="1" i="1" dirty="0" smtClean="0"/>
            </a:br>
            <a:r>
              <a:rPr lang="ru-RU" sz="3200" b="1" i="1" dirty="0" smtClean="0"/>
              <a:t/>
            </a:r>
            <a:br>
              <a:rPr lang="ru-RU" sz="3200" b="1" i="1" dirty="0" smtClean="0"/>
            </a:br>
            <a:r>
              <a:rPr lang="ru-RU" sz="3200" b="1" i="1" dirty="0" smtClean="0"/>
              <a:t/>
            </a:r>
            <a:br>
              <a:rPr lang="ru-RU" sz="3200" b="1" i="1" dirty="0" smtClean="0"/>
            </a:br>
            <a:r>
              <a:rPr lang="ru-RU" sz="3200" b="1" i="1" dirty="0" smtClean="0"/>
              <a:t/>
            </a:r>
            <a:br>
              <a:rPr lang="ru-RU" sz="3200" b="1" i="1" dirty="0" smtClean="0"/>
            </a:br>
            <a:r>
              <a:rPr lang="ru-RU" sz="3200" b="1" i="1" dirty="0" smtClean="0"/>
              <a:t/>
            </a:r>
            <a:br>
              <a:rPr lang="ru-RU" sz="3200" b="1" i="1" dirty="0" smtClean="0"/>
            </a:br>
            <a:r>
              <a:rPr lang="ru-RU" sz="3200" b="1" i="1" dirty="0" smtClean="0"/>
              <a:t/>
            </a:r>
            <a:br>
              <a:rPr lang="ru-RU" sz="3200" b="1" i="1" dirty="0" smtClean="0"/>
            </a:br>
            <a:r>
              <a:rPr lang="ru-RU" sz="3200" b="1" i="1" dirty="0" smtClean="0"/>
              <a:t/>
            </a:r>
            <a:br>
              <a:rPr lang="ru-RU" sz="3200" b="1" i="1" dirty="0" smtClean="0"/>
            </a:br>
            <a:r>
              <a:rPr lang="ru-RU" sz="3200" b="1" i="1" dirty="0" smtClean="0"/>
              <a:t/>
            </a:r>
            <a:br>
              <a:rPr lang="ru-RU" sz="3200" b="1" i="1" dirty="0" smtClean="0"/>
            </a:br>
            <a:r>
              <a:rPr lang="ru-RU" sz="3200" b="1" i="1" dirty="0" smtClean="0"/>
              <a:t/>
            </a:r>
            <a:br>
              <a:rPr lang="ru-RU" sz="3200" b="1" i="1" dirty="0" smtClean="0"/>
            </a:br>
            <a:r>
              <a:rPr lang="ru-RU" sz="3200" b="1" i="1" dirty="0" smtClean="0"/>
              <a:t/>
            </a:r>
            <a:br>
              <a:rPr lang="ru-RU" sz="3200" b="1" i="1" dirty="0" smtClean="0"/>
            </a:br>
            <a:r>
              <a:rPr lang="ru-RU" sz="3200" b="1" i="1" dirty="0" smtClean="0"/>
              <a:t/>
            </a:r>
            <a:br>
              <a:rPr lang="ru-RU" sz="3200" b="1" i="1" dirty="0" smtClean="0"/>
            </a:br>
            <a:r>
              <a:rPr lang="ru-RU" sz="3200" b="1" i="1" dirty="0" smtClean="0"/>
              <a:t/>
            </a:r>
            <a:br>
              <a:rPr lang="ru-RU" sz="3200" b="1" i="1" dirty="0" smtClean="0"/>
            </a:br>
            <a:r>
              <a:rPr lang="ru-RU" sz="3200" b="1" i="1" dirty="0" smtClean="0"/>
              <a:t/>
            </a:r>
            <a:br>
              <a:rPr lang="ru-RU" sz="3200" b="1" i="1" dirty="0" smtClean="0"/>
            </a:br>
            <a:r>
              <a:rPr lang="ru-RU" sz="3200" b="1" i="1" dirty="0" smtClean="0"/>
              <a:t/>
            </a:r>
            <a:br>
              <a:rPr lang="ru-RU" sz="3200" b="1" i="1" dirty="0" smtClean="0"/>
            </a:br>
            <a:r>
              <a:rPr lang="ru-RU" sz="3200" b="1" i="1" dirty="0" smtClean="0"/>
              <a:t/>
            </a:r>
            <a:br>
              <a:rPr lang="ru-RU" sz="3200" b="1" i="1" dirty="0" smtClean="0"/>
            </a:br>
            <a:r>
              <a:rPr lang="ru-RU" sz="3200" b="1" i="1" dirty="0" smtClean="0"/>
              <a:t/>
            </a:r>
            <a:br>
              <a:rPr lang="ru-RU" sz="3200" b="1" i="1" dirty="0" smtClean="0"/>
            </a:br>
            <a:r>
              <a:rPr lang="ru-RU" sz="3200" b="1" i="1" dirty="0" smtClean="0"/>
              <a:t/>
            </a:r>
            <a:br>
              <a:rPr lang="ru-RU" sz="3200" b="1" i="1" dirty="0" smtClean="0"/>
            </a:br>
            <a:r>
              <a:rPr lang="ru-RU" sz="3200" b="1" i="1" dirty="0" smtClean="0"/>
              <a:t/>
            </a:r>
            <a:br>
              <a:rPr lang="ru-RU" sz="3200" b="1" i="1" dirty="0" smtClean="0"/>
            </a:br>
            <a:r>
              <a:rPr lang="ru-RU" sz="3200" b="1" i="1" dirty="0" smtClean="0"/>
              <a:t/>
            </a:r>
            <a:br>
              <a:rPr lang="ru-RU" sz="3200" b="1" i="1" dirty="0" smtClean="0"/>
            </a:br>
            <a:r>
              <a:rPr lang="ru-RU" sz="4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Как 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вставить  диаграмму?</a:t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называют  электронными таблицами?</a:t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Как  найти  результат  суммы  строк  и  столбцов?</a:t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Чем 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отличается  формула  от  функции?</a:t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Какие   встроенные  функции  вы  знаете? </a:t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Что 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такое  диаграмма?</a:t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35696" y="332656"/>
            <a:ext cx="54726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04617B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	</a:t>
            </a:r>
            <a:endParaRPr lang="ru-RU"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620688"/>
            <a:ext cx="842493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i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</a:t>
            </a:r>
            <a:r>
              <a:rPr lang="ru-RU" sz="40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Проверочная   </a:t>
            </a:r>
            <a:r>
              <a:rPr lang="ru-RU" sz="4000" b="1" i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работа </a:t>
            </a:r>
            <a:br>
              <a:rPr lang="ru-RU" sz="4000" b="1" i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4000" b="1" i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Тест  «Программа   </a:t>
            </a:r>
            <a:r>
              <a:rPr lang="en-US" sz="4000" b="1" i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EXCEL</a:t>
            </a:r>
            <a:r>
              <a:rPr lang="ru-RU" sz="4000" b="1" i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»</a:t>
            </a:r>
            <a:endParaRPr lang="ru-RU"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5157192"/>
            <a:ext cx="8305800" cy="252028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/>
              <a:t/>
            </a:r>
            <a:br>
              <a:rPr lang="ru-RU" sz="4000" b="1" dirty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/>
              <a:t/>
            </a:r>
            <a:br>
              <a:rPr lang="ru-RU" sz="4000" b="1" dirty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/>
              <a:t/>
            </a:r>
            <a:br>
              <a:rPr lang="ru-RU" sz="4000" b="1" dirty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/>
              <a:t/>
            </a:r>
            <a:br>
              <a:rPr lang="ru-RU" sz="4000" b="1" dirty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/>
              <a:t/>
            </a:r>
            <a:br>
              <a:rPr lang="ru-RU" sz="4000" b="1" dirty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/>
              <a:t/>
            </a:r>
            <a:br>
              <a:rPr lang="ru-RU" sz="4000" b="1" dirty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/>
              <a:t/>
            </a:r>
            <a:br>
              <a:rPr lang="ru-RU" sz="4000" b="1" dirty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/>
              <a:t/>
            </a:r>
            <a:br>
              <a:rPr lang="ru-RU" sz="4000" b="1" dirty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/>
              <a:t/>
            </a:r>
            <a:br>
              <a:rPr lang="ru-RU" sz="4000" b="1" dirty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/>
              <a:t/>
            </a:r>
            <a:br>
              <a:rPr lang="ru-RU" sz="4000" b="1" dirty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/>
              <a:t/>
            </a:r>
            <a:br>
              <a:rPr lang="ru-RU" sz="4000" b="1" dirty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/>
              <a:t/>
            </a:r>
            <a:br>
              <a:rPr lang="ru-RU" sz="4000" b="1" dirty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/>
              <a:t/>
            </a:r>
            <a:br>
              <a:rPr lang="ru-RU" sz="4000" b="1" dirty="0"/>
            </a:b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1.Чем отличается электронная таблица от текстового редактора?</a:t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а) программной средой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б) основными функциями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в) оперируемыми данными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г) программной средой, основными функциями,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оперируемыми данными</a:t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022918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916832"/>
            <a:ext cx="8640960" cy="4032448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Какой элемент является минимальным объектом, электронной таблицы?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а) лист			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ячейка</a:t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в) столбец		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строка</a:t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3446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268760"/>
            <a:ext cx="820891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4617B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3. Рабочей книгой называют…</a:t>
            </a:r>
            <a:br>
              <a:rPr lang="ru-RU" sz="3600" b="1" dirty="0">
                <a:solidFill>
                  <a:srgbClr val="04617B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rgbClr val="04617B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а) руководство пользователя</a:t>
            </a:r>
            <a:br>
              <a:rPr lang="ru-RU" sz="3600" dirty="0">
                <a:solidFill>
                  <a:srgbClr val="04617B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rgbClr val="04617B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б) элемент электронной таблицы</a:t>
            </a:r>
            <a:br>
              <a:rPr lang="ru-RU" sz="3600" dirty="0">
                <a:solidFill>
                  <a:srgbClr val="04617B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rgbClr val="04617B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в) документ текстового редактора</a:t>
            </a:r>
            <a:br>
              <a:rPr lang="ru-RU" sz="3600" dirty="0">
                <a:solidFill>
                  <a:srgbClr val="04617B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rgbClr val="04617B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г) документ, созданный в среде электронной таблицы.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3016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21824" cy="432048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Строка формул используется…</a:t>
            </a:r>
            <a:b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а) для  ввода и отображения любых значений ячейки</a:t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б) только для ввода формул</a:t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ввода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текстовых объектов</a:t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г)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ввода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числовых данных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6852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9120" y="548680"/>
            <a:ext cx="7945760" cy="2088232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Какое значение будет присвоено ячейке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E2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после выполнения расчётов по заданным формулам?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5319520"/>
              </p:ext>
            </p:extLst>
          </p:nvPr>
        </p:nvGraphicFramePr>
        <p:xfrm>
          <a:off x="647565" y="2492896"/>
          <a:ext cx="7848870" cy="2555736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792086"/>
                <a:gridCol w="936104"/>
                <a:gridCol w="864096"/>
                <a:gridCol w="792088"/>
                <a:gridCol w="2232248"/>
                <a:gridCol w="2232248"/>
              </a:tblGrid>
              <a:tr h="514856"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58872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x1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x2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58872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=A2+C2/B2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=D2+D2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58872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95536" y="5373216"/>
            <a:ext cx="8352928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600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a</a:t>
            </a:r>
            <a:r>
              <a:rPr lang="ru-RU" sz="3600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) </a:t>
            </a:r>
            <a:r>
              <a:rPr lang="ru-RU" sz="3600" b="1" dirty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12,5	</a:t>
            </a:r>
            <a:r>
              <a:rPr lang="ru-RU" sz="3600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б</a:t>
            </a:r>
            <a:r>
              <a:rPr lang="ru-RU" sz="3600" b="1" dirty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) 5,3333	</a:t>
            </a:r>
            <a:r>
              <a:rPr lang="en-US" sz="3600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	</a:t>
            </a:r>
            <a:r>
              <a:rPr lang="ru-RU" sz="3600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</a:t>
            </a:r>
            <a:r>
              <a:rPr lang="ru-RU" sz="3600" b="1" dirty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) 13	г)6,5</a:t>
            </a:r>
            <a:endParaRPr lang="ru-RU" sz="3600" b="1" dirty="0">
              <a:solidFill>
                <a:schemeClr val="tx2"/>
              </a:solidFill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4121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276</TotalTime>
  <Words>161</Words>
  <Application>Microsoft Office PowerPoint</Application>
  <PresentationFormat>Экран (4:3)</PresentationFormat>
  <Paragraphs>42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Поток</vt:lpstr>
      <vt:lpstr>Урок-зачёт   по  теме:</vt:lpstr>
      <vt:lpstr> Цель  урока:  •Обобщение знаний  по  теме: «Электронные  таблицы»;  •  Закрепление  основных  понятий  темы;  • Знание  основных  приёмов  работы  с  числовыми  данными;  •Восприятие  компьютера  как  инструмента  обработки  информационных  объектов.</vt:lpstr>
      <vt:lpstr>  Ход   урока </vt:lpstr>
      <vt:lpstr>                                                                  5. Как  вставить  диаграмму? 6. Что  называют  электронными таблицами? 7. Как  найти  результат  суммы  строк  и  столбцов? 8. Чем  отличается  формула  от  функции? 9. Какие   встроенные  функции  вы  знаете?  10. Что  такое  диаграмма?  </vt:lpstr>
      <vt:lpstr>                          1.Чем отличается электронная таблица от текстового редактора? а) программной средой б) основными функциями в) оперируемыми данными г) программной средой, основными функциями, оперируемыми данными   </vt:lpstr>
      <vt:lpstr>2. Какой элемент является минимальным объектом, электронной таблицы? а) лист    б) ячейка в) столбец   г) строка  </vt:lpstr>
      <vt:lpstr>Презентация PowerPoint</vt:lpstr>
      <vt:lpstr>4. Строка формул используется… а) для  ввода и отображения любых значений ячейки б) только для ввода формул в) для ввода текстовых объектов г) для ввода числовых данных</vt:lpstr>
      <vt:lpstr>5. Какое значение будет присвоено ячейке E2 после выполнения расчётов по заданным формулам? </vt:lpstr>
      <vt:lpstr>6. Как выглядит маркер заполнения? а) черный квадрат в правом нижнем углу ячейки б) курсор в виде стрелки в) мигающий курсор в строке г) ячейка с измененным цветом</vt:lpstr>
      <vt:lpstr>Презентация PowerPoint</vt:lpstr>
      <vt:lpstr>Класс   делится   на  две  команды. Каждая  команда  получает  задание. Задание: 1. В  ячейку    А1  ввести   заголовок   таблицы  «Вычисление   значения   функции» 2. В  ячейки   А3   и  А4   ввести   соответственно     х  и  у.</vt:lpstr>
      <vt:lpstr>3. В  ячейку  В3  введите  значение  левой  границы  выбранного  интервала, в  ячейку  С3  следующее  значение. Воспользуйтесь  маркером  выделения    и  протяните  до  правой   границы  интервала. 4.  В  ячейку  В4  введите   соответствующие   формулы. </vt:lpstr>
      <vt:lpstr>5. Выполните  обрамление   таблицы, выравнивание  заголовка,  примените  стили  форматирования. 6. По  данным  таблицы  постройте  диаграмму  ГРАФИК.</vt:lpstr>
      <vt:lpstr>1  команда:           у=3х²- 6х +5   на   отрезке   [- 5; 7]  с  шагом   1  2  команда:  у=0,5х²- 3х +4   на   отрезке   [- 2; 8]  с  шагом   1            </vt:lpstr>
      <vt:lpstr>Для  справившихся:     1.  у = sin x   при  x ϵ[- 2;  2] с шагом 0,5.     2.  у = cos x   при  x ϵ[- 2; 2] с шагом 0,5.  </vt:lpstr>
      <vt:lpstr>IV. Итог  урока. Выставление  оценок.  V. Домашнее задание:  Повторить пройденное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Урок-зачёт   по  теме:</dc:title>
  <dc:creator>user</dc:creator>
  <cp:lastModifiedBy>1</cp:lastModifiedBy>
  <cp:revision>28</cp:revision>
  <dcterms:created xsi:type="dcterms:W3CDTF">2008-10-28T14:18:25Z</dcterms:created>
  <dcterms:modified xsi:type="dcterms:W3CDTF">2014-12-08T13:33:48Z</dcterms:modified>
</cp:coreProperties>
</file>