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7" r:id="rId3"/>
    <p:sldId id="257" r:id="rId4"/>
    <p:sldId id="291" r:id="rId5"/>
    <p:sldId id="308" r:id="rId6"/>
    <p:sldId id="339" r:id="rId7"/>
    <p:sldId id="310" r:id="rId8"/>
    <p:sldId id="266" r:id="rId9"/>
    <p:sldId id="338" r:id="rId10"/>
    <p:sldId id="265" r:id="rId11"/>
    <p:sldId id="270" r:id="rId12"/>
    <p:sldId id="259" r:id="rId13"/>
    <p:sldId id="272" r:id="rId14"/>
    <p:sldId id="297" r:id="rId15"/>
    <p:sldId id="312" r:id="rId16"/>
    <p:sldId id="340" r:id="rId17"/>
    <p:sldId id="276" r:id="rId18"/>
    <p:sldId id="277" r:id="rId19"/>
    <p:sldId id="279" r:id="rId20"/>
    <p:sldId id="283" r:id="rId21"/>
    <p:sldId id="341" r:id="rId22"/>
    <p:sldId id="314" r:id="rId23"/>
    <p:sldId id="303" r:id="rId24"/>
    <p:sldId id="304" r:id="rId25"/>
    <p:sldId id="305" r:id="rId26"/>
    <p:sldId id="336" r:id="rId27"/>
    <p:sldId id="334" r:id="rId28"/>
    <p:sldId id="335" r:id="rId29"/>
    <p:sldId id="316" r:id="rId30"/>
    <p:sldId id="322" r:id="rId31"/>
    <p:sldId id="321" r:id="rId32"/>
    <p:sldId id="319" r:id="rId33"/>
    <p:sldId id="318" r:id="rId34"/>
    <p:sldId id="315" r:id="rId35"/>
    <p:sldId id="324" r:id="rId36"/>
    <p:sldId id="323" r:id="rId37"/>
    <p:sldId id="325" r:id="rId38"/>
    <p:sldId id="34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C12767FD-5C90-4A53-A906-AE355DE781C9}">
          <p14:sldIdLst>
            <p14:sldId id="256"/>
            <p14:sldId id="307"/>
            <p14:sldId id="258"/>
            <p14:sldId id="257"/>
            <p14:sldId id="264"/>
            <p14:sldId id="291"/>
            <p14:sldId id="308"/>
            <p14:sldId id="267"/>
            <p14:sldId id="268"/>
            <p14:sldId id="310"/>
            <p14:sldId id="262"/>
            <p14:sldId id="266"/>
            <p14:sldId id="265"/>
            <p14:sldId id="270"/>
            <p14:sldId id="259"/>
            <p14:sldId id="271"/>
            <p14:sldId id="272"/>
            <p14:sldId id="273"/>
            <p14:sldId id="274"/>
            <p14:sldId id="297"/>
            <p14:sldId id="312"/>
            <p14:sldId id="299"/>
            <p14:sldId id="300"/>
            <p14:sldId id="301"/>
            <p14:sldId id="302"/>
            <p14:sldId id="275"/>
            <p14:sldId id="276"/>
            <p14:sldId id="277"/>
            <p14:sldId id="278"/>
            <p14:sldId id="279"/>
            <p14:sldId id="283"/>
            <p14:sldId id="284"/>
            <p14:sldId id="285"/>
            <p14:sldId id="287"/>
            <p14:sldId id="288"/>
            <p14:sldId id="314"/>
            <p14:sldId id="313"/>
            <p14:sldId id="303"/>
            <p14:sldId id="304"/>
            <p14:sldId id="305"/>
            <p14:sldId id="306"/>
            <p14:sldId id="316"/>
          </p14:sldIdLst>
        </p14:section>
        <p14:section name="Раздел без заголовка" id="{3E994252-1859-4974-BB53-3BE399E32C6A}">
          <p14:sldIdLst>
            <p14:sldId id="317"/>
            <p14:sldId id="322"/>
            <p14:sldId id="321"/>
            <p14:sldId id="319"/>
            <p14:sldId id="320"/>
            <p14:sldId id="323"/>
            <p14:sldId id="333"/>
            <p14:sldId id="318"/>
            <p14:sldId id="332"/>
            <p14:sldId id="315"/>
            <p14:sldId id="331"/>
            <p14:sldId id="324"/>
            <p14:sldId id="330"/>
            <p14:sldId id="325"/>
            <p14:sldId id="329"/>
            <p14:sldId id="326"/>
            <p14:sldId id="32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B48900"/>
    <a:srgbClr val="7F316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43" autoAdjust="0"/>
    <p:restoredTop sz="94580" autoAdjust="0"/>
  </p:normalViewPr>
  <p:slideViewPr>
    <p:cSldViewPr>
      <p:cViewPr varScale="1">
        <p:scale>
          <a:sx n="111" d="100"/>
          <a:sy n="111" d="100"/>
        </p:scale>
        <p:origin x="-9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A7FD-9DBE-4DC6-AAA7-8934A47BFEF0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591EA-39FA-4DAF-BD1D-60366B007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A7FD-9DBE-4DC6-AAA7-8934A47BFEF0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591EA-39FA-4DAF-BD1D-60366B007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A7FD-9DBE-4DC6-AAA7-8934A47BFEF0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591EA-39FA-4DAF-BD1D-60366B007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A7FD-9DBE-4DC6-AAA7-8934A47BFEF0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591EA-39FA-4DAF-BD1D-60366B007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A7FD-9DBE-4DC6-AAA7-8934A47BFEF0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591EA-39FA-4DAF-BD1D-60366B007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A7FD-9DBE-4DC6-AAA7-8934A47BFEF0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591EA-39FA-4DAF-BD1D-60366B007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A7FD-9DBE-4DC6-AAA7-8934A47BFEF0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591EA-39FA-4DAF-BD1D-60366B007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A7FD-9DBE-4DC6-AAA7-8934A47BFEF0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591EA-39FA-4DAF-BD1D-60366B007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A7FD-9DBE-4DC6-AAA7-8934A47BFEF0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591EA-39FA-4DAF-BD1D-60366B007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A7FD-9DBE-4DC6-AAA7-8934A47BFEF0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591EA-39FA-4DAF-BD1D-60366B007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A7FD-9DBE-4DC6-AAA7-8934A47BFEF0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16591EA-39FA-4DAF-BD1D-60366B0070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42CA7FD-9DBE-4DC6-AAA7-8934A47BFEF0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6591EA-39FA-4DAF-BD1D-60366B0070B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851648" cy="648072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pPr algn="ctr"/>
            <a:r>
              <a:rPr lang="ru-RU" sz="8000" dirty="0" smtClean="0">
                <a:solidFill>
                  <a:srgbClr val="92D050"/>
                </a:solidFill>
              </a:rPr>
              <a:t>Зеленый доктор</a:t>
            </a:r>
            <a:endParaRPr lang="ru-RU" sz="8000" dirty="0">
              <a:solidFill>
                <a:srgbClr val="92D050"/>
              </a:solidFill>
            </a:endParaRPr>
          </a:p>
        </p:txBody>
      </p:sp>
      <p:pic>
        <p:nvPicPr>
          <p:cNvPr id="38914" name="Picture 2" descr="Преимущества и недостатки лечения травами. Обсуждение на Liv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144000" cy="5157192"/>
          </a:xfrm>
          <a:prstGeom prst="rect">
            <a:avLst/>
          </a:prstGeom>
          <a:noFill/>
        </p:spPr>
      </p:pic>
      <p:sp>
        <p:nvSpPr>
          <p:cNvPr id="5" name="Крест 4"/>
          <p:cNvSpPr/>
          <p:nvPr/>
        </p:nvSpPr>
        <p:spPr>
          <a:xfrm>
            <a:off x="3923928" y="3573016"/>
            <a:ext cx="1584176" cy="1368152"/>
          </a:xfrm>
          <a:prstGeom prst="plus">
            <a:avLst>
              <a:gd name="adj" fmla="val 337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309634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557458"/>
            <a:ext cx="3744416" cy="293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275856" y="2636913"/>
            <a:ext cx="2376264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dirty="0" smtClean="0"/>
              <a:t>Черемуха</a:t>
            </a:r>
          </a:p>
          <a:p>
            <a:pPr algn="ctr">
              <a:buNone/>
            </a:pPr>
            <a:r>
              <a:rPr lang="ru-RU" sz="2400" dirty="0" smtClean="0"/>
              <a:t>обыкновенная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717032"/>
            <a:ext cx="2530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Кровохлебка лекарственная</a:t>
            </a:r>
          </a:p>
          <a:p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732240" y="3573016"/>
            <a:ext cx="21422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Лапчатка</a:t>
            </a:r>
          </a:p>
          <a:p>
            <a:r>
              <a:rPr lang="ru-RU" sz="2400" dirty="0" smtClean="0"/>
              <a:t>прямостоячая</a:t>
            </a:r>
            <a:endParaRPr lang="ru-RU" sz="2400" dirty="0"/>
          </a:p>
        </p:txBody>
      </p:sp>
      <p:pic>
        <p:nvPicPr>
          <p:cNvPr id="52226" name="Picture 2" descr="Ответы@Mail.Ru: Какими целебными свойствами обладает растени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764704"/>
            <a:ext cx="3456384" cy="25922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 txBox="1">
            <a:spLocks/>
          </p:cNvSpPr>
          <p:nvPr/>
        </p:nvSpPr>
        <p:spPr>
          <a:xfrm>
            <a:off x="107504" y="1340768"/>
            <a:ext cx="4608512" cy="4248472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ru-RU" sz="2800" b="1" dirty="0" smtClean="0">
                <a:latin typeface="+mj-lt"/>
                <a:ea typeface="+mj-ea"/>
                <a:cs typeface="+mj-cs"/>
              </a:rPr>
              <a:t>Биологические функции: 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Окислительно-восстановительные реакции в растениях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Красная и синяя окраска  цветков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Фактор  устойчивости растений к поражению патогенными грибами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179512" y="188640"/>
            <a:ext cx="3898776" cy="9361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Флавоноиды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2373922-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764704"/>
            <a:ext cx="3563887" cy="4097523"/>
          </a:xfrm>
          <a:prstGeom prst="rect">
            <a:avLst/>
          </a:prstGeom>
        </p:spPr>
      </p:pic>
      <p:pic>
        <p:nvPicPr>
          <p:cNvPr id="6" name="Рисунок 5" descr="0_d2fef_999d90e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869160"/>
            <a:ext cx="2942041" cy="1872208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1"/>
          <p:cNvSpPr>
            <a:spLocks noGrp="1"/>
          </p:cNvSpPr>
          <p:nvPr>
            <p:ph idx="4294967295"/>
          </p:nvPr>
        </p:nvSpPr>
        <p:spPr>
          <a:xfrm>
            <a:off x="611560" y="4077072"/>
            <a:ext cx="1944216" cy="36004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                           </a:t>
            </a:r>
            <a:r>
              <a:rPr lang="ru-RU" sz="9600" dirty="0" smtClean="0"/>
              <a:t>Лук</a:t>
            </a:r>
            <a:r>
              <a:rPr lang="ru-RU" sz="5100" dirty="0" smtClean="0"/>
              <a:t> </a:t>
            </a:r>
          </a:p>
        </p:txBody>
      </p:sp>
      <p:pic>
        <p:nvPicPr>
          <p:cNvPr id="6" name="Рисунок 5" descr="t_18_0_1272624884_big_rs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340768"/>
            <a:ext cx="2939913" cy="2664296"/>
          </a:xfrm>
          <a:prstGeom prst="rect">
            <a:avLst/>
          </a:prstGeom>
        </p:spPr>
      </p:pic>
      <p:pic>
        <p:nvPicPr>
          <p:cNvPr id="33794" name="Picture 2" descr="http://www.1semena.ru/published/publicdata/SHOPDB/attachments/SC/products_pictures/luk-batun_e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2736304" cy="27363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347864" y="3573016"/>
            <a:ext cx="2178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Зеленый чай 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732240" y="4221088"/>
            <a:ext cx="1650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/>
              <a:t>Облепиха</a:t>
            </a:r>
          </a:p>
        </p:txBody>
      </p:sp>
      <p:pic>
        <p:nvPicPr>
          <p:cNvPr id="50178" name="Picture 2" descr="Зелёный чай TeaTer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134792"/>
            <a:ext cx="3528392" cy="25856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 txBox="1">
            <a:spLocks/>
          </p:cNvSpPr>
          <p:nvPr/>
        </p:nvSpPr>
        <p:spPr>
          <a:xfrm>
            <a:off x="457200" y="1524000"/>
            <a:ext cx="5050904" cy="4572000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79512" y="548680"/>
            <a:ext cx="5688632" cy="129840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      Боярышник </a:t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кроваво- красный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107504" y="1935480"/>
            <a:ext cx="4536504" cy="4389120"/>
          </a:xfrm>
        </p:spPr>
        <p:txBody>
          <a:bodyPr/>
          <a:lstStyle/>
          <a:p>
            <a:r>
              <a:rPr lang="ru-RU" b="1" dirty="0" smtClean="0"/>
              <a:t>Лечебные свойства :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2400" dirty="0" smtClean="0"/>
              <a:t>усиливает кровообращение </a:t>
            </a:r>
          </a:p>
          <a:p>
            <a:pPr>
              <a:buClrTx/>
              <a:buNone/>
            </a:pPr>
            <a:r>
              <a:rPr lang="ru-RU" sz="2400" dirty="0" smtClean="0"/>
              <a:t>    в сосудах сердца и мозга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2400" dirty="0" err="1" smtClean="0"/>
              <a:t>антиатеросклеротическое</a:t>
            </a:r>
            <a:r>
              <a:rPr lang="ru-RU" sz="2400" dirty="0" smtClean="0"/>
              <a:t> </a:t>
            </a:r>
          </a:p>
          <a:p>
            <a:pPr>
              <a:buClrTx/>
              <a:buNone/>
            </a:pPr>
            <a:r>
              <a:rPr lang="ru-RU" sz="2400" dirty="0" smtClean="0"/>
              <a:t>    свойство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2400" dirty="0" smtClean="0"/>
              <a:t>снижает уровень холестерина</a:t>
            </a:r>
          </a:p>
          <a:p>
            <a:endParaRPr lang="ru-RU" dirty="0"/>
          </a:p>
        </p:txBody>
      </p:sp>
      <p:pic>
        <p:nvPicPr>
          <p:cNvPr id="48130" name="Picture 2" descr="Боярышник кроваво-крас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2279" y="1268760"/>
            <a:ext cx="2891721" cy="4392488"/>
          </a:xfrm>
          <a:prstGeom prst="rect">
            <a:avLst/>
          </a:prstGeom>
          <a:noFill/>
        </p:spPr>
      </p:pic>
      <p:pic>
        <p:nvPicPr>
          <p:cNvPr id="48132" name="Picture 4" descr="Боярышника плоды Фиточай пач.100 г - первая интернет-аптека в Челябинске"/>
          <p:cNvPicPr>
            <a:picLocks noChangeAspect="1" noChangeArrowheads="1"/>
          </p:cNvPicPr>
          <p:nvPr/>
        </p:nvPicPr>
        <p:blipFill>
          <a:blip r:embed="rId3" cstate="print"/>
          <a:srcRect l="6164" t="1613" r="15759" b="4839"/>
          <a:stretch>
            <a:fillRect/>
          </a:stretch>
        </p:blipFill>
        <p:spPr bwMode="auto">
          <a:xfrm>
            <a:off x="4139952" y="3573016"/>
            <a:ext cx="2013181" cy="3072750"/>
          </a:xfrm>
          <a:prstGeom prst="rect">
            <a:avLst/>
          </a:prstGeom>
          <a:noFill/>
        </p:spPr>
      </p:pic>
      <p:pic>
        <p:nvPicPr>
          <p:cNvPr id="8" name="Рисунок 7" descr="кровообраще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153" y="4941168"/>
            <a:ext cx="2779451" cy="1758603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467544" y="836712"/>
            <a:ext cx="2880320" cy="936104"/>
          </a:xfrm>
          <a:prstGeom prst="rect">
            <a:avLst/>
          </a:prstGeom>
        </p:spPr>
        <p:txBody>
          <a:bodyPr>
            <a:normAutofit fontScale="97500"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" name="Содержимое 4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704088"/>
            <a:ext cx="8147248" cy="708688"/>
          </a:xfrm>
        </p:spPr>
        <p:txBody>
          <a:bodyPr>
            <a:noAutofit/>
          </a:bodyPr>
          <a:lstStyle/>
          <a:p>
            <a:pPr algn="ctr"/>
            <a:r>
              <a:rPr lang="ru-RU" sz="4900" dirty="0" smtClean="0">
                <a:solidFill>
                  <a:srgbClr val="FFC000"/>
                </a:solidFill>
              </a:rPr>
              <a:t>Алкалоиды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1484784"/>
            <a:ext cx="4392488" cy="518457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седативные средства (оказывают успокаивающее и противосудорожное действие)</a:t>
            </a:r>
          </a:p>
          <a:p>
            <a:r>
              <a:rPr lang="ru-RU" dirty="0" smtClean="0"/>
              <a:t>стимулирующие центральную нервную систему</a:t>
            </a:r>
          </a:p>
          <a:p>
            <a:r>
              <a:rPr lang="ru-RU" dirty="0" smtClean="0"/>
              <a:t>анальгезирующие средства (анальгетики)</a:t>
            </a:r>
          </a:p>
          <a:p>
            <a:r>
              <a:rPr lang="ru-RU" dirty="0" smtClean="0"/>
              <a:t>противокашлевые средства (уменьшают возбудимость кашлевого центра)</a:t>
            </a:r>
          </a:p>
          <a:p>
            <a:r>
              <a:rPr lang="ru-RU" dirty="0" smtClean="0"/>
              <a:t>отхаркивающие средства (стимулируют секреторную функцию бронхиальных желез)</a:t>
            </a:r>
          </a:p>
          <a:p>
            <a:r>
              <a:rPr lang="ru-RU" dirty="0" smtClean="0"/>
              <a:t>улучшающие кровоснабжение органов и тканей</a:t>
            </a:r>
          </a:p>
          <a:p>
            <a:r>
              <a:rPr lang="ru-RU" dirty="0" smtClean="0"/>
              <a:t>желчегонные средства</a:t>
            </a:r>
          </a:p>
          <a:p>
            <a:r>
              <a:rPr lang="ru-RU" dirty="0" smtClean="0"/>
              <a:t>противомикробные, противовирусные и противопаразитарные средства</a:t>
            </a:r>
          </a:p>
          <a:p>
            <a:r>
              <a:rPr lang="ru-RU" dirty="0" smtClean="0"/>
              <a:t>средства для лечения онкологических заболеваний</a:t>
            </a:r>
            <a:endParaRPr lang="ru-RU" dirty="0"/>
          </a:p>
        </p:txBody>
      </p:sp>
      <p:pic>
        <p:nvPicPr>
          <p:cNvPr id="44034" name="Picture 2" descr="Акции и скидки по купонам - Проверка зрения, комплексное лечение и профилактика близорукости всего за 272р!"/>
          <p:cNvPicPr>
            <a:picLocks noChangeAspect="1" noChangeArrowheads="1"/>
          </p:cNvPicPr>
          <p:nvPr/>
        </p:nvPicPr>
        <p:blipFill>
          <a:blip r:embed="rId2" cstate="print"/>
          <a:srcRect l="18900" t="23124" r="32670"/>
          <a:stretch>
            <a:fillRect/>
          </a:stretch>
        </p:blipFill>
        <p:spPr bwMode="auto">
          <a:xfrm>
            <a:off x="6804248" y="980728"/>
            <a:ext cx="2186013" cy="2304255"/>
          </a:xfrm>
          <a:prstGeom prst="rect">
            <a:avLst/>
          </a:prstGeom>
          <a:noFill/>
        </p:spPr>
      </p:pic>
      <p:pic>
        <p:nvPicPr>
          <p:cNvPr id="9" name="Рисунок 8" descr="shizofrieni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16832"/>
            <a:ext cx="2081893" cy="2088232"/>
          </a:xfrm>
          <a:prstGeom prst="rect">
            <a:avLst/>
          </a:prstGeom>
        </p:spPr>
      </p:pic>
      <p:pic>
        <p:nvPicPr>
          <p:cNvPr id="44036" name="Picture 4" descr="Как улучшить кровообращение в ногах?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293096"/>
            <a:ext cx="3877141" cy="22368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48348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5600" b="1" dirty="0" smtClean="0">
                <a:solidFill>
                  <a:schemeClr val="accent3">
                    <a:lumMod val="75000"/>
                  </a:schemeClr>
                </a:solidFill>
              </a:rPr>
              <a:t>Красавка обыкновенная </a:t>
            </a:r>
            <a:endParaRPr lang="ru-RU" sz="5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4762872" cy="4389120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Лечебные </a:t>
            </a:r>
            <a:r>
              <a:rPr lang="ru-RU" b="1" dirty="0" smtClean="0"/>
              <a:t>свойства :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dirty="0" smtClean="0"/>
              <a:t>Спазмолитическое действие</a:t>
            </a:r>
          </a:p>
          <a:p>
            <a:pPr>
              <a:buClrTx/>
              <a:buNone/>
            </a:pPr>
            <a:r>
              <a:rPr lang="ru-RU" dirty="0" smtClean="0"/>
              <a:t>    </a:t>
            </a:r>
            <a:r>
              <a:rPr lang="ru-RU" b="1" dirty="0" smtClean="0"/>
              <a:t>Атропин</a:t>
            </a:r>
            <a:r>
              <a:rPr lang="ru-RU" dirty="0" smtClean="0"/>
              <a:t> применяется для расширения зрачка, при спазме гладкой мускулатуры</a:t>
            </a:r>
            <a:endParaRPr lang="ru-RU" dirty="0"/>
          </a:p>
        </p:txBody>
      </p:sp>
      <p:pic>
        <p:nvPicPr>
          <p:cNvPr id="4" name="Содержимое 5" descr="Illustration_Atropa_bella-donn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196752"/>
            <a:ext cx="3481680" cy="5452840"/>
          </a:xfrm>
          <a:prstGeom prst="rect">
            <a:avLst/>
          </a:prstGeom>
        </p:spPr>
      </p:pic>
      <p:pic>
        <p:nvPicPr>
          <p:cNvPr id="43010" name="Picture 2" descr="Ответы@Mail.Ru: какие капли закапать в глаза,для расширения зрачка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509120"/>
            <a:ext cx="3333750" cy="20193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Autofit/>
          </a:bodyPr>
          <a:lstStyle/>
          <a:p>
            <a:pPr algn="ctr"/>
            <a:r>
              <a:rPr lang="ru-RU" sz="4900" dirty="0" smtClean="0">
                <a:solidFill>
                  <a:srgbClr val="FFC000"/>
                </a:solidFill>
              </a:rPr>
              <a:t>Витамины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12776"/>
            <a:ext cx="4608512" cy="49118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/>
              <a:t>Лечебные свойства :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2800" dirty="0" smtClean="0"/>
              <a:t>Восполняющая витаминотерапия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2800" dirty="0" smtClean="0"/>
              <a:t>Медикаментозная терапия</a:t>
            </a:r>
          </a:p>
        </p:txBody>
      </p:sp>
      <p:pic>
        <p:nvPicPr>
          <p:cNvPr id="70660" name="Picture 4" descr="Витамины &quot; Кулинарные рецепты с фотографиями - Smakota.n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5366" y="2348881"/>
            <a:ext cx="5081911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Шиповник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323528" y="1196752"/>
            <a:ext cx="3816424" cy="17281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Имеет множество культурных форм, разводимых под названием Роза. </a:t>
            </a:r>
          </a:p>
        </p:txBody>
      </p:sp>
      <p:pic>
        <p:nvPicPr>
          <p:cNvPr id="4" name="Picture 2" descr="http://upload.wikimedia.org/wikipedia/commons/5/5c/Rosa_canina2.jpg"/>
          <p:cNvPicPr>
            <a:picLocks noChangeAspect="1" noChangeArrowheads="1"/>
          </p:cNvPicPr>
          <p:nvPr/>
        </p:nvPicPr>
        <p:blipFill>
          <a:blip r:embed="rId2" cstate="print"/>
          <a:srcRect l="1575"/>
          <a:stretch>
            <a:fillRect/>
          </a:stretch>
        </p:blipFill>
        <p:spPr bwMode="auto">
          <a:xfrm>
            <a:off x="4499992" y="188640"/>
            <a:ext cx="4499992" cy="3429000"/>
          </a:xfrm>
          <a:prstGeom prst="rect">
            <a:avLst/>
          </a:prstGeom>
          <a:noFill/>
        </p:spPr>
      </p:pic>
      <p:pic>
        <p:nvPicPr>
          <p:cNvPr id="5" name="Picture 4" descr="http://copypast.ru/uploads/posts/1356259421_3f8d5aab96a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356992"/>
            <a:ext cx="3870322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476672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Лекарственные</a:t>
            </a:r>
            <a:r>
              <a:rPr kumimoji="0" lang="ru-RU" sz="5000" b="1" i="0" u="none" strike="noStrike" kern="1200" cap="none" spc="0" normalizeH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препараты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251520" y="1700808"/>
            <a:ext cx="4248472" cy="482453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Плоды, сироп </a:t>
            </a:r>
            <a:r>
              <a:rPr lang="ru-RU" sz="4000" b="1" dirty="0" smtClean="0"/>
              <a:t>из плодов шиповника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Химический состав: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аскорбиновая кислота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Constantia" pitchFamily="18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каротиноиды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ru-RU" sz="2600" dirty="0" smtClean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Constantia" pitchFamily="18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витамины, </a:t>
            </a:r>
            <a:endParaRPr lang="ru-RU" sz="2600" dirty="0" smtClean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Constantia" pitchFamily="18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флавоноиды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ru-RU" sz="2600" dirty="0" smtClean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Constantia" pitchFamily="18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сахара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Constantia" pitchFamily="18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пектиновые вещества </a:t>
            </a:r>
            <a:endParaRPr lang="ru-RU" sz="2600" dirty="0" smtClean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Constantia" pitchFamily="18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жирные масла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Constantia" pitchFamily="18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дубильные вещества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Constantia" pitchFamily="18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органические кислоты и др.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Фармакологическое действие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2600" noProof="0" dirty="0" smtClean="0"/>
              <a:t>          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поливитаминное средство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2" name="Picture 2" descr="Шиповник плоды 100г здоровье 14782 - Лекарственные травы - И…"/>
          <p:cNvPicPr>
            <a:picLocks noChangeAspect="1" noChangeArrowheads="1"/>
          </p:cNvPicPr>
          <p:nvPr/>
        </p:nvPicPr>
        <p:blipFill>
          <a:blip r:embed="rId2" cstate="print"/>
          <a:srcRect l="23940" t="6300" r="21881" b="5501"/>
          <a:stretch>
            <a:fillRect/>
          </a:stretch>
        </p:blipFill>
        <p:spPr bwMode="auto">
          <a:xfrm>
            <a:off x="6588224" y="1484784"/>
            <a:ext cx="1769339" cy="2880320"/>
          </a:xfrm>
          <a:prstGeom prst="rect">
            <a:avLst/>
          </a:prstGeom>
          <a:noFill/>
        </p:spPr>
      </p:pic>
      <p:pic>
        <p:nvPicPr>
          <p:cNvPr id="35844" name="Picture 4" descr="Шиповник для детей и взрослых"/>
          <p:cNvPicPr>
            <a:picLocks noChangeAspect="1" noChangeArrowheads="1"/>
          </p:cNvPicPr>
          <p:nvPr/>
        </p:nvPicPr>
        <p:blipFill>
          <a:blip r:embed="rId3" cstate="print"/>
          <a:srcRect l="5040" t="12600" r="5501" b="11801"/>
          <a:stretch>
            <a:fillRect/>
          </a:stretch>
        </p:blipFill>
        <p:spPr bwMode="auto">
          <a:xfrm>
            <a:off x="4139952" y="4625752"/>
            <a:ext cx="4402489" cy="2232248"/>
          </a:xfrm>
          <a:prstGeom prst="rect">
            <a:avLst/>
          </a:prstGeom>
          <a:noFill/>
        </p:spPr>
      </p:pic>
      <p:pic>
        <p:nvPicPr>
          <p:cNvPr id="6" name="Picture 2" descr="http://www.irecommend.ru/sites/default/files/product-images/1102/shipovnik_farm_grup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412776"/>
            <a:ext cx="1656184" cy="28500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14400" y="0"/>
            <a:ext cx="8229600" cy="5809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Масло шиповника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51520" y="1124744"/>
            <a:ext cx="3888432" cy="532859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lang="ru-RU" sz="3200" b="1" dirty="0" smtClean="0"/>
              <a:t>Масляный экстракт из семян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300" b="1" dirty="0" smtClean="0"/>
              <a:t>Химический состав: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Arial" pitchFamily="34" charset="0"/>
              <a:buChar char="•"/>
              <a:tabLst/>
              <a:defRPr/>
            </a:pPr>
            <a:r>
              <a:rPr lang="ru-RU" sz="2300" dirty="0" err="1" smtClean="0"/>
              <a:t>каротиноиды</a:t>
            </a:r>
            <a:endParaRPr lang="ru-RU" sz="2300" dirty="0" smtClean="0"/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300" dirty="0" err="1" smtClean="0"/>
              <a:t>ненасыщенные</a:t>
            </a:r>
            <a:r>
              <a:rPr lang="ru-RU" sz="2300" dirty="0" smtClean="0"/>
              <a:t> жирные кислоты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Arial" pitchFamily="34" charset="0"/>
              <a:buChar char="•"/>
              <a:tabLst/>
              <a:defRPr/>
            </a:pPr>
            <a:r>
              <a:rPr lang="ru-RU" sz="2300" dirty="0" smtClean="0"/>
              <a:t>насыщенные жирные кислоты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2300" dirty="0" smtClean="0"/>
          </a:p>
          <a:p>
            <a:pPr marL="274320" lvl="0" indent="-274320">
              <a:spcBef>
                <a:spcPct val="20000"/>
              </a:spcBef>
              <a:buSzPct val="95000"/>
              <a:defRPr/>
            </a:pPr>
            <a:r>
              <a:rPr lang="ru-RU" sz="2300" dirty="0" smtClean="0"/>
              <a:t> </a:t>
            </a:r>
            <a:r>
              <a:rPr lang="ru-RU" sz="2400" b="1" dirty="0" smtClean="0"/>
              <a:t>Фармакологическое действие: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300" dirty="0" smtClean="0"/>
              <a:t>желчегонное средство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300" dirty="0" smtClean="0"/>
              <a:t>ранозаживляющее средство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300" dirty="0" smtClean="0"/>
              <a:t>усиливает процессы регенерации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300" dirty="0" smtClean="0"/>
              <a:t>фильтр от УФЛ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300" dirty="0" smtClean="0"/>
              <a:t>антидепрессант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2300" dirty="0" smtClean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2300" dirty="0" smtClean="0"/>
              <a:t>     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794" name="Picture 2" descr="следователь: для чего полезно косметическое масло шиповника"/>
          <p:cNvPicPr>
            <a:picLocks noChangeAspect="1" noChangeArrowheads="1"/>
          </p:cNvPicPr>
          <p:nvPr/>
        </p:nvPicPr>
        <p:blipFill>
          <a:blip r:embed="rId2" cstate="print"/>
          <a:srcRect l="18900" t="7560" r="18101" b="5501"/>
          <a:stretch>
            <a:fillRect/>
          </a:stretch>
        </p:blipFill>
        <p:spPr bwMode="auto">
          <a:xfrm>
            <a:off x="6372200" y="2996952"/>
            <a:ext cx="2452446" cy="3384376"/>
          </a:xfrm>
          <a:prstGeom prst="rect">
            <a:avLst/>
          </a:prstGeom>
          <a:noFill/>
        </p:spPr>
      </p:pic>
      <p:pic>
        <p:nvPicPr>
          <p:cNvPr id="33796" name="Picture 4" descr="Масло шиповни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12776"/>
            <a:ext cx="2095500" cy="2038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836712"/>
            <a:ext cx="7851648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700" dirty="0" smtClean="0">
                <a:ln w="635">
                  <a:noFill/>
                </a:ln>
                <a:solidFill>
                  <a:schemeClr val="accent3">
                    <a:lumMod val="50000"/>
                  </a:schemeClr>
                </a:solidFill>
              </a:rPr>
              <a:t>Страничка </a:t>
            </a:r>
            <a:br>
              <a:rPr lang="ru-RU" sz="6700" dirty="0" smtClean="0">
                <a:ln w="635">
                  <a:noFill/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6700" dirty="0" smtClean="0">
                <a:ln w="635">
                  <a:noFill/>
                </a:ln>
                <a:solidFill>
                  <a:schemeClr val="accent3">
                    <a:lumMod val="50000"/>
                  </a:schemeClr>
                </a:solidFill>
              </a:rPr>
              <a:t>первая</a:t>
            </a:r>
            <a:endParaRPr lang="ru-RU" sz="6700" dirty="0">
              <a:ln w="635">
                <a:noFill/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420888"/>
            <a:ext cx="7854696" cy="1440160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pPr algn="ctr"/>
            <a:r>
              <a:rPr lang="ru-RU" sz="8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Историческая</a:t>
            </a:r>
            <a:endParaRPr lang="ru-RU" sz="8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ecoset_istoria_rastenii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3717032"/>
            <a:ext cx="3620803" cy="2947733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0"/>
            <a:ext cx="4392488" cy="126876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Кукуруза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179512" y="764704"/>
            <a:ext cx="4258816" cy="590465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lang="ru-RU" sz="3600" b="1" dirty="0" smtClean="0"/>
              <a:t>Масляный экстракт из </a:t>
            </a:r>
            <a:r>
              <a:rPr lang="ru-RU" sz="3700" b="1" dirty="0" smtClean="0"/>
              <a:t>столбиков с рыльцами </a:t>
            </a:r>
            <a:endParaRPr lang="ru-RU" sz="3600" b="1" dirty="0" smtClean="0"/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3200" dirty="0" smtClean="0"/>
              <a:t> </a:t>
            </a:r>
            <a:r>
              <a:rPr lang="ru-RU" sz="2800" b="1" dirty="0" smtClean="0"/>
              <a:t>Химический состав: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800" dirty="0" smtClean="0"/>
              <a:t>витамин К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800" dirty="0" smtClean="0"/>
              <a:t> аскорбиновая кислота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800" dirty="0" smtClean="0"/>
              <a:t>пантотеновая кислота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800" dirty="0" err="1" smtClean="0"/>
              <a:t>каротиноиды</a:t>
            </a:r>
            <a:endParaRPr lang="ru-RU" sz="2800" dirty="0" smtClean="0"/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800" dirty="0" smtClean="0"/>
              <a:t> жирные масла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800" dirty="0" smtClean="0"/>
              <a:t> горечи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800" dirty="0" smtClean="0"/>
              <a:t>смолы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800" dirty="0" smtClean="0"/>
              <a:t>полисахариды</a:t>
            </a:r>
          </a:p>
          <a:p>
            <a:pPr marL="274320" lvl="0" indent="-274320">
              <a:spcBef>
                <a:spcPct val="20000"/>
              </a:spcBef>
              <a:buSzPct val="95000"/>
              <a:defRPr/>
            </a:pPr>
            <a:r>
              <a:rPr lang="ru-RU" sz="2800" dirty="0" smtClean="0"/>
              <a:t> </a:t>
            </a:r>
          </a:p>
          <a:p>
            <a:pPr marL="274320" lvl="0" indent="-274320">
              <a:spcBef>
                <a:spcPct val="20000"/>
              </a:spcBef>
              <a:buSzPct val="95000"/>
              <a:defRPr/>
            </a:pPr>
            <a:r>
              <a:rPr lang="ru-RU" sz="2800" b="1" dirty="0" smtClean="0"/>
              <a:t>Фармакологическое действие: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800" dirty="0" smtClean="0"/>
              <a:t>желчегонное средство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800" dirty="0" smtClean="0"/>
              <a:t>мочегонное средство</a:t>
            </a:r>
          </a:p>
          <a:p>
            <a:pPr marL="274320" lvl="0" indent="-274320">
              <a:spcBef>
                <a:spcPct val="20000"/>
              </a:spcBef>
              <a:buSzPct val="95000"/>
              <a:buFont typeface="Arial" pitchFamily="34" charset="0"/>
              <a:buChar char="•"/>
              <a:defRPr/>
            </a:pPr>
            <a:r>
              <a:rPr lang="ru-RU" sz="2800" dirty="0" smtClean="0"/>
              <a:t>кровоостанавливающее действие</a:t>
            </a:r>
          </a:p>
        </p:txBody>
      </p:sp>
      <p:pic>
        <p:nvPicPr>
          <p:cNvPr id="32770" name="Picture 2" descr="Экстракт КУКУРУЗНЫХ РЫЛЕЦ"/>
          <p:cNvPicPr>
            <a:picLocks noChangeAspect="1" noChangeArrowheads="1"/>
          </p:cNvPicPr>
          <p:nvPr/>
        </p:nvPicPr>
        <p:blipFill>
          <a:blip r:embed="rId2" cstate="print"/>
          <a:srcRect l="26775" t="23625" r="27551" b="24401"/>
          <a:stretch>
            <a:fillRect/>
          </a:stretch>
        </p:blipFill>
        <p:spPr bwMode="auto">
          <a:xfrm>
            <a:off x="3347864" y="2204864"/>
            <a:ext cx="2088232" cy="2376264"/>
          </a:xfrm>
          <a:prstGeom prst="rect">
            <a:avLst/>
          </a:prstGeom>
          <a:noFill/>
        </p:spPr>
      </p:pic>
      <p:pic>
        <p:nvPicPr>
          <p:cNvPr id="32772" name="Picture 4" descr="Здоровое пита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836712"/>
            <a:ext cx="2857500" cy="2857500"/>
          </a:xfrm>
          <a:prstGeom prst="rect">
            <a:avLst/>
          </a:prstGeom>
          <a:noFill/>
        </p:spPr>
      </p:pic>
      <p:pic>
        <p:nvPicPr>
          <p:cNvPr id="32774" name="Picture 6" descr="Промышленные и оптовые товары: Столбики в Акмолинской област…"/>
          <p:cNvPicPr>
            <a:picLocks noChangeAspect="1" noChangeArrowheads="1"/>
          </p:cNvPicPr>
          <p:nvPr/>
        </p:nvPicPr>
        <p:blipFill>
          <a:blip r:embed="rId4" cstate="print"/>
          <a:srcRect l="29670" t="12054" r="31166" b="7008"/>
          <a:stretch>
            <a:fillRect/>
          </a:stretch>
        </p:blipFill>
        <p:spPr bwMode="auto">
          <a:xfrm>
            <a:off x="5652120" y="3861048"/>
            <a:ext cx="2022352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92D050"/>
                </a:solidFill>
              </a:rPr>
              <a:t>Рябина обыкновенная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3600400" cy="5400600"/>
          </a:xfrm>
        </p:spPr>
        <p:txBody>
          <a:bodyPr>
            <a:normAutofit fontScale="70000" lnSpcReduction="20000"/>
          </a:bodyPr>
          <a:lstStyle/>
          <a:p>
            <a:pPr lvl="0">
              <a:buNone/>
              <a:defRPr/>
            </a:pPr>
            <a:r>
              <a:rPr lang="ru-RU" sz="3200" b="1" dirty="0" smtClean="0"/>
              <a:t>Плоды рябины</a:t>
            </a:r>
          </a:p>
          <a:p>
            <a:pPr lvl="0">
              <a:buNone/>
              <a:defRPr/>
            </a:pPr>
            <a:r>
              <a:rPr lang="ru-RU" sz="2800" dirty="0" smtClean="0"/>
              <a:t> </a:t>
            </a:r>
          </a:p>
          <a:p>
            <a:pPr lvl="0">
              <a:buNone/>
              <a:defRPr/>
            </a:pPr>
            <a:r>
              <a:rPr lang="ru-RU" sz="2400" b="1" dirty="0" smtClean="0"/>
              <a:t>Химический состав:</a:t>
            </a:r>
          </a:p>
          <a:p>
            <a:pPr>
              <a:buClrTx/>
              <a:buFont typeface="Arial" pitchFamily="34" charset="0"/>
              <a:buChar char="•"/>
              <a:defRPr/>
            </a:pPr>
            <a:r>
              <a:rPr lang="ru-RU" sz="1800" dirty="0" smtClean="0"/>
              <a:t>витамины </a:t>
            </a:r>
          </a:p>
          <a:p>
            <a:pPr>
              <a:buClrTx/>
              <a:buFont typeface="Arial" pitchFamily="34" charset="0"/>
              <a:buChar char="•"/>
              <a:defRPr/>
            </a:pPr>
            <a:r>
              <a:rPr lang="ru-RU" sz="1800" dirty="0" smtClean="0"/>
              <a:t>аминокислоты (18 аминокислот)</a:t>
            </a:r>
          </a:p>
          <a:p>
            <a:pPr>
              <a:buClrTx/>
              <a:buFont typeface="Arial" pitchFamily="34" charset="0"/>
              <a:buChar char="•"/>
              <a:defRPr/>
            </a:pPr>
            <a:r>
              <a:rPr lang="ru-RU" sz="1800" dirty="0" smtClean="0"/>
              <a:t>макро и микроэлементы</a:t>
            </a:r>
          </a:p>
          <a:p>
            <a:pPr>
              <a:buClrTx/>
              <a:buFont typeface="Arial" pitchFamily="34" charset="0"/>
              <a:buChar char="•"/>
              <a:defRPr/>
            </a:pPr>
            <a:r>
              <a:rPr lang="ru-RU" sz="1800" dirty="0" smtClean="0"/>
              <a:t>органические кислоты</a:t>
            </a:r>
          </a:p>
          <a:p>
            <a:pPr>
              <a:buClrTx/>
              <a:buFont typeface="Arial" pitchFamily="34" charset="0"/>
              <a:buChar char="•"/>
              <a:defRPr/>
            </a:pPr>
            <a:r>
              <a:rPr lang="ru-RU" sz="1800" dirty="0" smtClean="0"/>
              <a:t>сахара</a:t>
            </a:r>
          </a:p>
          <a:p>
            <a:pPr>
              <a:buClrTx/>
              <a:buFont typeface="Arial" pitchFamily="34" charset="0"/>
              <a:buChar char="•"/>
              <a:defRPr/>
            </a:pPr>
            <a:r>
              <a:rPr lang="ru-RU" sz="1800" dirty="0" err="1" smtClean="0"/>
              <a:t>флавониды</a:t>
            </a:r>
            <a:r>
              <a:rPr lang="ru-RU" sz="1800" dirty="0" smtClean="0"/>
              <a:t> </a:t>
            </a:r>
          </a:p>
          <a:p>
            <a:pPr>
              <a:buClrTx/>
              <a:buFont typeface="Arial" pitchFamily="34" charset="0"/>
              <a:buChar char="•"/>
              <a:defRPr/>
            </a:pPr>
            <a:r>
              <a:rPr lang="ru-RU" sz="1800" dirty="0" smtClean="0"/>
              <a:t>дубильные вещества</a:t>
            </a:r>
          </a:p>
          <a:p>
            <a:pPr>
              <a:buClrTx/>
              <a:buFont typeface="Arial" pitchFamily="34" charset="0"/>
              <a:buChar char="•"/>
              <a:defRPr/>
            </a:pPr>
            <a:r>
              <a:rPr lang="ru-RU" sz="1800" dirty="0" smtClean="0"/>
              <a:t>пектиновые вещества</a:t>
            </a:r>
          </a:p>
          <a:p>
            <a:pPr>
              <a:buClrTx/>
              <a:buFont typeface="Arial" pitchFamily="34" charset="0"/>
              <a:buChar char="•"/>
              <a:defRPr/>
            </a:pPr>
            <a:r>
              <a:rPr lang="ru-RU" sz="1800" dirty="0" smtClean="0"/>
              <a:t>эфирные масла</a:t>
            </a:r>
            <a:br>
              <a:rPr lang="ru-RU" sz="1800" dirty="0" smtClean="0"/>
            </a:br>
            <a:endParaRPr lang="ru-RU" sz="1800" dirty="0" smtClean="0"/>
          </a:p>
          <a:p>
            <a:pPr>
              <a:buClrTx/>
              <a:buNone/>
              <a:defRPr/>
            </a:pPr>
            <a:endParaRPr lang="ru-RU" sz="1800" dirty="0" smtClean="0"/>
          </a:p>
          <a:p>
            <a:pPr>
              <a:buClrTx/>
              <a:buNone/>
              <a:defRPr/>
            </a:pPr>
            <a:r>
              <a:rPr lang="ru-RU" sz="2400" b="1" dirty="0" smtClean="0"/>
              <a:t>Фармакологическое действие:</a:t>
            </a:r>
          </a:p>
          <a:p>
            <a:pPr lvl="0">
              <a:buClrTx/>
              <a:buFont typeface="Arial" pitchFamily="34" charset="0"/>
              <a:buChar char="•"/>
              <a:defRPr/>
            </a:pPr>
            <a:r>
              <a:rPr lang="ru-RU" sz="2000" dirty="0" smtClean="0"/>
              <a:t>противовоспалительное</a:t>
            </a:r>
          </a:p>
          <a:p>
            <a:pPr lvl="0">
              <a:buClrTx/>
              <a:buFont typeface="Arial" pitchFamily="34" charset="0"/>
              <a:buChar char="•"/>
              <a:defRPr/>
            </a:pPr>
            <a:r>
              <a:rPr lang="ru-RU" sz="2000" dirty="0" smtClean="0"/>
              <a:t>сосудорасширяющее</a:t>
            </a:r>
          </a:p>
          <a:p>
            <a:pPr lvl="0">
              <a:buClrTx/>
              <a:buFont typeface="Arial" pitchFamily="34" charset="0"/>
              <a:buChar char="•"/>
              <a:defRPr/>
            </a:pPr>
            <a:r>
              <a:rPr lang="ru-RU" sz="2000" dirty="0" smtClean="0"/>
              <a:t>мочегонное</a:t>
            </a:r>
          </a:p>
          <a:p>
            <a:pPr lvl="0">
              <a:buClrTx/>
              <a:buFont typeface="Arial" pitchFamily="34" charset="0"/>
              <a:buChar char="•"/>
              <a:defRPr/>
            </a:pPr>
            <a:r>
              <a:rPr lang="ru-RU" sz="2000" dirty="0" smtClean="0"/>
              <a:t>кровоостанавливающее</a:t>
            </a:r>
          </a:p>
          <a:p>
            <a:pPr lvl="0">
              <a:buClrTx/>
              <a:buFont typeface="Arial" pitchFamily="34" charset="0"/>
              <a:buChar char="•"/>
              <a:defRPr/>
            </a:pPr>
            <a:r>
              <a:rPr lang="ru-RU" sz="2000" dirty="0" smtClean="0"/>
              <a:t>потогонное </a:t>
            </a:r>
          </a:p>
          <a:p>
            <a:pPr lvl="0">
              <a:buClrTx/>
              <a:buFont typeface="Arial" pitchFamily="34" charset="0"/>
              <a:buChar char="•"/>
              <a:defRPr/>
            </a:pPr>
            <a:r>
              <a:rPr lang="ru-RU" sz="2000" dirty="0" smtClean="0"/>
              <a:t>слабительное</a:t>
            </a:r>
          </a:p>
          <a:p>
            <a:pPr lvl="0">
              <a:buClrTx/>
              <a:buFont typeface="Arial" pitchFamily="34" charset="0"/>
              <a:buChar char="•"/>
              <a:defRPr/>
            </a:pPr>
            <a:r>
              <a:rPr lang="ru-RU" sz="2000" dirty="0" smtClean="0"/>
              <a:t>общеукрепляющее</a:t>
            </a:r>
            <a:br>
              <a:rPr lang="ru-RU" sz="2000" dirty="0" smtClean="0"/>
            </a:br>
            <a:endParaRPr lang="ru-RU" dirty="0"/>
          </a:p>
        </p:txBody>
      </p:sp>
      <p:pic>
        <p:nvPicPr>
          <p:cNvPr id="66562" name="Picture 2" descr="UfaTovar.RU"/>
          <p:cNvPicPr>
            <a:picLocks noChangeAspect="1" noChangeArrowheads="1"/>
          </p:cNvPicPr>
          <p:nvPr/>
        </p:nvPicPr>
        <p:blipFill>
          <a:blip r:embed="rId2" cstate="print"/>
          <a:srcRect l="18900" t="1890" r="18731" b="1721"/>
          <a:stretch>
            <a:fillRect/>
          </a:stretch>
        </p:blipFill>
        <p:spPr bwMode="auto">
          <a:xfrm>
            <a:off x="4716016" y="4075873"/>
            <a:ext cx="1800200" cy="2782127"/>
          </a:xfrm>
          <a:prstGeom prst="rect">
            <a:avLst/>
          </a:prstGeom>
          <a:noFill/>
        </p:spPr>
      </p:pic>
      <p:pic>
        <p:nvPicPr>
          <p:cNvPr id="66564" name="Picture 4" descr="Здоровье и красота. Уход за телом и лицом. Различное виды массажа &quot; Страница 18"/>
          <p:cNvPicPr>
            <a:picLocks noChangeAspect="1" noChangeArrowheads="1"/>
          </p:cNvPicPr>
          <p:nvPr/>
        </p:nvPicPr>
        <p:blipFill>
          <a:blip r:embed="rId3" cstate="print"/>
          <a:srcRect t="1565"/>
          <a:stretch>
            <a:fillRect/>
          </a:stretch>
        </p:blipFill>
        <p:spPr bwMode="auto">
          <a:xfrm>
            <a:off x="3707904" y="1340768"/>
            <a:ext cx="4104456" cy="27877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700" b="1" dirty="0" smtClean="0">
                <a:ln w="635"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Страничка </a:t>
            </a:r>
            <a:br>
              <a:rPr lang="ru-RU" sz="6700" b="1" dirty="0" smtClean="0">
                <a:ln w="635"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6700" b="1" dirty="0" smtClean="0">
                <a:ln w="635"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третья</a:t>
            </a:r>
            <a:endParaRPr lang="ru-RU" sz="6700" b="1" dirty="0">
              <a:ln w="635"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0352" y="3284984"/>
            <a:ext cx="7772400" cy="1872208"/>
          </a:xfrm>
        </p:spPr>
        <p:txBody>
          <a:bodyPr>
            <a:prstTxWarp prst="textPlain">
              <a:avLst>
                <a:gd name="adj" fmla="val 50770"/>
              </a:avLst>
            </a:prstTxWarp>
          </a:bodyPr>
          <a:lstStyle/>
          <a:p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Научно-</a:t>
            </a:r>
            <a:b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практическая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CBC32"/>
                                      </p:to>
                                    </p:animClr>
                                    <p:animClr clrSpc="rgb">
                                      <p:cBhvr>
                                        <p:cTn id="15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BC32"/>
                                      </p:to>
                                    </p:animClr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4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315200" cy="1154097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92D050"/>
                </a:solidFill>
              </a:rPr>
              <a:t>Женьшень</a:t>
            </a:r>
            <a:endParaRPr lang="ru-RU" sz="6600" b="1" dirty="0">
              <a:solidFill>
                <a:srgbClr val="92D05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556792"/>
            <a:ext cx="4536504" cy="3769370"/>
          </a:xfrm>
        </p:spPr>
      </p:pic>
      <p:sp>
        <p:nvSpPr>
          <p:cNvPr id="3" name="TextBox 2"/>
          <p:cNvSpPr txBox="1"/>
          <p:nvPr/>
        </p:nvSpPr>
        <p:spPr>
          <a:xfrm>
            <a:off x="539552" y="2276872"/>
            <a:ext cx="367240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«</a:t>
            </a:r>
            <a:r>
              <a:rPr lang="ru-RU" sz="2000" b="1" dirty="0" err="1" smtClean="0"/>
              <a:t>Жень-шень</a:t>
            </a:r>
            <a:r>
              <a:rPr lang="ru-RU" sz="2000" b="1" dirty="0" smtClean="0"/>
              <a:t>» </a:t>
            </a:r>
            <a:r>
              <a:rPr lang="ru-RU" sz="2000" dirty="0" smtClean="0"/>
              <a:t>(китайский) </a:t>
            </a:r>
            <a:r>
              <a:rPr lang="ru-RU" sz="2000" dirty="0"/>
              <a:t>означает "</a:t>
            </a:r>
            <a:r>
              <a:rPr lang="ru-RU" sz="2000" dirty="0" smtClean="0"/>
              <a:t>человек-корень". </a:t>
            </a:r>
            <a:r>
              <a:rPr lang="ru-RU" sz="2000" dirty="0"/>
              <a:t>Он имеет довольно мощный главный корень, живущий в </a:t>
            </a:r>
            <a:r>
              <a:rPr lang="ru-RU" sz="2000" dirty="0" smtClean="0"/>
              <a:t>многие</a:t>
            </a:r>
            <a:r>
              <a:rPr lang="ru-RU" sz="2600" dirty="0" smtClean="0"/>
              <a:t> </a:t>
            </a:r>
            <a:r>
              <a:rPr lang="ru-RU" sz="2000" dirty="0" smtClean="0"/>
              <a:t>десятилетия.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1844824"/>
            <a:ext cx="2680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 smtClean="0"/>
              <a:t> </a:t>
            </a:r>
            <a:endParaRPr lang="ru-RU" sz="2600" dirty="0"/>
          </a:p>
        </p:txBody>
      </p:sp>
      <p:pic>
        <p:nvPicPr>
          <p:cNvPr id="25602" name="Picture 2" descr="Medportal - медицинский портал - Аптека Повышение потенции. 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581128"/>
            <a:ext cx="3240359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692282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C000"/>
                </a:solidFill>
              </a:rPr>
              <a:t>Агротехника</a:t>
            </a:r>
            <a:endParaRPr lang="ru-RU" sz="6000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141" y="1697540"/>
            <a:ext cx="4176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Проблемы выращивания</a:t>
            </a:r>
            <a:r>
              <a:rPr lang="ru-RU" b="1" dirty="0" smtClean="0"/>
              <a:t>:</a:t>
            </a:r>
          </a:p>
          <a:p>
            <a:endParaRPr lang="ru-RU" b="1" dirty="0"/>
          </a:p>
          <a:p>
            <a:r>
              <a:rPr lang="ru-RU" dirty="0" smtClean="0"/>
              <a:t>1) Не </a:t>
            </a:r>
            <a:r>
              <a:rPr lang="ru-RU" dirty="0"/>
              <a:t>выносит затоплений </a:t>
            </a:r>
            <a:r>
              <a:rPr lang="ru-RU" dirty="0" smtClean="0"/>
              <a:t>водой.</a:t>
            </a:r>
            <a:endParaRPr lang="ru-RU" dirty="0"/>
          </a:p>
          <a:p>
            <a:r>
              <a:rPr lang="ru-RU" dirty="0"/>
              <a:t>2)Не выносит прямых солнечных </a:t>
            </a:r>
            <a:r>
              <a:rPr lang="ru-RU" dirty="0" smtClean="0"/>
              <a:t>лучей.</a:t>
            </a:r>
            <a:endParaRPr lang="ru-RU" dirty="0"/>
          </a:p>
          <a:p>
            <a:r>
              <a:rPr lang="ru-RU" dirty="0"/>
              <a:t>3) К</a:t>
            </a:r>
            <a:r>
              <a:rPr lang="ru-RU" dirty="0" smtClean="0"/>
              <a:t>омпоненты </a:t>
            </a:r>
            <a:r>
              <a:rPr lang="ru-RU" dirty="0"/>
              <a:t>почвы созревают в течение 2-3 лет.</a:t>
            </a:r>
          </a:p>
          <a:p>
            <a:r>
              <a:rPr lang="ru-RU" dirty="0" smtClean="0"/>
              <a:t>4)Необычайно </a:t>
            </a:r>
            <a:r>
              <a:rPr lang="ru-RU" dirty="0"/>
              <a:t>длительный период покоя семян.</a:t>
            </a:r>
          </a:p>
        </p:txBody>
      </p:sp>
      <p:pic>
        <p:nvPicPr>
          <p:cNvPr id="24578" name="Picture 2" descr="Женьшень виды женьшеня семян и семян женьшеня и Женьшень семян 1 $ 20 открытия дезинфекции зерна могут быть непосредственно поса"/>
          <p:cNvPicPr>
            <a:picLocks noChangeAspect="1" noChangeArrowheads="1"/>
          </p:cNvPicPr>
          <p:nvPr/>
        </p:nvPicPr>
        <p:blipFill>
          <a:blip r:embed="rId2" cstate="print"/>
          <a:srcRect l="37295" b="41033"/>
          <a:stretch>
            <a:fillRect/>
          </a:stretch>
        </p:blipFill>
        <p:spPr bwMode="auto">
          <a:xfrm>
            <a:off x="611560" y="4437112"/>
            <a:ext cx="3445733" cy="2160240"/>
          </a:xfrm>
          <a:prstGeom prst="rect">
            <a:avLst/>
          </a:prstGeom>
          <a:noFill/>
        </p:spPr>
      </p:pic>
      <p:pic>
        <p:nvPicPr>
          <p:cNvPr id="24582" name="Picture 6" descr="Корейский корень красного женьшеня - рецепт настойки на водке и на мед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484784"/>
            <a:ext cx="4621408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216468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FFC000"/>
                </a:solidFill>
              </a:rPr>
              <a:t>Лекарственные препараты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484785"/>
            <a:ext cx="43924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Корень используют только на </a:t>
            </a:r>
            <a:r>
              <a:rPr lang="ru-RU" sz="1600" dirty="0"/>
              <a:t>5-6 </a:t>
            </a:r>
            <a:r>
              <a:rPr lang="ru-RU" sz="1600" dirty="0" smtClean="0"/>
              <a:t>год </a:t>
            </a:r>
            <a:r>
              <a:rPr lang="ru-RU" sz="1600" dirty="0"/>
              <a:t>жизни. </a:t>
            </a:r>
            <a:endParaRPr lang="ru-RU" sz="1600" dirty="0" smtClean="0"/>
          </a:p>
          <a:p>
            <a:r>
              <a:rPr lang="ru-RU" sz="1600" dirty="0" smtClean="0"/>
              <a:t>Масса корней -  </a:t>
            </a:r>
            <a:r>
              <a:rPr lang="ru-RU" sz="1600" dirty="0"/>
              <a:t>30-50 </a:t>
            </a:r>
            <a:r>
              <a:rPr lang="ru-RU" sz="1600" dirty="0" smtClean="0"/>
              <a:t>г. </a:t>
            </a:r>
          </a:p>
          <a:p>
            <a:r>
              <a:rPr lang="ru-RU" sz="1600" dirty="0" smtClean="0"/>
              <a:t>Срок </a:t>
            </a:r>
            <a:r>
              <a:rPr lang="ru-RU" sz="1600" dirty="0"/>
              <a:t>хранения 1 год</a:t>
            </a:r>
            <a:r>
              <a:rPr lang="ru-RU" sz="1600" dirty="0" smtClean="0"/>
              <a:t>.</a:t>
            </a:r>
            <a:endParaRPr lang="ru-RU" b="1" dirty="0" smtClean="0"/>
          </a:p>
          <a:p>
            <a:pPr lvl="0"/>
            <a:endParaRPr lang="ru-RU" b="1" dirty="0" smtClean="0"/>
          </a:p>
          <a:p>
            <a:pPr lvl="0"/>
            <a:r>
              <a:rPr lang="ru-RU" b="1" dirty="0" smtClean="0"/>
              <a:t>Химический состав: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специфические гликозиды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эфирные масла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жирное масла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сахара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пектины</a:t>
            </a: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слизи</a:t>
            </a: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смолы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группы </a:t>
            </a:r>
            <a:r>
              <a:rPr lang="ru-RU" dirty="0"/>
              <a:t>витаминов </a:t>
            </a:r>
            <a:endParaRPr lang="ru-RU" b="1" dirty="0" smtClean="0"/>
          </a:p>
          <a:p>
            <a:pPr lvl="0"/>
            <a:endParaRPr lang="ru-RU" b="1" dirty="0" smtClean="0"/>
          </a:p>
          <a:p>
            <a:pPr lvl="0"/>
            <a:r>
              <a:rPr lang="ru-RU" b="1" dirty="0" smtClean="0"/>
              <a:t>Фармакологическое действие: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адаптогенные</a:t>
            </a:r>
            <a:r>
              <a:rPr lang="ru-RU" dirty="0" smtClean="0"/>
              <a:t> свойства (увеличивают </a:t>
            </a:r>
            <a:r>
              <a:rPr lang="ru-RU" dirty="0"/>
              <a:t>устойчивость к неблагоприятным воздействиям высоких температур, облучению, </a:t>
            </a:r>
            <a:r>
              <a:rPr lang="ru-RU" dirty="0" smtClean="0"/>
              <a:t>интоксикации)</a:t>
            </a:r>
            <a:endParaRPr lang="ru-RU" dirty="0"/>
          </a:p>
        </p:txBody>
      </p:sp>
      <p:pic>
        <p:nvPicPr>
          <p:cNvPr id="6" name="Picture 3" descr="C:\Users\пк\Desktop\gench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40" r="2477" b="11549"/>
          <a:stretch>
            <a:fillRect/>
          </a:stretch>
        </p:blipFill>
        <p:spPr bwMode="auto">
          <a:xfrm>
            <a:off x="4427984" y="1484784"/>
            <a:ext cx="291420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9" t="2876" r="5986" b="2105"/>
          <a:stretch>
            <a:fillRect/>
          </a:stretch>
        </p:blipFill>
        <p:spPr>
          <a:xfrm>
            <a:off x="5436096" y="3933056"/>
            <a:ext cx="2669565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23638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8712968" cy="1656184"/>
          </a:xfrm>
          <a:scene3d>
            <a:camera prst="perspective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Изучение влияния органических веществ на свойства растений</a:t>
            </a:r>
            <a:endParaRPr lang="ru-RU" sz="4400" b="1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Users\Гафуровы\Desktop\нигора\3 курс\glicerin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5904657" cy="44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6738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Гафуровы\Desktop\нигора\3 курс\gliceri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3212976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Глицерин</a:t>
            </a:r>
            <a:r>
              <a:rPr lang="ru-RU" sz="4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C00000"/>
                </a:solidFill>
              </a:rPr>
              <a:t>-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это бесцветная сиропообразная жидкость, сладковатая на вкус.</a:t>
            </a:r>
            <a:b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Глицерин хорошо растворим в воде и этиловом спирте. Гигроскопичен.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955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</a:rPr>
              <a:t>Результаты опыта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Первый день опыта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Последний день опыта</a:t>
            </a:r>
            <a:endParaRPr lang="ru-RU" dirty="0"/>
          </a:p>
        </p:txBody>
      </p:sp>
      <p:pic>
        <p:nvPicPr>
          <p:cNvPr id="6147" name="Picture 3" descr="G:\малина\1.10-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2896"/>
            <a:ext cx="4042791" cy="3744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малина\22.09-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5038"/>
            <a:ext cx="4032448" cy="3772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7318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5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316038"/>
            <a:ext cx="8892480" cy="17529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700" b="1" dirty="0" smtClean="0">
                <a:ln w="635"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Страничка </a:t>
            </a:r>
            <a:br>
              <a:rPr lang="ru-RU" sz="6700" b="1" dirty="0" smtClean="0">
                <a:ln w="635"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6700" b="1" dirty="0" smtClean="0">
                <a:ln w="635"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четвертая</a:t>
            </a:r>
            <a:endParaRPr lang="ru-RU" sz="6700" b="1" dirty="0">
              <a:ln w="635"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3789040"/>
            <a:ext cx="8136904" cy="100811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интересно…</a:t>
            </a:r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931224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Гиппократ </a:t>
            </a:r>
            <a:r>
              <a:rPr lang="ru-RU" sz="6000" b="1" dirty="0" smtClean="0">
                <a:solidFill>
                  <a:srgbClr val="FFC000"/>
                </a:solidFill>
              </a:rPr>
              <a:t/>
            </a:r>
            <a:br>
              <a:rPr lang="ru-RU" sz="6000" b="1" dirty="0" smtClean="0">
                <a:solidFill>
                  <a:srgbClr val="FFC000"/>
                </a:solidFill>
              </a:rPr>
            </a:b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(460-377 до н. э.)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20072" y="1935480"/>
            <a:ext cx="3744416" cy="45898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/>
              <a:t>«Медицина есть искусство подражать целебному воздействию природы»</a:t>
            </a:r>
            <a:endParaRPr lang="ru-RU" sz="3600" b="1" dirty="0" smtClean="0"/>
          </a:p>
          <a:p>
            <a:pPr algn="ctr">
              <a:buNone/>
            </a:pPr>
            <a:endParaRPr lang="ru-RU" dirty="0"/>
          </a:p>
        </p:txBody>
      </p:sp>
      <p:pic>
        <p:nvPicPr>
          <p:cNvPr id="4" name="Рисунок 3" descr="382_17245146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132856"/>
            <a:ext cx="3643338" cy="3789072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Экскурсия в 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Аптекарский огород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" name="Picture 3" descr="F:\Конференция\Апт.огород 07.11\IMG_8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3600400" cy="3384376"/>
          </a:xfrm>
          <a:prstGeom prst="rect">
            <a:avLst/>
          </a:prstGeom>
          <a:noFill/>
        </p:spPr>
      </p:pic>
      <p:pic>
        <p:nvPicPr>
          <p:cNvPr id="11" name="Picture 4" descr="F:\Конференция\Апт.огород 07.11\IMG_8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44824"/>
            <a:ext cx="4416491" cy="3672408"/>
          </a:xfrm>
          <a:prstGeom prst="rect">
            <a:avLst/>
          </a:prstGeom>
          <a:noFill/>
        </p:spPr>
      </p:pic>
      <p:pic>
        <p:nvPicPr>
          <p:cNvPr id="12" name="Рисунок 11" descr="jwLJMP8le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2348880"/>
            <a:ext cx="3960440" cy="3528392"/>
          </a:xfrm>
          <a:prstGeom prst="rect">
            <a:avLst/>
          </a:prstGeom>
        </p:spPr>
      </p:pic>
      <p:pic>
        <p:nvPicPr>
          <p:cNvPr id="13" name="Рисунок 12" descr="UD1KRDhzNX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2780928"/>
            <a:ext cx="3600400" cy="3606384"/>
          </a:xfrm>
          <a:prstGeom prst="rect">
            <a:avLst/>
          </a:prstGeom>
        </p:spPr>
      </p:pic>
      <p:pic>
        <p:nvPicPr>
          <p:cNvPr id="14" name="Рисунок 13" descr="emrLdvqCne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3212976"/>
            <a:ext cx="3672408" cy="3429000"/>
          </a:xfrm>
          <a:prstGeom prst="rect">
            <a:avLst/>
          </a:prstGeom>
        </p:spPr>
      </p:pic>
      <p:pic>
        <p:nvPicPr>
          <p:cNvPr id="15" name="Рисунок 14" descr="R3GUpoeYR7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1484784"/>
            <a:ext cx="2699556" cy="3240360"/>
          </a:xfrm>
          <a:prstGeom prst="rect">
            <a:avLst/>
          </a:prstGeom>
        </p:spPr>
      </p:pic>
      <p:pic>
        <p:nvPicPr>
          <p:cNvPr id="16" name="Рисунок 15" descr="usNsRuH_0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67744" y="1412776"/>
            <a:ext cx="4752528" cy="3672408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90872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Одной строчкой…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8712968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/>
              <a:t>Камелия китайская  </a:t>
            </a:r>
            <a:r>
              <a:rPr lang="ru-RU" sz="1600" dirty="0" smtClean="0"/>
              <a:t>- цветет зимой</a:t>
            </a:r>
          </a:p>
        </p:txBody>
      </p:sp>
      <p:pic>
        <p:nvPicPr>
          <p:cNvPr id="5" name="Рисунок 4" descr="4ae1decba516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1052736"/>
            <a:ext cx="3024336" cy="27363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1268760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1600" b="1" dirty="0" smtClean="0"/>
              <a:t>Чай белый, зеленый, черный </a:t>
            </a:r>
            <a:r>
              <a:rPr lang="ru-RU" sz="1600" dirty="0" smtClean="0"/>
              <a:t>– разная ферментация</a:t>
            </a:r>
            <a:r>
              <a:rPr lang="ru-RU" dirty="0" smtClean="0"/>
              <a:t> листьев</a:t>
            </a:r>
          </a:p>
        </p:txBody>
      </p:sp>
      <p:pic>
        <p:nvPicPr>
          <p:cNvPr id="9" name="Рисунок 8" descr="1191508582_314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196752"/>
            <a:ext cx="3024336" cy="288032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9512" y="1556792"/>
            <a:ext cx="576064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ru-RU" sz="1600" b="1" dirty="0" smtClean="0"/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1600" b="1" dirty="0" smtClean="0"/>
              <a:t>Фейхоа</a:t>
            </a:r>
            <a:r>
              <a:rPr lang="ru-RU" sz="1600" dirty="0" smtClean="0"/>
              <a:t> – съедобные лепестки, в плодах много йода</a:t>
            </a:r>
          </a:p>
        </p:txBody>
      </p:sp>
      <p:pic>
        <p:nvPicPr>
          <p:cNvPr id="12" name="Рисунок 11" descr="94063613__1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412777"/>
            <a:ext cx="3001516" cy="288032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9512" y="1844824"/>
            <a:ext cx="5760640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ru-RU" sz="1600" b="1" dirty="0" smtClean="0"/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1600" b="1" dirty="0" smtClean="0"/>
              <a:t>Лавр</a:t>
            </a:r>
            <a:r>
              <a:rPr lang="ru-RU" sz="1600" dirty="0" smtClean="0"/>
              <a:t>  </a:t>
            </a:r>
            <a:r>
              <a:rPr lang="ru-RU" sz="1600" b="1" dirty="0" smtClean="0"/>
              <a:t>благородный</a:t>
            </a:r>
            <a:r>
              <a:rPr lang="ru-RU" sz="1600" dirty="0" smtClean="0"/>
              <a:t> – консервант, масло входит в состав </a:t>
            </a:r>
            <a:r>
              <a:rPr lang="ru-RU" sz="1600" dirty="0" err="1" smtClean="0"/>
              <a:t>противонарывных</a:t>
            </a:r>
            <a:r>
              <a:rPr lang="ru-RU" sz="1600" dirty="0" smtClean="0"/>
              <a:t> пластырей</a:t>
            </a:r>
          </a:p>
        </p:txBody>
      </p:sp>
      <p:pic>
        <p:nvPicPr>
          <p:cNvPr id="16" name="Рисунок 15" descr="lavr2-300x2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2484" y="2348880"/>
            <a:ext cx="3001516" cy="244827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12" y="2420888"/>
            <a:ext cx="5832648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ru-RU" sz="1600" b="1" dirty="0" smtClean="0"/>
          </a:p>
          <a:p>
            <a:pPr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1600" b="1" dirty="0" smtClean="0"/>
              <a:t>Дуб пробковый </a:t>
            </a:r>
            <a:r>
              <a:rPr lang="ru-RU" sz="1600" dirty="0" smtClean="0"/>
              <a:t>– пробка не горит  во время лесных пожаров, материал для изготовления пробок для пузырьков с лекарствами</a:t>
            </a:r>
          </a:p>
          <a:p>
            <a:pPr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1600" b="1" dirty="0" smtClean="0"/>
              <a:t>Цитрусовые</a:t>
            </a:r>
            <a:r>
              <a:rPr lang="ru-RU" sz="1600" dirty="0" smtClean="0"/>
              <a:t> – </a:t>
            </a:r>
            <a:r>
              <a:rPr lang="en-US" sz="1600" dirty="0" smtClean="0"/>
              <a:t>n</a:t>
            </a:r>
            <a:r>
              <a:rPr lang="ru-RU" sz="1600" dirty="0" smtClean="0"/>
              <a:t> тыс. сортов – все одомашнены </a:t>
            </a:r>
            <a:endParaRPr lang="ru-RU" sz="1600" dirty="0" smtClean="0">
              <a:solidFill>
                <a:srgbClr val="FF0000"/>
              </a:solidFill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ru-RU" sz="1600" dirty="0" smtClean="0"/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ru-RU" sz="1600" dirty="0" smtClean="0"/>
          </a:p>
        </p:txBody>
      </p:sp>
      <p:pic>
        <p:nvPicPr>
          <p:cNvPr id="18" name="Рисунок 17" descr="cork_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212976"/>
            <a:ext cx="3026048" cy="252028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9512" y="3140968"/>
            <a:ext cx="5760640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ru-RU" sz="1600" b="1" dirty="0" smtClean="0"/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ru-RU" sz="1600" b="1" dirty="0" smtClean="0"/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ru-RU" sz="1600" b="1" dirty="0" smtClean="0"/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ru-RU" sz="1600" b="1" dirty="0" smtClean="0"/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ru-RU" sz="1600" b="1" dirty="0" smtClean="0"/>
          </a:p>
        </p:txBody>
      </p:sp>
      <p:pic>
        <p:nvPicPr>
          <p:cNvPr id="20" name="Picture 1" descr="F:\Конференция\IMG_45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3645024"/>
            <a:ext cx="3024336" cy="252028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79512" y="3140968"/>
            <a:ext cx="5688632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ru-RU" sz="1600" dirty="0" smtClean="0"/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ru-RU" sz="1600" b="1" dirty="0" smtClean="0"/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1600" b="1" dirty="0" err="1" smtClean="0"/>
              <a:t>Гинкго</a:t>
            </a:r>
            <a:r>
              <a:rPr lang="ru-RU" sz="1600" dirty="0" smtClean="0"/>
              <a:t> – живое ископаемое, применяют при заболеваниях сосудов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9720" y="4293096"/>
            <a:ext cx="302428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68039518_kof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71800" y="4725144"/>
            <a:ext cx="3600400" cy="201622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79512" y="3933056"/>
            <a:ext cx="576064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ru-RU" sz="1600" b="1" dirty="0" smtClean="0"/>
          </a:p>
          <a:p>
            <a:pPr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1600" b="1" dirty="0" smtClean="0"/>
              <a:t>Кофе</a:t>
            </a:r>
            <a:r>
              <a:rPr lang="ru-RU" sz="1600" dirty="0" smtClean="0"/>
              <a:t> – кофеин спасает от поедания насекомыми, из зерен делают активированный уголь</a:t>
            </a: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ru-RU" sz="1600" dirty="0" smtClean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10" grpId="0"/>
      <p:bldP spid="15" grpId="0"/>
      <p:bldP spid="17" grpId="0"/>
      <p:bldP spid="19" grpId="0"/>
      <p:bldP spid="21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316038"/>
            <a:ext cx="8892480" cy="182493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8000" b="1" dirty="0" smtClean="0">
                <a:ln w="635"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Страничка </a:t>
            </a:r>
            <a:br>
              <a:rPr lang="ru-RU" sz="8000" b="1" dirty="0" smtClean="0">
                <a:ln w="635"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8000" b="1" dirty="0" smtClean="0">
                <a:ln w="635"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пятая</a:t>
            </a:r>
            <a:endParaRPr lang="ru-RU" sz="8000" b="1" dirty="0">
              <a:ln w="635"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3140968"/>
            <a:ext cx="7488832" cy="936104"/>
          </a:xfrm>
          <a:prstGeom prst="rect">
            <a:avLst/>
          </a:prstGeom>
        </p:spPr>
        <p:txBody>
          <a:bodyPr wrap="none">
            <a:prstTxWarp prst="textPlain">
              <a:avLst>
                <a:gd name="adj" fmla="val 50315"/>
              </a:avLst>
            </a:prstTxWarp>
            <a:spAutoFit/>
          </a:bodyPr>
          <a:lstStyle/>
          <a:p>
            <a:r>
              <a:rPr lang="ru-RU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досуге…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052736"/>
            <a:ext cx="39604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Он </a:t>
            </a:r>
            <a:r>
              <a:rPr lang="ru-RU" sz="2400" b="1" dirty="0"/>
              <a:t>совсем не хрупкий,</a:t>
            </a:r>
          </a:p>
          <a:p>
            <a:pPr algn="ctr"/>
            <a:r>
              <a:rPr lang="ru-RU" sz="2400" b="1" dirty="0"/>
              <a:t>А спрятался в скорлупке.</a:t>
            </a:r>
          </a:p>
          <a:p>
            <a:pPr algn="ctr"/>
            <a:r>
              <a:rPr lang="ru-RU" sz="2400" b="1" dirty="0"/>
              <a:t>Заглянешь в серединку – </a:t>
            </a:r>
          </a:p>
          <a:p>
            <a:pPr algn="ctr"/>
            <a:r>
              <a:rPr lang="ru-RU" sz="2400" b="1" dirty="0"/>
              <a:t>Увидишь </a:t>
            </a:r>
            <a:r>
              <a:rPr lang="ru-RU" sz="2400" b="1" dirty="0" err="1"/>
              <a:t>сердцевинку</a:t>
            </a:r>
            <a:r>
              <a:rPr lang="ru-RU" sz="2400" b="1" dirty="0"/>
              <a:t>.</a:t>
            </a:r>
          </a:p>
          <a:p>
            <a:pPr algn="ctr"/>
            <a:r>
              <a:rPr lang="ru-RU" sz="2400" b="1" dirty="0"/>
              <a:t>Из плодов он твёрже всех,</a:t>
            </a:r>
          </a:p>
          <a:p>
            <a:pPr algn="ctr"/>
            <a:r>
              <a:rPr lang="ru-RU" sz="2400" b="1" dirty="0"/>
              <a:t>Называется</a:t>
            </a:r>
            <a:r>
              <a:rPr lang="ru-RU" sz="2400" b="1" dirty="0" smtClean="0"/>
              <a:t>…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5373216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 </a:t>
            </a:r>
            <a:r>
              <a:rPr lang="ru-RU" sz="4000" dirty="0" smtClean="0"/>
              <a:t>ОРЕХ</a:t>
            </a:r>
            <a:endParaRPr lang="ru-RU" sz="4000" dirty="0"/>
          </a:p>
        </p:txBody>
      </p:sp>
      <p:pic>
        <p:nvPicPr>
          <p:cNvPr id="4" name="Рисунок 3" descr="1189878756_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348880"/>
            <a:ext cx="4536504" cy="4038083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052736"/>
            <a:ext cx="3672408" cy="309634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b="1" dirty="0"/>
              <a:t>Жёлтый цветик в поле </a:t>
            </a:r>
            <a:r>
              <a:rPr lang="ru-RU" sz="2400" b="1" dirty="0" smtClean="0"/>
              <a:t>рос,</a:t>
            </a:r>
          </a:p>
          <a:p>
            <a:pPr marL="0" indent="0" algn="ctr">
              <a:buNone/>
            </a:pPr>
            <a:r>
              <a:rPr lang="ru-RU" sz="2400" b="1" dirty="0" smtClean="0"/>
              <a:t>На </a:t>
            </a:r>
            <a:r>
              <a:rPr lang="ru-RU" sz="2400" b="1" dirty="0"/>
              <a:t>него зимою спрос:</a:t>
            </a:r>
            <a:br>
              <a:rPr lang="ru-RU" sz="2400" b="1" dirty="0"/>
            </a:br>
            <a:r>
              <a:rPr lang="ru-RU" sz="2400" b="1" dirty="0" smtClean="0"/>
              <a:t>Семена целебно-жгучи,</a:t>
            </a:r>
          </a:p>
          <a:p>
            <a:pPr marL="0" indent="0" algn="ctr">
              <a:buNone/>
            </a:pPr>
            <a:r>
              <a:rPr lang="ru-RU" sz="2400" b="1" dirty="0" smtClean="0"/>
              <a:t>Греют</a:t>
            </a:r>
            <a:r>
              <a:rPr lang="ru-RU" sz="2400" b="1" dirty="0"/>
              <a:t>, будто летний лучик.</a:t>
            </a:r>
            <a:br>
              <a:rPr lang="ru-RU" sz="2400" b="1" dirty="0"/>
            </a:br>
            <a:r>
              <a:rPr lang="ru-RU" sz="2400" b="1" dirty="0"/>
              <a:t>Так с простудою сразиться</a:t>
            </a:r>
            <a:br>
              <a:rPr lang="ru-RU" sz="2400" b="1" dirty="0"/>
            </a:br>
            <a:r>
              <a:rPr lang="ru-RU" sz="2400" b="1" dirty="0"/>
              <a:t>Помогает нам...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23189" y="5301208"/>
            <a:ext cx="31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ГОРЧИЦА</a:t>
            </a:r>
            <a:endParaRPr lang="ru-RU" sz="4000" dirty="0"/>
          </a:p>
        </p:txBody>
      </p:sp>
      <p:pic>
        <p:nvPicPr>
          <p:cNvPr id="5" name="Рисунок 4" descr="gorchitsa-bela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276872"/>
            <a:ext cx="5106144" cy="4314552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08721"/>
            <a:ext cx="374441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4320" algn="ctr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ru-RU" dirty="0"/>
              <a:t/>
            </a:r>
            <a:br>
              <a:rPr lang="ru-RU" dirty="0"/>
            </a:br>
            <a:r>
              <a:rPr lang="ru-RU" sz="2400" b="1" dirty="0"/>
              <a:t>Что за древо-медонос</a:t>
            </a:r>
            <a:br>
              <a:rPr lang="ru-RU" sz="2400" b="1" dirty="0"/>
            </a:br>
            <a:r>
              <a:rPr lang="ru-RU" sz="2400" b="1" dirty="0"/>
              <a:t>Манит пчёл, шмелей и ос?</a:t>
            </a:r>
            <a:br>
              <a:rPr lang="ru-RU" sz="2400" b="1" dirty="0"/>
            </a:br>
            <a:r>
              <a:rPr lang="ru-RU" sz="2400" b="1" dirty="0"/>
              <a:t>И людей зовёт, пленит</a:t>
            </a:r>
            <a:br>
              <a:rPr lang="ru-RU" sz="2400" b="1" dirty="0"/>
            </a:br>
            <a:r>
              <a:rPr lang="ru-RU" sz="2400" b="1" dirty="0"/>
              <a:t>Мелких цветиков магнит.</a:t>
            </a:r>
            <a:br>
              <a:rPr lang="ru-RU" sz="2400" b="1" dirty="0"/>
            </a:br>
            <a:r>
              <a:rPr lang="ru-RU" sz="2400" b="1" dirty="0"/>
              <a:t>От простуды и от гриппа</a:t>
            </a:r>
            <a:br>
              <a:rPr lang="ru-RU" sz="2400" b="1" dirty="0"/>
            </a:br>
            <a:r>
              <a:rPr lang="ru-RU" sz="2400" b="1" dirty="0"/>
              <a:t>Нас спасает в зиму... 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869160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ЛИПА</a:t>
            </a:r>
            <a:endParaRPr lang="ru-RU" sz="4000" dirty="0"/>
          </a:p>
        </p:txBody>
      </p:sp>
      <p:pic>
        <p:nvPicPr>
          <p:cNvPr id="9218" name="Picture 2" descr="И вновь цветеньем липа так светла. (Сахарюк Игорь) / Стихи.ру - национальный сервер современной поэзии"/>
          <p:cNvPicPr>
            <a:picLocks noChangeAspect="1" noChangeArrowheads="1"/>
          </p:cNvPicPr>
          <p:nvPr/>
        </p:nvPicPr>
        <p:blipFill>
          <a:blip r:embed="rId2" cstate="print"/>
          <a:srcRect l="1514" t="2000" r="1600" b="2000"/>
          <a:stretch>
            <a:fillRect/>
          </a:stretch>
        </p:blipFill>
        <p:spPr bwMode="auto">
          <a:xfrm>
            <a:off x="3995936" y="2780928"/>
            <a:ext cx="4608512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522036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4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23528" y="908720"/>
            <a:ext cx="3888432" cy="388843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400" b="1" dirty="0" smtClean="0"/>
              <a:t>В цветах, и ствол его с шипами,</a:t>
            </a:r>
            <a:br>
              <a:rPr lang="ru-RU" sz="2400" b="1" dirty="0" smtClean="0"/>
            </a:br>
            <a:r>
              <a:rPr lang="ru-RU" sz="2400" b="1" dirty="0" smtClean="0"/>
              <a:t>На вид как роза, но с плодами.</a:t>
            </a:r>
            <a:br>
              <a:rPr lang="ru-RU" sz="2400" b="1" dirty="0" smtClean="0"/>
            </a:br>
            <a:r>
              <a:rPr lang="ru-RU" sz="2400" b="1" dirty="0" smtClean="0"/>
              <a:t>Полезней родственницы статной:</a:t>
            </a:r>
            <a:br>
              <a:rPr lang="ru-RU" sz="2400" b="1" dirty="0" smtClean="0"/>
            </a:br>
            <a:r>
              <a:rPr lang="ru-RU" sz="2400" b="1" dirty="0" smtClean="0"/>
              <a:t>Напитком с давних пор он знатный.</a:t>
            </a:r>
            <a:br>
              <a:rPr lang="ru-RU" sz="2400" b="1" dirty="0" smtClean="0"/>
            </a:br>
            <a:r>
              <a:rPr lang="ru-RU" sz="2400" b="1" dirty="0" smtClean="0"/>
              <a:t>Подскажет вам любой садовник,</a:t>
            </a:r>
            <a:br>
              <a:rPr lang="ru-RU" sz="2400" b="1" dirty="0" smtClean="0"/>
            </a:br>
            <a:r>
              <a:rPr lang="ru-RU" sz="2400" b="1" dirty="0" smtClean="0"/>
              <a:t>Что ценен свойствами...</a:t>
            </a:r>
            <a:br>
              <a:rPr lang="ru-RU" sz="2400" b="1" dirty="0" smtClean="0"/>
            </a:b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5341007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ШИПОВНИК</a:t>
            </a:r>
            <a:endParaRPr lang="ru-RU" sz="4000" dirty="0"/>
          </a:p>
        </p:txBody>
      </p:sp>
      <p:pic>
        <p:nvPicPr>
          <p:cNvPr id="8194" name="Picture 2" descr="Шиповник. Целебные свойства растения. Фот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068960"/>
            <a:ext cx="4704521" cy="35283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96752"/>
            <a:ext cx="41764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ru-RU" sz="2400" b="1" dirty="0"/>
              <a:t>Коль дитя вдруг простудилось,</a:t>
            </a:r>
            <a:br>
              <a:rPr lang="ru-RU" sz="2400" b="1" dirty="0"/>
            </a:br>
            <a:r>
              <a:rPr lang="ru-RU" sz="2400" b="1" dirty="0"/>
              <a:t>Горло сильно воспалилось, </a:t>
            </a:r>
            <a:br>
              <a:rPr lang="ru-RU" sz="2400" b="1" dirty="0"/>
            </a:br>
            <a:r>
              <a:rPr lang="ru-RU" sz="2400" b="1" dirty="0"/>
              <a:t>Мама даст ребёнку в чашке</a:t>
            </a:r>
            <a:br>
              <a:rPr lang="ru-RU" sz="2400" b="1" dirty="0"/>
            </a:br>
            <a:r>
              <a:rPr lang="ru-RU" sz="2400" b="1" dirty="0"/>
              <a:t>И</a:t>
            </a:r>
            <a:r>
              <a:rPr lang="ru-RU" sz="2400" b="1" dirty="0" smtClean="0"/>
              <a:t>з соцветий чай...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537321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РОМАШКИ</a:t>
            </a:r>
            <a:endParaRPr lang="ru-RU" sz="4000" dirty="0"/>
          </a:p>
        </p:txBody>
      </p:sp>
      <p:pic>
        <p:nvPicPr>
          <p:cNvPr id="7170" name="Picture 2" descr="выращивание на даче и в саду Ромашка аптечная (Matricaria chamomilla) - лекарственные травы и растения"/>
          <p:cNvPicPr>
            <a:picLocks noChangeAspect="1" noChangeArrowheads="1"/>
          </p:cNvPicPr>
          <p:nvPr/>
        </p:nvPicPr>
        <p:blipFill>
          <a:blip r:embed="rId2" cstate="print"/>
          <a:srcRect r="54641"/>
          <a:stretch>
            <a:fillRect/>
          </a:stretch>
        </p:blipFill>
        <p:spPr bwMode="auto">
          <a:xfrm>
            <a:off x="4716016" y="2060848"/>
            <a:ext cx="3024336" cy="444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803039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305800" cy="2016224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ln w="635"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503239" y="301625"/>
            <a:ext cx="8640762" cy="1262063"/>
          </a:xfrm>
          <a:prstGeom prst="rect">
            <a:avLst/>
          </a:prstGeom>
          <a:ln/>
        </p:spPr>
        <p:txBody>
          <a:bodyPr tIns="38808"/>
          <a:lstStyle/>
          <a:p>
            <a:pPr lvl="0" algn="ctr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6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Педаний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6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Диоскорид</a:t>
            </a:r>
            <a:r>
              <a:rPr lang="ru-RU" sz="6000" dirty="0" smtClean="0">
                <a:solidFill>
                  <a:srgbClr val="FFC000"/>
                </a:solidFill>
              </a:rPr>
              <a:t> </a:t>
            </a:r>
          </a:p>
          <a:p>
            <a:pPr lvl="0" algn="ctr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ru-RU" sz="4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ок</a:t>
            </a: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 40 г. – </a:t>
            </a:r>
            <a:r>
              <a:rPr lang="ru-RU" sz="4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ок</a:t>
            </a: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 90 г.)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512" y="1052736"/>
            <a:ext cx="5040312" cy="4942631"/>
          </a:xfrm>
          <a:prstGeom prst="rect">
            <a:avLst/>
          </a:prstGeom>
          <a:noFill/>
          <a:ln/>
        </p:spPr>
        <p:txBody>
          <a:bodyPr vert="horz" lIns="0" tIns="28224" rIns="0" bIns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Древнегреческий военный врач, фармаколог и натуралист, реформатор  античной медицины.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lang="ru-RU" sz="2600" dirty="0" smtClean="0"/>
              <a:t>О</a:t>
            </a: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тец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фармакогнозии.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Один из основателей ботаники.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915151"/>
            <a:ext cx="3455863" cy="458092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65618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Труд </a:t>
            </a:r>
            <a:r>
              <a:rPr lang="ru-RU" sz="2000" b="1" dirty="0" err="1" smtClean="0">
                <a:solidFill>
                  <a:schemeClr val="tx1"/>
                </a:solidFill>
              </a:rPr>
              <a:t>Диоскорида</a:t>
            </a:r>
            <a:r>
              <a:rPr lang="ru-RU" sz="2000" b="1" dirty="0" smtClean="0">
                <a:solidFill>
                  <a:schemeClr val="tx1"/>
                </a:solidFill>
              </a:rPr>
              <a:t> — «О лекарственных веществах» («</a:t>
            </a:r>
            <a:r>
              <a:rPr lang="ru-RU" sz="2000" b="1" dirty="0" err="1" smtClean="0">
                <a:solidFill>
                  <a:schemeClr val="tx1"/>
                </a:solidFill>
              </a:rPr>
              <a:t>De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materia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medica</a:t>
            </a:r>
            <a:r>
              <a:rPr lang="ru-RU" sz="2000" b="1" dirty="0" smtClean="0">
                <a:solidFill>
                  <a:schemeClr val="tx1"/>
                </a:solidFill>
              </a:rPr>
              <a:t>») содержит описание 1000 различных медицинских препаратов и около 600 растений.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420887"/>
            <a:ext cx="4038600" cy="393403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Полынь  </a:t>
            </a: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648200" y="2420887"/>
            <a:ext cx="4038600" cy="393403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Ежевика </a:t>
            </a:r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24944"/>
            <a:ext cx="2895600" cy="316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921442"/>
            <a:ext cx="3024758" cy="317185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4" grpId="0" build="p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 fontScale="90000"/>
          </a:bodyPr>
          <a:lstStyle/>
          <a:p>
            <a:pPr lvl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67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 Грозный</a:t>
            </a:r>
            <a:r>
              <a:rPr lang="ru-RU" sz="6700" dirty="0" smtClean="0">
                <a:solidFill>
                  <a:srgbClr val="FFC000"/>
                </a:solidFill>
              </a:rPr>
              <a:t/>
            </a:r>
            <a:br>
              <a:rPr lang="ru-RU" sz="6700" dirty="0" smtClean="0">
                <a:solidFill>
                  <a:srgbClr val="FFC000"/>
                </a:solidFill>
              </a:rPr>
            </a:br>
            <a:r>
              <a:rPr lang="ru-RU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(1530 г. – 1584 г.)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5896" y="1935480"/>
            <a:ext cx="5050904" cy="1637536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1581 г. – открытие первой русской аптеки в Кремле</a:t>
            </a:r>
          </a:p>
          <a:p>
            <a:endParaRPr lang="ru-RU" dirty="0"/>
          </a:p>
        </p:txBody>
      </p:sp>
      <p:pic>
        <p:nvPicPr>
          <p:cNvPr id="4" name="Рисунок 3" descr="Иван Гроз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276872"/>
            <a:ext cx="2931806" cy="3672408"/>
          </a:xfrm>
          <a:prstGeom prst="rect">
            <a:avLst/>
          </a:prstGeom>
        </p:spPr>
      </p:pic>
      <p:pic>
        <p:nvPicPr>
          <p:cNvPr id="5" name="Picture 2" descr="http://amnesia.pavelbers.com/bol3%20Apteka.jpg"/>
          <p:cNvPicPr>
            <a:picLocks noChangeAspect="1" noChangeArrowheads="1"/>
          </p:cNvPicPr>
          <p:nvPr/>
        </p:nvPicPr>
        <p:blipFill>
          <a:blip r:embed="rId3" cstate="print"/>
          <a:srcRect l="3278" t="2273" r="3287" b="9091"/>
          <a:stretch>
            <a:fillRect/>
          </a:stretch>
        </p:blipFill>
        <p:spPr bwMode="auto">
          <a:xfrm>
            <a:off x="3635895" y="3356992"/>
            <a:ext cx="4735911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764704"/>
            <a:ext cx="77724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7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Страничка </a:t>
            </a:r>
            <a:br>
              <a:rPr lang="ru-RU" sz="67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67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вторая</a:t>
            </a:r>
            <a:endParaRPr lang="ru-RU" sz="6700" b="1" dirty="0"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2276872"/>
            <a:ext cx="8640960" cy="1296144"/>
          </a:xfrm>
        </p:spPr>
        <p:txBody>
          <a:bodyPr>
            <a:prstTxWarp prst="textPlain">
              <a:avLst/>
            </a:prstTxWarp>
            <a:noAutofit/>
          </a:bodyPr>
          <a:lstStyle/>
          <a:p>
            <a:r>
              <a:rPr lang="ru-RU" sz="8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01008"/>
            <a:ext cx="362313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4" name="Picture 2" descr="C:\Users\Администратор\Desktop\Ботаника\Конференция\05.12.14\IMG_0673.JPG"/>
          <p:cNvPicPr>
            <a:picLocks noChangeAspect="1" noChangeArrowheads="1"/>
          </p:cNvPicPr>
          <p:nvPr/>
        </p:nvPicPr>
        <p:blipFill>
          <a:blip r:embed="rId3" cstate="print"/>
          <a:srcRect t="22857"/>
          <a:stretch>
            <a:fillRect/>
          </a:stretch>
        </p:blipFill>
        <p:spPr bwMode="auto">
          <a:xfrm>
            <a:off x="827584" y="3717032"/>
            <a:ext cx="4231581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CBC32"/>
                                      </p:to>
                                    </p:animClr>
                                    <p:animClr clrSpc="rgb">
                                      <p:cBhvr>
                                        <p:cTn id="15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BC32"/>
                                      </p:to>
                                    </p:animClr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3" build="p"/>
      <p:bldP spid="3" grpId="4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395536" y="525463"/>
            <a:ext cx="7834064" cy="815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Дубильные вещества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5105400" y="1920875"/>
            <a:ext cx="4038600" cy="4433888"/>
          </a:xfrm>
        </p:spPr>
        <p:txBody>
          <a:bodyPr>
            <a:normAutofit/>
          </a:bodyPr>
          <a:lstStyle/>
          <a:p>
            <a:r>
              <a:rPr lang="ru-RU" dirty="0" smtClean="0"/>
              <a:t>Обладают дубящими свойствами и характерным вяжущим вкусом.</a:t>
            </a:r>
          </a:p>
          <a:p>
            <a:r>
              <a:rPr lang="ru-RU" dirty="0" smtClean="0"/>
              <a:t>В растениях обнаруживаются в коре, древесине, корнях, листьях, плодах.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799"/>
            <a:ext cx="3528392" cy="296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https://upload.wikimedia.org/wikipedia/commons/thumb/2/29/Pomegranate03_edit.jpg/220px-Pomegranate03_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725143"/>
            <a:ext cx="2736304" cy="20522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Кровохлебка лекарственная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935480"/>
            <a:ext cx="4248472" cy="4661872"/>
          </a:xfrm>
        </p:spPr>
        <p:txBody>
          <a:bodyPr>
            <a:normAutofit/>
          </a:bodyPr>
          <a:lstStyle/>
          <a:p>
            <a:r>
              <a:rPr lang="ru-RU" b="1" dirty="0" smtClean="0"/>
              <a:t>Лечебные свойства :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dirty="0" smtClean="0"/>
              <a:t>кровоостанавливающие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dirty="0" smtClean="0"/>
              <a:t>бактерицидные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dirty="0" smtClean="0"/>
              <a:t>анестезирующие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dirty="0" smtClean="0"/>
              <a:t>противовоспалительные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dirty="0" smtClean="0"/>
              <a:t>общеукрепляющие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5778" name="Picture 2" descr="Sanguisorba officinalis.jpg"/>
          <p:cNvPicPr>
            <a:picLocks noChangeAspect="1" noChangeArrowheads="1"/>
          </p:cNvPicPr>
          <p:nvPr/>
        </p:nvPicPr>
        <p:blipFill>
          <a:blip r:embed="rId2" cstate="print"/>
          <a:srcRect l="2749" b="5501"/>
          <a:stretch>
            <a:fillRect/>
          </a:stretch>
        </p:blipFill>
        <p:spPr bwMode="auto">
          <a:xfrm>
            <a:off x="6444208" y="1844824"/>
            <a:ext cx="2547367" cy="37444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12160" y="5733256"/>
            <a:ext cx="3131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</a:rPr>
              <a:t>Иллюстрация из книги К.А.М. </a:t>
            </a:r>
            <a:r>
              <a:rPr lang="ru-RU" sz="1200" dirty="0" err="1" smtClean="0">
                <a:solidFill>
                  <a:schemeClr val="accent3">
                    <a:lumMod val="50000"/>
                  </a:schemeClr>
                </a:solidFill>
              </a:rPr>
              <a:t>Линдмана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ru-RU" sz="1200" dirty="0" smtClean="0"/>
              <a:t> «</a:t>
            </a:r>
            <a:r>
              <a:rPr lang="ru-RU" sz="1200" i="1" dirty="0" err="1" smtClean="0"/>
              <a:t>Bilder</a:t>
            </a:r>
            <a:r>
              <a:rPr lang="ru-RU" sz="1200" i="1" dirty="0" smtClean="0"/>
              <a:t> </a:t>
            </a:r>
            <a:r>
              <a:rPr lang="ru-RU" sz="1200" i="1" dirty="0" err="1" smtClean="0"/>
              <a:t>ur</a:t>
            </a:r>
            <a:r>
              <a:rPr lang="ru-RU" sz="1200" i="1" dirty="0" smtClean="0"/>
              <a:t> </a:t>
            </a:r>
            <a:r>
              <a:rPr lang="ru-RU" sz="1200" i="1" dirty="0" err="1" smtClean="0"/>
              <a:t>Nordens</a:t>
            </a:r>
            <a:r>
              <a:rPr lang="ru-RU" sz="1200" i="1" dirty="0" smtClean="0"/>
              <a:t> </a:t>
            </a:r>
            <a:r>
              <a:rPr lang="ru-RU" sz="1200" i="1" dirty="0" err="1" smtClean="0"/>
              <a:t>Flora</a:t>
            </a:r>
            <a:r>
              <a:rPr lang="ru-RU" sz="1200" dirty="0" smtClean="0"/>
              <a:t>»,1917—1926</a:t>
            </a:r>
            <a:endParaRPr lang="ru-RU" sz="1200" dirty="0"/>
          </a:p>
        </p:txBody>
      </p:sp>
      <p:pic>
        <p:nvPicPr>
          <p:cNvPr id="75780" name="Picture 4" descr="Инструкция Окомистин :: quick-torrent"/>
          <p:cNvPicPr>
            <a:picLocks noChangeAspect="1" noChangeArrowheads="1"/>
          </p:cNvPicPr>
          <p:nvPr/>
        </p:nvPicPr>
        <p:blipFill>
          <a:blip r:embed="rId3" cstate="print"/>
          <a:srcRect l="19302" r="19576"/>
          <a:stretch>
            <a:fillRect/>
          </a:stretch>
        </p:blipFill>
        <p:spPr bwMode="auto">
          <a:xfrm>
            <a:off x="4283968" y="2420888"/>
            <a:ext cx="1901644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1046</TotalTime>
  <Words>663</Words>
  <Application>Microsoft Office PowerPoint</Application>
  <PresentationFormat>Экран (4:3)</PresentationFormat>
  <Paragraphs>220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Поток</vt:lpstr>
      <vt:lpstr>Зеленый доктор</vt:lpstr>
      <vt:lpstr>     Страничка  первая</vt:lpstr>
      <vt:lpstr>Гиппократ  (460-377 до н. э.)</vt:lpstr>
      <vt:lpstr>Слайд 4</vt:lpstr>
      <vt:lpstr>       Труд Диоскорида — «О лекарственных веществах» («De materia medica») содержит описание 1000 различных медицинских препаратов и около 600 растений.  </vt:lpstr>
      <vt:lpstr>Иван Грозный (1530 г. – 1584 г.)</vt:lpstr>
      <vt:lpstr>     Страничка  вторая</vt:lpstr>
      <vt:lpstr>Дубильные вещества</vt:lpstr>
      <vt:lpstr>Кровохлебка лекарственная</vt:lpstr>
      <vt:lpstr>Слайд 10</vt:lpstr>
      <vt:lpstr>Слайд 11</vt:lpstr>
      <vt:lpstr>Слайд 12</vt:lpstr>
      <vt:lpstr>           Боярышник  кроваво- красный</vt:lpstr>
      <vt:lpstr>Алкалоиды</vt:lpstr>
      <vt:lpstr>                   Красавка обыкновенная </vt:lpstr>
      <vt:lpstr>Витамины</vt:lpstr>
      <vt:lpstr>Слайд 17</vt:lpstr>
      <vt:lpstr>Слайд 18</vt:lpstr>
      <vt:lpstr>Слайд 19</vt:lpstr>
      <vt:lpstr>Слайд 20</vt:lpstr>
      <vt:lpstr>Рябина обыкновенная</vt:lpstr>
      <vt:lpstr>     Страничка  третья</vt:lpstr>
      <vt:lpstr>Женьшень</vt:lpstr>
      <vt:lpstr>Агротехника</vt:lpstr>
      <vt:lpstr>Лекарственные препараты</vt:lpstr>
      <vt:lpstr>Слайд 26</vt:lpstr>
      <vt:lpstr>Слайд 27</vt:lpstr>
      <vt:lpstr>Результаты опыта</vt:lpstr>
      <vt:lpstr>     Страничка  четвертая</vt:lpstr>
      <vt:lpstr>Экскурсия в  Аптекарский огород</vt:lpstr>
      <vt:lpstr>Одной строчкой…</vt:lpstr>
      <vt:lpstr>     Страничка  пятая</vt:lpstr>
      <vt:lpstr>Слайд 33</vt:lpstr>
      <vt:lpstr>Слайд 34</vt:lpstr>
      <vt:lpstr>Слайд 35</vt:lpstr>
      <vt:lpstr>Слайд 36</vt:lpstr>
      <vt:lpstr>Слайд 37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Почему растения лечат</dc:title>
  <dc:creator>Guest</dc:creator>
  <cp:lastModifiedBy>DNA7 X86</cp:lastModifiedBy>
  <cp:revision>105</cp:revision>
  <dcterms:created xsi:type="dcterms:W3CDTF">2013-11-21T15:26:27Z</dcterms:created>
  <dcterms:modified xsi:type="dcterms:W3CDTF">2014-12-26T18:08:56Z</dcterms:modified>
</cp:coreProperties>
</file>