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9" r:id="rId3"/>
    <p:sldId id="257" r:id="rId4"/>
    <p:sldId id="264" r:id="rId5"/>
    <p:sldId id="259" r:id="rId6"/>
    <p:sldId id="260" r:id="rId7"/>
    <p:sldId id="263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Обособленные члены предложения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Обобщающий урок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Ваш билетик на выход…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Мини - самостоятельная работа по теме «Обособленные члены предложения».</a:t>
            </a:r>
          </a:p>
          <a:p>
            <a:endParaRPr lang="ru-RU" b="1" dirty="0" smtClean="0"/>
          </a:p>
          <a:p>
            <a:r>
              <a:rPr lang="en-US" b="1" i="1" dirty="0" smtClean="0"/>
              <a:t>I</a:t>
            </a:r>
            <a:r>
              <a:rPr lang="ru-RU" b="1" i="1" dirty="0" smtClean="0"/>
              <a:t> вариант – выписать на листочках номера тех предложений, в которых знаки поставлены </a:t>
            </a:r>
            <a:r>
              <a:rPr lang="ru-RU" b="1" i="1" u="sng" dirty="0" smtClean="0"/>
              <a:t>верно</a:t>
            </a:r>
            <a:r>
              <a:rPr lang="ru-RU" b="1" i="1" dirty="0" smtClean="0"/>
              <a:t>;</a:t>
            </a:r>
          </a:p>
          <a:p>
            <a:pPr>
              <a:buNone/>
            </a:pPr>
            <a:endParaRPr lang="ru-RU" dirty="0" smtClean="0"/>
          </a:p>
          <a:p>
            <a:r>
              <a:rPr lang="en-US" b="1" i="1" dirty="0" smtClean="0"/>
              <a:t>II</a:t>
            </a:r>
            <a:r>
              <a:rPr lang="ru-RU" b="1" i="1" dirty="0" smtClean="0"/>
              <a:t> вариант – выписать на листочках номера тех предложений, в которых знаки поставлены </a:t>
            </a:r>
            <a:r>
              <a:rPr lang="ru-RU" b="1" i="1" u="sng" dirty="0" smtClean="0"/>
              <a:t>неверно</a:t>
            </a:r>
            <a:r>
              <a:rPr lang="ru-RU" b="1" i="1" dirty="0" smtClean="0"/>
              <a:t>.</a:t>
            </a:r>
            <a:endParaRPr lang="ru-RU" dirty="0" smtClean="0"/>
          </a:p>
          <a:p>
            <a:endParaRPr lang="ru-RU" b="1" dirty="0"/>
          </a:p>
        </p:txBody>
      </p:sp>
      <p:sp>
        <p:nvSpPr>
          <p:cNvPr id="4" name="Овал 3"/>
          <p:cNvSpPr/>
          <p:nvPr/>
        </p:nvSpPr>
        <p:spPr>
          <a:xfrm>
            <a:off x="7020272" y="5013176"/>
            <a:ext cx="108012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6 мин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Домашняя работа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Повторить обособленные члены предложения</a:t>
            </a:r>
          </a:p>
          <a:p>
            <a:endParaRPr lang="ru-RU" dirty="0" smtClean="0"/>
          </a:p>
          <a:p>
            <a:r>
              <a:rPr lang="ru-RU" dirty="0" smtClean="0"/>
              <a:t>Составить и записать 5 предложений с обособленными членами.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899592" y="2060848"/>
            <a:ext cx="7200800" cy="20162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«Знаки препинания </a:t>
            </a:r>
            <a:br>
              <a:rPr lang="ru-RU" sz="3200" b="1" dirty="0" smtClean="0"/>
            </a:br>
            <a:r>
              <a:rPr lang="ru-RU" sz="3200" b="1" dirty="0" smtClean="0"/>
              <a:t>служат нотами при чтении».</a:t>
            </a:r>
            <a:br>
              <a:rPr lang="ru-RU" sz="3200" b="1" dirty="0" smtClean="0"/>
            </a:br>
            <a:r>
              <a:rPr lang="ru-RU" sz="3200" b="1" dirty="0" smtClean="0"/>
              <a:t>                           А.П.Чехов</a:t>
            </a:r>
            <a:endParaRPr lang="ru-RU" sz="32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u="sng" dirty="0" smtClean="0"/>
              <a:t>Эпиграф к уроку:</a:t>
            </a:r>
            <a:endParaRPr lang="ru-RU" sz="3200" b="1" u="sn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467600" cy="86895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Чему мы должны научиться на уроке?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Находить в предложениях обособленные члены и правильно  выделять их на письме.</a:t>
            </a:r>
          </a:p>
          <a:p>
            <a:endParaRPr lang="ru-RU" dirty="0" smtClean="0"/>
          </a:p>
          <a:p>
            <a:r>
              <a:rPr lang="ru-RU" dirty="0" smtClean="0"/>
              <a:t>Работать в парах, сотрудничать друг с другом.</a:t>
            </a:r>
          </a:p>
          <a:p>
            <a:endParaRPr lang="ru-RU" dirty="0" smtClean="0"/>
          </a:p>
          <a:p>
            <a:r>
              <a:rPr lang="ru-RU" dirty="0" smtClean="0"/>
              <a:t>Осуществлять самооценку и самоконтроль.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 smtClean="0"/>
              <a:t>Работаем  в  </a:t>
            </a:r>
            <a:r>
              <a:rPr lang="ru-RU" sz="2000" b="1" dirty="0" smtClean="0"/>
              <a:t>команде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Повторяем определение обособленных членов предложения</a:t>
            </a:r>
            <a:br>
              <a:rPr lang="ru-RU" sz="2000" b="1" dirty="0" smtClean="0"/>
            </a:b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 Модель Фрейер  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Возьмите лист А 4, согните его на 4 части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2204864"/>
            <a:ext cx="5616624" cy="43204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>
            <a:off x="4355976" y="2204864"/>
            <a:ext cx="0" cy="4320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547664" y="4077072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79712" y="242088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Определение 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0" y="242088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Характеристики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763688" y="465313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Примеры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499992" y="4509120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Противоположные примеры</a:t>
            </a:r>
            <a:endParaRPr lang="ru-RU" sz="1600" b="1" dirty="0"/>
          </a:p>
        </p:txBody>
      </p:sp>
      <p:sp>
        <p:nvSpPr>
          <p:cNvPr id="13" name="Овал 12"/>
          <p:cNvSpPr/>
          <p:nvPr/>
        </p:nvSpPr>
        <p:spPr>
          <a:xfrm>
            <a:off x="3203848" y="3501008"/>
            <a:ext cx="201622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Обособленные члены предложения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524328" y="4653136"/>
            <a:ext cx="108012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6 мин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Повторим  обособленные   члены предложения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Выполнить задание в тетради.</a:t>
            </a:r>
          </a:p>
          <a:p>
            <a:r>
              <a:rPr lang="ru-RU" dirty="0" smtClean="0"/>
              <a:t>Дорисовать схему, заполнить ее необходимыми терминами.</a:t>
            </a:r>
          </a:p>
          <a:p>
            <a:endParaRPr lang="ru-RU" dirty="0" smtClean="0"/>
          </a:p>
          <a:p>
            <a:pPr algn="ctr"/>
            <a:r>
              <a:rPr lang="ru-RU" u="sng" dirty="0" smtClean="0"/>
              <a:t>Обособленные  члены  предложения</a:t>
            </a:r>
            <a:endParaRPr lang="ru-RU" u="sng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331640" y="3717032"/>
            <a:ext cx="50405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2699792" y="3717032"/>
            <a:ext cx="14401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995936" y="3717032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220072" y="3717032"/>
            <a:ext cx="21602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444208" y="3717032"/>
            <a:ext cx="50405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7668344" y="4221088"/>
            <a:ext cx="108012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3 мин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u="sng" dirty="0" smtClean="0"/>
              <a:t>Проверьте  свой  ответ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1600200"/>
            <a:ext cx="7560840" cy="4873752"/>
          </a:xfrm>
        </p:spPr>
        <p:txBody>
          <a:bodyPr/>
          <a:lstStyle/>
          <a:p>
            <a:endParaRPr lang="ru-RU" dirty="0" smtClean="0"/>
          </a:p>
          <a:p>
            <a:endParaRPr lang="ru-RU" u="sng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115616" y="2420888"/>
            <a:ext cx="57606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483768" y="242088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283968" y="242088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588224" y="2420888"/>
            <a:ext cx="21602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452320" y="2420888"/>
            <a:ext cx="43204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251520" y="3140968"/>
            <a:ext cx="1296144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определения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43608" y="1844824"/>
            <a:ext cx="6480720" cy="57606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Обособленные</a:t>
            </a:r>
            <a:r>
              <a:rPr lang="ru-RU" sz="2400" dirty="0" smtClean="0">
                <a:solidFill>
                  <a:schemeClr val="tx1"/>
                </a:solidFill>
              </a:rPr>
              <a:t>  </a:t>
            </a:r>
            <a:r>
              <a:rPr lang="ru-RU" sz="2400" b="1" dirty="0" smtClean="0">
                <a:solidFill>
                  <a:schemeClr val="tx1"/>
                </a:solidFill>
              </a:rPr>
              <a:t>члены  предложения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763688" y="3140968"/>
            <a:ext cx="1296144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приложения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03848" y="3140968"/>
            <a:ext cx="1512168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обстоятельства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228184" y="3140968"/>
            <a:ext cx="1224136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дополнения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524328" y="3140968"/>
            <a:ext cx="1224136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уточняющие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flipH="1">
            <a:off x="539552" y="3717032"/>
            <a:ext cx="36004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403648" y="3717032"/>
            <a:ext cx="28803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37" idx="0"/>
          </p:cNvCxnSpPr>
          <p:nvPr/>
        </p:nvCxnSpPr>
        <p:spPr>
          <a:xfrm flipH="1">
            <a:off x="3707904" y="3717032"/>
            <a:ext cx="21602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427984" y="3717032"/>
            <a:ext cx="36004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251520" y="4149080"/>
            <a:ext cx="115212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согласованные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475656" y="4149080"/>
            <a:ext cx="1440160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несогласованные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059832" y="4293096"/>
            <a:ext cx="1296144" cy="11521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Деепричастные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tx1"/>
                </a:solidFill>
              </a:rPr>
              <a:t>обороты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499992" y="4437112"/>
            <a:ext cx="158417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Сущ.с предлогом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395536" y="479715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1259632" y="479715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251520" y="5157192"/>
            <a:ext cx="648072" cy="1296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Причастный оборот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115616" y="5157192"/>
            <a:ext cx="648072" cy="1296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Прилагательные 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788024" y="3140968"/>
            <a:ext cx="1368152" cy="86409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сравнительный  оборот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5508104" y="2420888"/>
            <a:ext cx="7200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Работа в парах</a:t>
            </a:r>
            <a:br>
              <a:rPr lang="ru-RU" sz="2700" b="1" dirty="0" smtClean="0"/>
            </a:br>
            <a:r>
              <a:rPr lang="ru-RU" sz="2700" b="1" dirty="0" smtClean="0"/>
              <a:t>Зададим вопросы по теории друг другу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</a:rPr>
              <a:t>Куиз-куиз-трэйд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000" b="1" dirty="0" smtClean="0"/>
              <a:t>Возьмите листочки в клетку, напишите 1 вопрос по теории своему соседу по парте, впишите ответ.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636912"/>
            <a:ext cx="2592288" cy="24482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43608" y="5085184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043608" y="5085184"/>
            <a:ext cx="259228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635896" y="3717032"/>
            <a:ext cx="100811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707904" y="5373216"/>
            <a:ext cx="93610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16016" y="3501008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Вопрос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788024" y="5157192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14" name="Овал 13"/>
          <p:cNvSpPr/>
          <p:nvPr/>
        </p:nvSpPr>
        <p:spPr>
          <a:xfrm>
            <a:off x="7452320" y="4437112"/>
            <a:ext cx="108012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4 мин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467600" cy="10129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Работа  по тексту (в парах)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b="1" dirty="0" smtClean="0"/>
          </a:p>
          <a:p>
            <a:r>
              <a:rPr lang="ru-RU" b="1" i="1" dirty="0" smtClean="0"/>
              <a:t>Прочитайте текст и напишите вид обособления в предложениях (укажите номера предложений).</a:t>
            </a:r>
          </a:p>
          <a:p>
            <a:r>
              <a:rPr lang="ru-RU" b="1" i="1" u="sng" dirty="0" smtClean="0"/>
              <a:t>1 вариант </a:t>
            </a:r>
            <a:r>
              <a:rPr lang="ru-RU" b="1" i="1" dirty="0" smtClean="0"/>
              <a:t>– 1-5 предложения</a:t>
            </a:r>
          </a:p>
          <a:p>
            <a:r>
              <a:rPr lang="ru-RU" b="1" i="1" u="sng" dirty="0" smtClean="0"/>
              <a:t>2 вариант </a:t>
            </a:r>
            <a:r>
              <a:rPr lang="ru-RU" b="1" i="1" dirty="0" smtClean="0"/>
              <a:t>– 6-10 предложения</a:t>
            </a:r>
            <a:endParaRPr lang="ru-RU" dirty="0" smtClean="0"/>
          </a:p>
          <a:p>
            <a:endParaRPr lang="ru-RU" dirty="0" smtClean="0"/>
          </a:p>
          <a:p>
            <a:r>
              <a:rPr lang="ru-RU" sz="2000" b="1" u="sng" dirty="0" smtClean="0"/>
              <a:t>Например: </a:t>
            </a:r>
          </a:p>
          <a:p>
            <a:r>
              <a:rPr lang="ru-RU" sz="2000" b="1" dirty="0" smtClean="0"/>
              <a:t>1 – обособленное определение;</a:t>
            </a:r>
          </a:p>
          <a:p>
            <a:r>
              <a:rPr lang="ru-RU" sz="2000" b="1" dirty="0" smtClean="0"/>
              <a:t>2 - </a:t>
            </a:r>
          </a:p>
          <a:p>
            <a:endParaRPr lang="ru-RU" b="1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95736" y="1484784"/>
            <a:ext cx="31683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Задание № 1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308304" y="4221088"/>
            <a:ext cx="108012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8 мин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Проверим свои ответы</a:t>
            </a:r>
            <a:endParaRPr lang="ru-RU" b="1" u="sng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76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вариант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 вариант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1 -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6 –обособленное обстоятельство, обособленное определение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</a:t>
                      </a:r>
                      <a:r>
                        <a:rPr lang="ru-RU" b="1" baseline="0" dirty="0" smtClean="0"/>
                        <a:t> – уточняющее обстоятельство, обособленное определение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7 – сравнительный</a:t>
                      </a:r>
                      <a:r>
                        <a:rPr lang="ru-RU" b="1" baseline="0" dirty="0" smtClean="0"/>
                        <a:t> оборот, обособленное определение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 – обособленное обстоятельство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8 – обособленное обстоятельство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 – уточняющее обстоятельство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9 – обособленное определение, обособленное обстоятельство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5 -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 – обособленное обстоятельство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446</TotalTime>
  <Words>265</Words>
  <Application>Microsoft Office PowerPoint</Application>
  <PresentationFormat>Экран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Обособленные члены предложения</vt:lpstr>
      <vt:lpstr>Эпиграф к уроку:</vt:lpstr>
      <vt:lpstr>Чему мы должны научиться на уроке?</vt:lpstr>
      <vt:lpstr>Работаем  в  команде Повторяем определение обособленных членов предложения  Модель Фрейер  </vt:lpstr>
      <vt:lpstr>Повторим  обособленные   члены предложения</vt:lpstr>
      <vt:lpstr>Проверьте  свой  ответ</vt:lpstr>
      <vt:lpstr>Работа в парах Зададим вопросы по теории друг другу Куиз-куиз-трэйд</vt:lpstr>
      <vt:lpstr>  Работа  по тексту (в парах) </vt:lpstr>
      <vt:lpstr>Проверим свои ответы</vt:lpstr>
      <vt:lpstr>Ваш билетик на выход…</vt:lpstr>
      <vt:lpstr>Домашняя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Обособленные члены предложения</dc:title>
  <dc:creator>Иринка</dc:creator>
  <cp:lastModifiedBy>Пользователь</cp:lastModifiedBy>
  <cp:revision>53</cp:revision>
  <dcterms:created xsi:type="dcterms:W3CDTF">2014-04-09T17:40:53Z</dcterms:created>
  <dcterms:modified xsi:type="dcterms:W3CDTF">2014-12-03T13:55:18Z</dcterms:modified>
</cp:coreProperties>
</file>