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72" r:id="rId7"/>
    <p:sldMasterId id="2147483788" r:id="rId8"/>
    <p:sldMasterId id="2147483804" r:id="rId9"/>
  </p:sldMasterIdLst>
  <p:sldIdLst>
    <p:sldId id="257" r:id="rId10"/>
    <p:sldId id="258" r:id="rId11"/>
    <p:sldId id="259" r:id="rId12"/>
    <p:sldId id="269" r:id="rId13"/>
    <p:sldId id="260" r:id="rId14"/>
    <p:sldId id="261" r:id="rId15"/>
    <p:sldId id="265" r:id="rId16"/>
    <p:sldId id="264" r:id="rId17"/>
    <p:sldId id="272" r:id="rId18"/>
    <p:sldId id="271" r:id="rId19"/>
    <p:sldId id="273" r:id="rId20"/>
    <p:sldId id="274" r:id="rId21"/>
    <p:sldId id="270" r:id="rId22"/>
    <p:sldId id="26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8815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34183"/>
      </p:ext>
    </p:extLst>
  </p:cSld>
  <p:clrMapOvr>
    <a:masterClrMapping/>
  </p:clrMapOvr>
  <p:transition>
    <p:push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9039"/>
      </p:ext>
    </p:extLst>
  </p:cSld>
  <p:clrMapOvr>
    <a:masterClrMapping/>
  </p:clrMapOvr>
  <p:transition>
    <p:push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133"/>
      </p:ext>
    </p:extLst>
  </p:cSld>
  <p:clrMapOvr>
    <a:masterClrMapping/>
  </p:clrMapOvr>
  <p:transition>
    <p:push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9505"/>
      </p:ext>
    </p:extLst>
  </p:cSld>
  <p:clrMapOvr>
    <a:masterClrMapping/>
  </p:clrMapOvr>
  <p:transition>
    <p:push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46284"/>
      </p:ext>
    </p:extLst>
  </p:cSld>
  <p:clrMapOvr>
    <a:masterClrMapping/>
  </p:clrMapOvr>
  <p:transition>
    <p:push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1780"/>
      </p:ext>
    </p:extLst>
  </p:cSld>
  <p:clrMapOvr>
    <a:masterClrMapping/>
  </p:clrMapOvr>
  <p:transition>
    <p:push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94203"/>
      </p:ext>
    </p:extLst>
  </p:cSld>
  <p:clrMapOvr>
    <a:masterClrMapping/>
  </p:clrMapOvr>
  <p:transition>
    <p:push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8662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62281"/>
      </p:ext>
    </p:extLst>
  </p:cSld>
  <p:clrMapOvr>
    <a:masterClrMapping/>
  </p:clrMapOvr>
  <p:transition>
    <p:push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65512"/>
      </p:ext>
    </p:extLst>
  </p:cSld>
  <p:clrMapOvr>
    <a:masterClrMapping/>
  </p:clrMapOvr>
  <p:transition>
    <p:push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0250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260281"/>
      </p:ext>
    </p:extLst>
  </p:cSld>
  <p:clrMapOvr>
    <a:masterClrMapping/>
  </p:clrMapOvr>
  <p:transition>
    <p:push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0724"/>
      </p:ext>
    </p:extLst>
  </p:cSld>
  <p:clrMapOvr>
    <a:masterClrMapping/>
  </p:clrMapOvr>
  <p:transition>
    <p:push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94465"/>
      </p:ext>
    </p:extLst>
  </p:cSld>
  <p:clrMapOvr>
    <a:masterClrMapping/>
  </p:clrMapOvr>
  <p:transition>
    <p:push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8663"/>
      </p:ext>
    </p:extLst>
  </p:cSld>
  <p:clrMapOvr>
    <a:masterClrMapping/>
  </p:clrMapOvr>
  <p:transition>
    <p:push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91148"/>
      </p:ext>
    </p:extLst>
  </p:cSld>
  <p:clrMapOvr>
    <a:masterClrMapping/>
  </p:clrMapOvr>
  <p:transition>
    <p:push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6237"/>
      </p:ext>
    </p:extLst>
  </p:cSld>
  <p:clrMapOvr>
    <a:masterClrMapping/>
  </p:clrMapOvr>
  <p:transition>
    <p:push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50178"/>
      </p:ext>
    </p:extLst>
  </p:cSld>
  <p:clrMapOvr>
    <a:masterClrMapping/>
  </p:clrMapOvr>
  <p:transition>
    <p:push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813578"/>
      </p:ext>
    </p:extLst>
  </p:cSld>
  <p:clrMapOvr>
    <a:masterClrMapping/>
  </p:clrMapOvr>
  <p:transition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33661"/>
      </p:ext>
    </p:extLst>
  </p:cSld>
  <p:clrMapOvr>
    <a:masterClrMapping/>
  </p:clrMapOvr>
  <p:transition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6652"/>
      </p:ext>
    </p:extLst>
  </p:cSld>
  <p:clrMapOvr>
    <a:masterClrMapping/>
  </p:clrMapOvr>
  <p:transition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93252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21083"/>
      </p:ext>
    </p:extLst>
  </p:cSld>
  <p:clrMapOvr>
    <a:masterClrMapping/>
  </p:clrMapOvr>
  <p:transition>
    <p:push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09883"/>
      </p:ext>
    </p:extLst>
  </p:cSld>
  <p:clrMapOvr>
    <a:masterClrMapping/>
  </p:clrMapOvr>
  <p:transition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12691"/>
      </p:ext>
    </p:extLst>
  </p:cSld>
  <p:clrMapOvr>
    <a:masterClrMapping/>
  </p:clrMapOvr>
  <p:transition>
    <p:push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4883"/>
      </p:ext>
    </p:extLst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60840"/>
      </p:ext>
    </p:extLst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70505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63702"/>
      </p:ext>
    </p:extLst>
  </p:cSld>
  <p:clrMapOvr>
    <a:masterClrMapping/>
  </p:clrMapOvr>
  <p:transition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18193"/>
      </p:ext>
    </p:extLst>
  </p:cSld>
  <p:clrMapOvr>
    <a:masterClrMapping/>
  </p:clrMapOvr>
  <p:transition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23190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903086"/>
      </p:ext>
    </p:extLst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05592"/>
      </p:ext>
    </p:extLst>
  </p:cSld>
  <p:clrMapOvr>
    <a:masterClrMapping/>
  </p:clrMapOvr>
  <p:transition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94211"/>
      </p:ext>
    </p:extLst>
  </p:cSld>
  <p:clrMapOvr>
    <a:masterClrMapping/>
  </p:clrMapOvr>
  <p:transition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22329"/>
      </p:ext>
    </p:extLst>
  </p:cSld>
  <p:clrMapOvr>
    <a:masterClrMapping/>
  </p:clrMapOvr>
  <p:transition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771"/>
      </p:ext>
    </p:extLst>
  </p:cSld>
  <p:clrMapOvr>
    <a:masterClrMapping/>
  </p:clrMapOvr>
  <p:transition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33011"/>
      </p:ext>
    </p:extLst>
  </p:cSld>
  <p:clrMapOvr>
    <a:masterClrMapping/>
  </p:clrMapOvr>
  <p:transition>
    <p:push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60788"/>
      </p:ext>
    </p:extLst>
  </p:cSld>
  <p:clrMapOvr>
    <a:masterClrMapping/>
  </p:clrMapOvr>
  <p:transition>
    <p:push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86158"/>
      </p:ext>
    </p:extLst>
  </p:cSld>
  <p:clrMapOvr>
    <a:masterClrMapping/>
  </p:clrMapOvr>
  <p:transition>
    <p:push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29845"/>
      </p:ext>
    </p:extLst>
  </p:cSld>
  <p:clrMapOvr>
    <a:masterClrMapping/>
  </p:clrMapOvr>
  <p:transition>
    <p:push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775"/>
      </p:ext>
    </p:extLst>
  </p:cSld>
  <p:clrMapOvr>
    <a:masterClrMapping/>
  </p:clrMapOvr>
  <p:transition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15957"/>
      </p:ext>
    </p:extLst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6468"/>
      </p:ext>
    </p:extLst>
  </p:cSld>
  <p:clrMapOvr>
    <a:masterClrMapping/>
  </p:clrMapOvr>
  <p:transition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92300"/>
      </p:ext>
    </p:extLst>
  </p:cSld>
  <p:clrMapOvr>
    <a:masterClrMapping/>
  </p:clrMapOvr>
  <p:transition>
    <p:push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4587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00000"/>
      </p:ext>
    </p:extLst>
  </p:cSld>
  <p:clrMapOvr>
    <a:masterClrMapping/>
  </p:clrMapOvr>
  <p:transition>
    <p:push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78910"/>
      </p:ext>
    </p:extLst>
  </p:cSld>
  <p:clrMapOvr>
    <a:masterClrMapping/>
  </p:clrMapOvr>
  <p:transition>
    <p:push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64869"/>
      </p:ext>
    </p:extLst>
  </p:cSld>
  <p:clrMapOvr>
    <a:masterClrMapping/>
  </p:clrMapOvr>
  <p:transition>
    <p:push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72076"/>
      </p:ext>
    </p:extLst>
  </p:cSld>
  <p:clrMapOvr>
    <a:masterClrMapping/>
  </p:clrMapOvr>
  <p:transition>
    <p:push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49382"/>
      </p:ext>
    </p:extLst>
  </p:cSld>
  <p:clrMapOvr>
    <a:masterClrMapping/>
  </p:clrMapOvr>
  <p:transition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5220"/>
      </p:ext>
    </p:extLst>
  </p:cSld>
  <p:clrMapOvr>
    <a:masterClrMapping/>
  </p:clrMapOvr>
  <p:transition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4093"/>
      </p:ext>
    </p:extLst>
  </p:cSld>
  <p:clrMapOvr>
    <a:masterClrMapping/>
  </p:clrMapOvr>
  <p:transition>
    <p:push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6158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30085"/>
      </p:ext>
    </p:extLst>
  </p:cSld>
  <p:clrMapOvr>
    <a:masterClrMapping/>
  </p:clrMapOvr>
  <p:transition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66707"/>
      </p:ext>
    </p:extLst>
  </p:cSld>
  <p:clrMapOvr>
    <a:masterClrMapping/>
  </p:clrMapOvr>
  <p:transition>
    <p:push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63555"/>
      </p:ext>
    </p:extLst>
  </p:cSld>
  <p:clrMapOvr>
    <a:masterClrMapping/>
  </p:clrMapOvr>
  <p:transition>
    <p:push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15222"/>
      </p:ext>
    </p:extLst>
  </p:cSld>
  <p:clrMapOvr>
    <a:masterClrMapping/>
  </p:clrMapOvr>
  <p:transition>
    <p:push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93826"/>
      </p:ext>
    </p:extLst>
  </p:cSld>
  <p:clrMapOvr>
    <a:masterClrMapping/>
  </p:clrMapOvr>
  <p:transition>
    <p:push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6260"/>
      </p:ext>
    </p:extLst>
  </p:cSld>
  <p:clrMapOvr>
    <a:masterClrMapping/>
  </p:clrMapOvr>
  <p:transition>
    <p:push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55485"/>
      </p:ext>
    </p:extLst>
  </p:cSld>
  <p:clrMapOvr>
    <a:masterClrMapping/>
  </p:clrMapOvr>
  <p:transition>
    <p:push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259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56034"/>
      </p:ext>
    </p:extLst>
  </p:cSld>
  <p:clrMapOvr>
    <a:masterClrMapping/>
  </p:clrMapOvr>
  <p:transition>
    <p:push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62109"/>
      </p:ext>
    </p:extLst>
  </p:cSld>
  <p:clrMapOvr>
    <a:masterClrMapping/>
  </p:clrMapOvr>
  <p:transition>
    <p:push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20772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13440"/>
      </p:ext>
    </p:extLst>
  </p:cSld>
  <p:clrMapOvr>
    <a:masterClrMapping/>
  </p:clrMapOvr>
  <p:transition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18374"/>
      </p:ext>
    </p:extLst>
  </p:cSld>
  <p:clrMapOvr>
    <a:masterClrMapping/>
  </p:clrMapOvr>
  <p:transition>
    <p:push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0711"/>
      </p:ext>
    </p:extLst>
  </p:cSld>
  <p:clrMapOvr>
    <a:masterClrMapping/>
  </p:clrMapOvr>
  <p:transition>
    <p:push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70693"/>
      </p:ext>
    </p:extLst>
  </p:cSld>
  <p:clrMapOvr>
    <a:masterClrMapping/>
  </p:clrMapOvr>
  <p:transition>
    <p:push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393"/>
      </p:ext>
    </p:extLst>
  </p:cSld>
  <p:clrMapOvr>
    <a:masterClrMapping/>
  </p:clrMapOvr>
  <p:transition>
    <p:push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2352"/>
      </p:ext>
    </p:extLst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9652"/>
      </p:ext>
    </p:extLst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07990"/>
      </p:ext>
    </p:extLst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97110"/>
      </p:ext>
    </p:extLst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61040"/>
      </p:ext>
    </p:extLst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65424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012"/>
      </p:ext>
    </p:extLst>
  </p:cSld>
  <p:clrMapOvr>
    <a:masterClrMapping/>
  </p:clrMapOvr>
  <p:transition>
    <p:push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8756"/>
      </p:ext>
    </p:extLst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9921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15903"/>
      </p:ext>
    </p:extLst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35017"/>
      </p:ext>
    </p:extLst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58762"/>
      </p:ext>
    </p:extLst>
  </p:cSld>
  <p:clrMapOvr>
    <a:masterClrMapping/>
  </p:clrMapOvr>
  <p:transition>
    <p:push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89461"/>
      </p:ext>
    </p:extLst>
  </p:cSld>
  <p:clrMapOvr>
    <a:masterClrMapping/>
  </p:clrMapOvr>
  <p:transition>
    <p:push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094"/>
      </p:ext>
    </p:extLst>
  </p:cSld>
  <p:clrMapOvr>
    <a:masterClrMapping/>
  </p:clrMapOvr>
  <p:transition>
    <p:push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70104"/>
      </p:ext>
    </p:extLst>
  </p:cSld>
  <p:clrMapOvr>
    <a:masterClrMapping/>
  </p:clrMapOvr>
  <p:transition>
    <p:push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22625"/>
      </p:ext>
    </p:extLst>
  </p:cSld>
  <p:clrMapOvr>
    <a:masterClrMapping/>
  </p:clrMapOvr>
  <p:transition>
    <p:push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07118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59721"/>
      </p:ext>
    </p:extLst>
  </p:cSld>
  <p:clrMapOvr>
    <a:masterClrMapping/>
  </p:clrMapOvr>
  <p:transition>
    <p:push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6866"/>
      </p:ext>
    </p:extLst>
  </p:cSld>
  <p:clrMapOvr>
    <a:masterClrMapping/>
  </p:clrMapOvr>
  <p:transition>
    <p:push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108210"/>
      </p:ext>
    </p:extLst>
  </p:cSld>
  <p:clrMapOvr>
    <a:masterClrMapping/>
  </p:clrMapOvr>
  <p:transition>
    <p:push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1346"/>
      </p:ext>
    </p:extLst>
  </p:cSld>
  <p:clrMapOvr>
    <a:masterClrMapping/>
  </p:clrMapOvr>
  <p:transition>
    <p:push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76606"/>
      </p:ext>
    </p:extLst>
  </p:cSld>
  <p:clrMapOvr>
    <a:masterClrMapping/>
  </p:clrMapOvr>
  <p:transition>
    <p:push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97347"/>
      </p:ext>
    </p:extLst>
  </p:cSld>
  <p:clrMapOvr>
    <a:masterClrMapping/>
  </p:clrMapOvr>
  <p:transition>
    <p:push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76391"/>
      </p:ext>
    </p:extLst>
  </p:cSld>
  <p:clrMapOvr>
    <a:masterClrMapping/>
  </p:clrMapOvr>
  <p:transition>
    <p:push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87128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24421"/>
      </p:ext>
    </p:extLst>
  </p:cSld>
  <p:clrMapOvr>
    <a:masterClrMapping/>
  </p:clrMapOvr>
  <p:transition>
    <p:push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91032"/>
      </p:ext>
    </p:extLst>
  </p:cSld>
  <p:clrMapOvr>
    <a:masterClrMapping/>
  </p:clrMapOvr>
  <p:transition>
    <p:push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02968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82901"/>
      </p:ext>
    </p:extLst>
  </p:cSld>
  <p:clrMapOvr>
    <a:masterClrMapping/>
  </p:clrMapOvr>
  <p:transition>
    <p:push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55726"/>
      </p:ext>
    </p:extLst>
  </p:cSld>
  <p:clrMapOvr>
    <a:masterClrMapping/>
  </p:clrMapOvr>
  <p:transition>
    <p:push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61670"/>
      </p:ext>
    </p:extLst>
  </p:cSld>
  <p:clrMapOvr>
    <a:masterClrMapping/>
  </p:clrMapOvr>
  <p:transition>
    <p:push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70879"/>
      </p:ext>
    </p:extLst>
  </p:cSld>
  <p:clrMapOvr>
    <a:masterClrMapping/>
  </p:clrMapOvr>
  <p:transition>
    <p:push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80255"/>
      </p:ext>
    </p:extLst>
  </p:cSld>
  <p:clrMapOvr>
    <a:masterClrMapping/>
  </p:clrMapOvr>
  <p:transition>
    <p:push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11364"/>
      </p:ext>
    </p:extLst>
  </p:cSld>
  <p:clrMapOvr>
    <a:masterClrMapping/>
  </p:clrMapOvr>
  <p:transition>
    <p:push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2805-E0B3-4700-B795-132D25D1B0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65747"/>
      </p:ext>
    </p:extLst>
  </p:cSld>
  <p:clrMapOvr>
    <a:masterClrMapping/>
  </p:clrMapOvr>
  <p:transition>
    <p:push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FDE80-B021-4B8E-BA1C-094912BA4FB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6024"/>
      </p:ext>
    </p:extLst>
  </p:cSld>
  <p:clrMapOvr>
    <a:masterClrMapping/>
  </p:clrMapOvr>
  <p:transition>
    <p:push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27AD-2B4C-49A1-B909-9D18F1D3141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83909"/>
      </p:ext>
    </p:extLst>
  </p:cSld>
  <p:clrMapOvr>
    <a:masterClrMapping/>
  </p:clrMapOvr>
  <p:transition>
    <p:push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2EB1-8BA4-4521-81A4-3D6233FEA7B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46043"/>
      </p:ext>
    </p:extLst>
  </p:cSld>
  <p:clrMapOvr>
    <a:masterClrMapping/>
  </p:clrMapOvr>
  <p:transition>
    <p:push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B512E-C97F-4DFB-9D6D-7DE6E1E1DF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858728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02311"/>
      </p:ext>
    </p:extLst>
  </p:cSld>
  <p:clrMapOvr>
    <a:masterClrMapping/>
  </p:clrMapOvr>
  <p:transition>
    <p:push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A9D0A-D674-475E-9CC9-9C153EE4E1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20219"/>
      </p:ext>
    </p:extLst>
  </p:cSld>
  <p:clrMapOvr>
    <a:masterClrMapping/>
  </p:clrMapOvr>
  <p:transition>
    <p:push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96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DD9A9-A310-45AB-A776-453BDA7EFB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7104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FF6D7-A6E0-44A9-80A6-AC291A0889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23506"/>
      </p:ext>
    </p:extLst>
  </p:cSld>
  <p:clrMapOvr>
    <a:masterClrMapping/>
  </p:clrMapOvr>
  <p:transition>
    <p:push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BB42F-E035-4E06-8A58-90CF825E9FE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45548"/>
      </p:ext>
    </p:extLst>
  </p:cSld>
  <p:clrMapOvr>
    <a:masterClrMapping/>
  </p:clrMapOvr>
  <p:transition>
    <p:push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7DC77-543D-4558-994F-B3177B3B2F3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87859"/>
      </p:ext>
    </p:extLst>
  </p:cSld>
  <p:clrMapOvr>
    <a:masterClrMapping/>
  </p:clrMapOvr>
  <p:transition>
    <p:push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1D0B-AC37-4EBB-91A4-4B2726F029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62241"/>
      </p:ext>
    </p:extLst>
  </p:cSld>
  <p:clrMapOvr>
    <a:masterClrMapping/>
  </p:clrMapOvr>
  <p:transition>
    <p:push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CFF8-2051-4AFA-A087-9226C1F845B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2511"/>
      </p:ext>
    </p:extLst>
  </p:cSld>
  <p:clrMapOvr>
    <a:masterClrMapping/>
  </p:clrMapOvr>
  <p:transition>
    <p:push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D08-3C3D-41BD-96C3-65D382929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93624"/>
      </p:ext>
    </p:extLst>
  </p:cSld>
  <p:clrMapOvr>
    <a:masterClrMapping/>
  </p:clrMapOvr>
  <p:transition>
    <p:push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A9482-BE41-4A0C-9607-6241E3D6F3C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74972"/>
      </p:ext>
    </p:extLst>
  </p:cSld>
  <p:clrMapOvr>
    <a:masterClrMapping/>
  </p:clrMapOvr>
  <p:transition>
    <p:push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BD4A-4715-49DE-9386-1FC8BB71F1C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44017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072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2374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130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14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263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471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095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1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86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86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86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862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686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86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079AA3-3D89-4DA4-B543-385A0BF1548F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6388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30" grpId="0"/>
      <p:bldP spid="6863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686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2670"/>
            </a:gs>
            <a:gs pos="89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14DFD03-2515-4449-8729-F3AA7A44AFCB}" type="datetimeFigureOut">
              <a:rPr lang="ru-RU" smtClean="0"/>
              <a:t>03.12.2014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C569BE1-2AEB-4A94-81F7-60D3A5B7E8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-main-pic" descr="Картинка 29 из 3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WordArt 3"/>
          <p:cNvSpPr>
            <a:spLocks noChangeArrowheads="1" noChangeShapeType="1" noTextEdit="1"/>
          </p:cNvSpPr>
          <p:nvPr/>
        </p:nvSpPr>
        <p:spPr bwMode="auto">
          <a:xfrm>
            <a:off x="611560" y="188640"/>
            <a:ext cx="7620000" cy="55895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92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Тема: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Уральский </a:t>
            </a:r>
            <a:endParaRPr lang="ru-RU" sz="3600" b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экономический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 smtClean="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район</a:t>
            </a:r>
            <a:endParaRPr lang="ru-RU" sz="3600" b="1" kern="10" dirty="0">
              <a:ln w="9525">
                <a:solidFill>
                  <a:srgbClr val="FFFF99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3848" y="5661248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А.А.Тишина</a:t>
            </a:r>
            <a:endParaRPr lang="ru-RU" dirty="0" smtClean="0"/>
          </a:p>
          <a:p>
            <a:r>
              <a:rPr lang="ru-RU" dirty="0" smtClean="0"/>
              <a:t>Учитель экономики, географии МБОУ  ПСОШ № 46. Красноярский край, Енисейский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766601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4800" cy="11430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мы с вами начнём изучать Уральский экономический район.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Изучить особенности Уральского экономического района.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492896"/>
            <a:ext cx="7924800" cy="4114800"/>
          </a:xfrm>
        </p:spPr>
        <p:txBody>
          <a:bodyPr/>
          <a:lstStyle/>
          <a:p>
            <a:pPr marL="0" indent="0"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Выявить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 значимость Уральского экономического района для хозяйства страны;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Оценить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 природные ресурсы УЭР для развития хозяйства региона;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Выделить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 этапы освоения территории Урала;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Установить 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специфические черты населения;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Определить 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отрасли специализации УЭР;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pPr lvl="0" fontAlgn="base">
              <a:lnSpc>
                <a:spcPct val="115000"/>
              </a:lnSpc>
              <a:spcAft>
                <a:spcPts val="1400"/>
              </a:spcAft>
              <a:buSzPts val="1000"/>
              <a:buFont typeface="Wingdings"/>
              <a:buChar char=""/>
            </a:pPr>
            <a:r>
              <a:rPr lang="ru-RU" sz="1800" u="sng" kern="150" dirty="0">
                <a:latin typeface="Times New Roman"/>
                <a:ea typeface="Times New Roman"/>
                <a:cs typeface="Times New Roman"/>
              </a:rPr>
              <a:t>Сформулировать</a:t>
            </a:r>
            <a:r>
              <a:rPr lang="ru-RU" sz="1800" kern="150" dirty="0">
                <a:latin typeface="Times New Roman"/>
                <a:ea typeface="Times New Roman"/>
                <a:cs typeface="Times New Roman"/>
              </a:rPr>
              <a:t> проблемы и выявить пути их решения.</a:t>
            </a:r>
            <a:endParaRPr lang="ru-RU" sz="1600" dirty="0">
              <a:latin typeface="Symbol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30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24800" cy="114300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 1: 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картам атласа определите, какие субъекты РФ составляют УЭР.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37328" cy="489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9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924800" cy="63367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  <a:t>Учитель: </a:t>
            </a:r>
            <a:br>
              <a:rPr lang="ru-RU" sz="1800" b="1" dirty="0"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ea typeface="Times New Roman"/>
                <a:cs typeface="Times New Roman" pitchFamily="18" charset="0"/>
              </a:rPr>
              <a:t>Площадь района составляет 824 тыс. кв. км.</a:t>
            </a: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Давайте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назовем самый большой и самый маленький субъект по площади в УЭР.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Ученики: </a:t>
            </a:r>
            <a:r>
              <a:rPr lang="ru-RU" sz="1800" i="1" dirty="0">
                <a:latin typeface="Times New Roman"/>
                <a:ea typeface="Times New Roman"/>
                <a:cs typeface="Times New Roman"/>
              </a:rPr>
              <a:t>Свердловская область, республика Удмуртия.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Учитель: </a:t>
            </a:r>
            <a:endParaRPr lang="ru-RU" sz="18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Что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вы можете сказать о городах Екатеринбург, Челябинск, Уфа, Пермь?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Ученики: </a:t>
            </a:r>
            <a:r>
              <a:rPr lang="ru-RU" sz="1800" i="1" dirty="0">
                <a:latin typeface="Times New Roman"/>
                <a:ea typeface="Times New Roman"/>
                <a:cs typeface="Times New Roman"/>
              </a:rPr>
              <a:t>Это города-</a:t>
            </a:r>
            <a:r>
              <a:rPr lang="ru-RU" sz="1800" i="1" dirty="0" err="1">
                <a:latin typeface="Times New Roman"/>
                <a:ea typeface="Times New Roman"/>
                <a:cs typeface="Times New Roman"/>
              </a:rPr>
              <a:t>миллионники</a:t>
            </a:r>
            <a:r>
              <a:rPr lang="ru-RU" sz="1800" i="1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Учитель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: выполните  задание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Оцените 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экономико-географическое положение Урала по плану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.	Положение района на территории страны.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2.	Соседние районы, государства.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3.	Выход к морю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4.	Положение по отношению к топливно-энергетическим и сырьевым базам.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5.	Транспортное положение.</a:t>
            </a:r>
          </a:p>
          <a:p>
            <a:pPr marL="0" indent="0">
              <a:lnSpc>
                <a:spcPct val="115000"/>
              </a:lnSpc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3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Составляем </a:t>
            </a:r>
            <a:r>
              <a:rPr lang="ru-RU" dirty="0" err="1" smtClean="0"/>
              <a:t>с</a:t>
            </a:r>
            <a:r>
              <a:rPr lang="ru-RU" dirty="0" err="1"/>
              <a:t>инквейн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1600200"/>
            <a:ext cx="7139136" cy="449580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Урал.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Славный, опорный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Живёт, трудится, преуспевает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Здесь мы родились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54038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Родина.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Демонстрация фильма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2826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Задание: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>На контурной карте отметьте границы района</a:t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495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Д/ЗАДАНИЕ    §  52. ответьте на вопросы в конце §.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СРАВНИТЕ   ЭГП   Урала и Поволжья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Данные занесите в таблицу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66212"/>
              </p:ext>
            </p:extLst>
          </p:nvPr>
        </p:nvGraphicFramePr>
        <p:xfrm>
          <a:off x="611560" y="2780928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Уральский район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Поволжье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063199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31765" y="1052736"/>
            <a:ext cx="8832723" cy="3539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cs typeface="Arial" charset="0"/>
              </a:rPr>
              <a:t>Цель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cs typeface="Arial" charset="0"/>
              </a:rPr>
              <a:t>1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Изучить особенности Уральского экономического района.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Формировать географические умения и навыки при работе с картами.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Развивать экологическое и географическое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4554902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0"/>
            <a:ext cx="48006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288" y="1066800"/>
            <a:ext cx="8520112" cy="5451475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учащихся с составом района, оценить его ЭГП, описать природные условия и ресурсы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l">
              <a:lnSpc>
                <a:spcPct val="90000"/>
              </a:lnSpc>
              <a:buFontTx/>
              <a:buChar char="-"/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формирование умения работать с различными источниками географической информации.</a:t>
            </a:r>
          </a:p>
          <a:p>
            <a:pPr algn="l">
              <a:lnSpc>
                <a:spcPct val="90000"/>
              </a:lnSpc>
            </a:pP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-    Воспитательная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: способствовать развитию </a:t>
            </a:r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  познавательного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>интереса, творческой активности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423879489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u="sng" dirty="0">
                <a:effectLst/>
                <a:latin typeface="Times New Roman"/>
                <a:ea typeface="Times New Roman"/>
                <a:cs typeface="Times New Roman"/>
              </a:rPr>
              <a:t>Эпиграф на доске:</a:t>
            </a:r>
            <a:r>
              <a:rPr lang="ru-RU" sz="2400" u="sng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u="sng" dirty="0">
                <a:effectLst/>
                <a:latin typeface="Calibri"/>
                <a:ea typeface="Calibri"/>
                <a:cs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Он весь пропах лесами и цветами</a:t>
            </a:r>
            <a:br>
              <a:rPr lang="ru-RU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  <a:cs typeface="Times New Roman"/>
              </a:rPr>
              <a:t>И горьким дымом заводским!</a:t>
            </a:r>
            <a:br>
              <a:rPr lang="ru-RU" dirty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i="1" dirty="0">
                <a:effectLst/>
                <a:latin typeface="Times New Roman"/>
                <a:ea typeface="Times New Roman"/>
                <a:cs typeface="Times New Roman"/>
              </a:rPr>
              <a:t>С. Щипачев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861048"/>
            <a:ext cx="8229600" cy="2018928"/>
          </a:xfrm>
        </p:spPr>
        <p:txBody>
          <a:bodyPr/>
          <a:lstStyle/>
          <a:p>
            <a:r>
              <a:rPr lang="ru-RU" dirty="0" smtClean="0"/>
              <a:t>Составляем </a:t>
            </a:r>
            <a:r>
              <a:rPr lang="ru-RU" dirty="0"/>
              <a:t>кластер.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 </a:t>
            </a:r>
            <a:r>
              <a:rPr lang="ru-RU" dirty="0"/>
              <a:t>Урал! Опорный край державы</a:t>
            </a:r>
          </a:p>
          <a:p>
            <a:pPr marL="0" indent="0">
              <a:buNone/>
            </a:pPr>
            <a:r>
              <a:rPr lang="ru-RU" dirty="0"/>
              <a:t> Ее добытчик и кузнец.</a:t>
            </a:r>
          </a:p>
          <a:p>
            <a:pPr marL="0" indent="0">
              <a:buNone/>
            </a:pPr>
            <a:r>
              <a:rPr lang="ru-RU" dirty="0"/>
              <a:t> Ровесник древней нашей славы</a:t>
            </a:r>
          </a:p>
          <a:p>
            <a:r>
              <a:rPr lang="ru-RU" dirty="0"/>
              <a:t> И славы нынешней творец 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2703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228600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4800" b="1" smtClean="0">
                <a:effectLst/>
              </a:rPr>
              <a:t>Образы Урала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1268413"/>
            <a:ext cx="4038600" cy="4530725"/>
          </a:xfrm>
        </p:spPr>
        <p:txBody>
          <a:bodyPr/>
          <a:lstStyle/>
          <a:p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Низкие горы</a:t>
            </a:r>
          </a:p>
          <a:p>
            <a:endParaRPr lang="ru-RU" sz="2800" dirty="0" smtClean="0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1692275" y="3789363"/>
            <a:ext cx="5113338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</a:pP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Горы, вытянутые с     севера на юг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319588" y="1341438"/>
            <a:ext cx="4824412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</a:pPr>
            <a:r>
              <a:rPr lang="ru-RU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Граница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  <a:buFont typeface="Wingdings" pitchFamily="2" charset="2"/>
              <a:buNone/>
            </a:pP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Европой и Азией</a:t>
            </a:r>
          </a:p>
        </p:txBody>
      </p:sp>
    </p:spTree>
    <p:extLst>
      <p:ext uri="{BB962C8B-B14F-4D97-AF65-F5344CB8AC3E}">
        <p14:creationId xmlns:p14="http://schemas.microsoft.com/office/powerpoint/2010/main" val="115011451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/>
              </a:rPr>
              <a:t>Географическое положение</a:t>
            </a:r>
          </a:p>
        </p:txBody>
      </p:sp>
      <p:sp>
        <p:nvSpPr>
          <p:cNvPr id="409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Уральские горы находятся на северо-западе России. Они лежат между Восточно-Европейской и Западно-Сибирской равнинами. Длина Уральского хребта - более 2000 километров, ширина от 40 до 150 км. Самая высокая точка Урала - гора Народная (1895 м.).</a:t>
            </a:r>
          </a:p>
        </p:txBody>
      </p:sp>
    </p:spTree>
    <p:extLst>
      <p:ext uri="{BB962C8B-B14F-4D97-AF65-F5344CB8AC3E}">
        <p14:creationId xmlns:p14="http://schemas.microsoft.com/office/powerpoint/2010/main" val="2416535364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2843213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4000" b="1" smtClean="0">
                <a:effectLst/>
              </a:rPr>
              <a:t>ЭГП Урала.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1447800"/>
            <a:ext cx="8515350" cy="4038600"/>
          </a:xfrm>
        </p:spPr>
        <p:txBody>
          <a:bodyPr/>
          <a:lstStyle/>
          <a:p>
            <a:pPr marL="609600" indent="-609600"/>
            <a:r>
              <a:rPr lang="ru-RU" sz="2400" b="1" u="sng" dirty="0" smtClean="0"/>
              <a:t>Задание:</a:t>
            </a:r>
          </a:p>
          <a:p>
            <a:pPr marL="609600" indent="-609600">
              <a:buFontTx/>
              <a:buNone/>
            </a:pPr>
            <a:r>
              <a:rPr lang="ru-RU" sz="2400" b="1" i="1" dirty="0" smtClean="0"/>
              <a:t>Используя карты атласа дайте оценку ЭГП Урала по плану: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400" dirty="0" smtClean="0"/>
              <a:t>Положение по отношению к государственным границам.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400" dirty="0" smtClean="0"/>
              <a:t>На территории страны.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400" dirty="0" smtClean="0"/>
              <a:t>Соседи.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400" dirty="0" smtClean="0"/>
              <a:t>Выход к морю.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sz="2400" dirty="0" smtClean="0"/>
              <a:t>Транспортное положение.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70501256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8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60648"/>
            <a:ext cx="8856984" cy="646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Трудно представить себе просторы нашей Родины. Только географическая карта, как широко распахнутое окно, позволяет единым взглядом окинуть эту огромную территорию.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u="sng" kern="150" dirty="0">
                <a:latin typeface="Times New Roman"/>
                <a:ea typeface="Times New Roman"/>
                <a:cs typeface="Times New Roman"/>
              </a:rPr>
              <a:t>- Что такое Урал?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1. Это низкие горы.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2. Горы, вытянутые с севера на юг.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3. Это граница между Европой и Азией.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4. Это складчатая область.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5. Урал- в переводе «камень».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6. Урал – раньше называли «пояс».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kern="150" dirty="0">
                <a:latin typeface="Times New Roman"/>
                <a:ea typeface="Times New Roman"/>
                <a:cs typeface="Times New Roman"/>
              </a:rPr>
              <a:t>7. Это кладовая полезных ископаемых.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56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405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Вершина горы</vt:lpstr>
      <vt:lpstr>1_Вершина горы</vt:lpstr>
      <vt:lpstr>2_Вершина горы</vt:lpstr>
      <vt:lpstr>3_Вершина горы</vt:lpstr>
      <vt:lpstr>4_Вершина горы</vt:lpstr>
      <vt:lpstr>5_Вершина горы</vt:lpstr>
      <vt:lpstr>7_Вершина горы</vt:lpstr>
      <vt:lpstr>8_Вершина горы</vt:lpstr>
      <vt:lpstr>Горизонт</vt:lpstr>
      <vt:lpstr>Презентация PowerPoint</vt:lpstr>
      <vt:lpstr>Презентация PowerPoint</vt:lpstr>
      <vt:lpstr>ЗАДАЧИ:</vt:lpstr>
      <vt:lpstr>Эпиграф на доске: Он весь пропах лесами и цветами И горьким дымом заводским! С. Щипачев </vt:lpstr>
      <vt:lpstr>Образы Урала</vt:lpstr>
      <vt:lpstr>Географическое положение</vt:lpstr>
      <vt:lpstr>ЭГП Урала.</vt:lpstr>
      <vt:lpstr>Презентация PowerPoint</vt:lpstr>
      <vt:lpstr>Презентация PowerPoint</vt:lpstr>
      <vt:lpstr>Сегодня мы с вами начнём изучать Уральский экономический район.  Цели: Изучить особенности Уральского экономического района. </vt:lpstr>
      <vt:lpstr>Задание 1:  По картам атласа определите, какие субъекты РФ составляют УЭР. </vt:lpstr>
      <vt:lpstr>Презентация PowerPoint</vt:lpstr>
      <vt:lpstr>Составляем синквейн</vt:lpstr>
      <vt:lpstr>Задание: На контурной карте отметьте границы района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администратор</cp:lastModifiedBy>
  <cp:revision>9</cp:revision>
  <dcterms:created xsi:type="dcterms:W3CDTF">2014-04-21T10:59:18Z</dcterms:created>
  <dcterms:modified xsi:type="dcterms:W3CDTF">2014-12-03T11:01:55Z</dcterms:modified>
</cp:coreProperties>
</file>