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7" r:id="rId4"/>
    <p:sldId id="259" r:id="rId5"/>
    <p:sldId id="263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08" y="-12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6"/>
    </mc:Choice>
    <mc:Fallback>
      <c:style val="16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Кв. 1</c:v>
                </c:pt>
                <c:pt idx="1">
                  <c:v>Кв. 2</c:v>
                </c:pt>
                <c:pt idx="2">
                  <c:v>Кв. 3</c:v>
                </c:pt>
                <c:pt idx="3">
                  <c:v>Кв. 4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2"/>
    </mc:Choice>
    <mc:Fallback>
      <c:style val="3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816966313537591E-2"/>
          <c:y val="0.10303287823765102"/>
          <c:w val="0.80550793441469959"/>
          <c:h val="0.66875994454884069"/>
        </c:manualLayout>
      </c:layout>
      <c:barChart>
        <c:barDir val="bar"/>
        <c:grouping val="clustered"/>
        <c:varyColors val="0"/>
        <c:ser>
          <c:idx val="1"/>
          <c:order val="0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0">
                  <c:v>Категория 1</c:v>
                </c:pt>
                <c:pt idx="1">
                  <c:v>Категория 2</c:v>
                </c:pt>
                <c:pt idx="2">
                  <c:v>Категория 3</c:v>
                </c:pt>
                <c:pt idx="3">
                  <c:v>Категория 4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8679040"/>
        <c:axId val="89740032"/>
      </c:barChart>
      <c:catAx>
        <c:axId val="78679040"/>
        <c:scaling>
          <c:orientation val="minMax"/>
        </c:scaling>
        <c:delete val="1"/>
        <c:axPos val="l"/>
        <c:majorTickMark val="out"/>
        <c:minorTickMark val="none"/>
        <c:tickLblPos val="nextTo"/>
        <c:crossAx val="89740032"/>
        <c:crosses val="autoZero"/>
        <c:auto val="1"/>
        <c:lblAlgn val="ctr"/>
        <c:lblOffset val="100"/>
        <c:noMultiLvlLbl val="0"/>
      </c:catAx>
      <c:valAx>
        <c:axId val="89740032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7867904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0">
                  <c:v>Категория 1</c:v>
                </c:pt>
                <c:pt idx="1">
                  <c:v>Категория 2</c:v>
                </c:pt>
                <c:pt idx="2">
                  <c:v>Категория 3</c:v>
                </c:pt>
                <c:pt idx="3">
                  <c:v>Категория 4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0">
                  <c:v>Категория 1</c:v>
                </c:pt>
                <c:pt idx="1">
                  <c:v>Категория 2</c:v>
                </c:pt>
                <c:pt idx="2">
                  <c:v>Категория 3</c:v>
                </c:pt>
                <c:pt idx="3">
                  <c:v>Категория 4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0">
                  <c:v>Категория 1</c:v>
                </c:pt>
                <c:pt idx="1">
                  <c:v>Категория 2</c:v>
                </c:pt>
                <c:pt idx="2">
                  <c:v>Категория 3</c:v>
                </c:pt>
                <c:pt idx="3">
                  <c:v>Категория 4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9765376"/>
        <c:axId val="89766912"/>
      </c:barChart>
      <c:catAx>
        <c:axId val="89765376"/>
        <c:scaling>
          <c:orientation val="minMax"/>
        </c:scaling>
        <c:delete val="1"/>
        <c:axPos val="b"/>
        <c:majorTickMark val="out"/>
        <c:minorTickMark val="none"/>
        <c:tickLblPos val="nextTo"/>
        <c:crossAx val="89766912"/>
        <c:crosses val="autoZero"/>
        <c:auto val="1"/>
        <c:lblAlgn val="ctr"/>
        <c:lblOffset val="100"/>
        <c:noMultiLvlLbl val="0"/>
      </c:catAx>
      <c:valAx>
        <c:axId val="8976691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8976537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40"/>
    </mc:Choice>
    <mc:Fallback>
      <c:style val="40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Кв. 1</c:v>
                </c:pt>
                <c:pt idx="1">
                  <c:v>Кв. 2</c:v>
                </c:pt>
                <c:pt idx="2">
                  <c:v>Кв. 3</c:v>
                </c:pt>
                <c:pt idx="3">
                  <c:v>Кв. 4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40"/>
    </mc:Choice>
    <mc:Fallback>
      <c:style val="40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/>
              <a:t>цена</a:t>
            </a:r>
          </a:p>
        </c:rich>
      </c:tx>
      <c:layout>
        <c:manualLayout>
          <c:xMode val="edge"/>
          <c:yMode val="edge"/>
          <c:x val="1.4282710084367052E-3"/>
          <c:y val="1.6280242366232812E-2"/>
        </c:manualLayout>
      </c:layout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овощи</c:v>
                </c:pt>
              </c:strCache>
            </c:strRef>
          </c:tx>
          <c:invertIfNegative val="0"/>
          <c:cat>
            <c:strRef>
              <c:f>Лист1!$A$2:$A$7</c:f>
              <c:strCache>
                <c:ptCount val="6"/>
                <c:pt idx="0">
                  <c:v>свекла</c:v>
                </c:pt>
                <c:pt idx="1">
                  <c:v>огурцы</c:v>
                </c:pt>
                <c:pt idx="2">
                  <c:v>морковь</c:v>
                </c:pt>
                <c:pt idx="3">
                  <c:v>картофель</c:v>
                </c:pt>
                <c:pt idx="4">
                  <c:v>лук</c:v>
                </c:pt>
                <c:pt idx="5">
                  <c:v>помидоры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30</c:v>
                </c:pt>
                <c:pt idx="1">
                  <c:v>110</c:v>
                </c:pt>
                <c:pt idx="2">
                  <c:v>30</c:v>
                </c:pt>
                <c:pt idx="3">
                  <c:v>40</c:v>
                </c:pt>
                <c:pt idx="4">
                  <c:v>20</c:v>
                </c:pt>
                <c:pt idx="5">
                  <c:v>100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7588480"/>
        <c:axId val="47590400"/>
      </c:barChart>
      <c:catAx>
        <c:axId val="47588480"/>
        <c:scaling>
          <c:orientation val="minMax"/>
        </c:scaling>
        <c:delete val="0"/>
        <c:axPos val="b"/>
        <c:majorTickMark val="none"/>
        <c:minorTickMark val="none"/>
        <c:tickLblPos val="nextTo"/>
        <c:crossAx val="47590400"/>
        <c:crosses val="autoZero"/>
        <c:auto val="1"/>
        <c:lblAlgn val="ctr"/>
        <c:lblOffset val="100"/>
        <c:noMultiLvlLbl val="0"/>
      </c:catAx>
      <c:valAx>
        <c:axId val="47590400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4758848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3669189817911394"/>
          <c:y val="0.73822566723355521"/>
          <c:w val="0.15430966854023023"/>
          <c:h val="7.5041662037551388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02.12.2014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02.12.2014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02.12.2014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02.12.2014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02.12.2014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02.12.2014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02.12.2014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02.12.2014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02.12.2014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02.12.2014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02.12.2014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02.12.2014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131791" y="5013176"/>
            <a:ext cx="453047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Автор: </a:t>
            </a:r>
            <a:r>
              <a:rPr lang="ru-RU" b="1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Дробаха</a:t>
            </a:r>
            <a:r>
              <a:rPr lang="ru-RU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Ольга Владимировна,</a:t>
            </a:r>
          </a:p>
          <a:p>
            <a:r>
              <a:rPr lang="ru-RU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учитель начальных классов</a:t>
            </a:r>
          </a:p>
          <a:p>
            <a:r>
              <a:rPr lang="ru-RU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МБОУ г. Мурманска лицея №4</a:t>
            </a:r>
            <a:endParaRPr lang="ru-RU" b="1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87624" y="980728"/>
            <a:ext cx="6912768" cy="31700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6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Решение задач. </a:t>
            </a:r>
            <a:r>
              <a:rPr lang="ru-RU" sz="3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Диаграмма</a:t>
            </a:r>
          </a:p>
          <a:p>
            <a:pPr algn="ctr"/>
            <a:endParaRPr lang="ru-RU" sz="32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r>
              <a:rPr lang="ru-RU" sz="32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3 </a:t>
            </a:r>
            <a:r>
              <a:rPr lang="ru-RU" sz="32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класс, </a:t>
            </a:r>
            <a:endParaRPr lang="ru-RU" sz="3200" b="1" cap="none" spc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r>
              <a:rPr lang="ru-RU" sz="32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образовательная </a:t>
            </a:r>
            <a:r>
              <a:rPr lang="ru-RU" sz="32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система «Гармония»</a:t>
            </a:r>
          </a:p>
        </p:txBody>
      </p:sp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2853156844"/>
              </p:ext>
            </p:extLst>
          </p:nvPr>
        </p:nvGraphicFramePr>
        <p:xfrm>
          <a:off x="827584" y="4768602"/>
          <a:ext cx="2615952" cy="15279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60695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86036" y="479021"/>
            <a:ext cx="314189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i="1" dirty="0" smtClean="0">
                <a:latin typeface="Times New Roman" pitchFamily="18" charset="0"/>
                <a:cs typeface="Times New Roman" pitchFamily="18" charset="0"/>
              </a:rPr>
              <a:t>Диаграмма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75856" y="2996952"/>
            <a:ext cx="288200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i="1" dirty="0" smtClean="0">
                <a:latin typeface="Times New Roman" pitchFamily="18" charset="0"/>
                <a:cs typeface="Times New Roman" pitchFamily="18" charset="0"/>
              </a:rPr>
              <a:t>столбчатая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99592" y="1873681"/>
            <a:ext cx="215475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i="1" dirty="0" smtClean="0">
                <a:latin typeface="Times New Roman" pitchFamily="18" charset="0"/>
                <a:cs typeface="Times New Roman" pitchFamily="18" charset="0"/>
              </a:rPr>
              <a:t>линейная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157863" y="1889705"/>
            <a:ext cx="207396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i="1" dirty="0" smtClean="0">
                <a:latin typeface="Times New Roman" pitchFamily="18" charset="0"/>
                <a:cs typeface="Times New Roman" pitchFamily="18" charset="0"/>
              </a:rPr>
              <a:t>круговая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3652011447"/>
              </p:ext>
            </p:extLst>
          </p:nvPr>
        </p:nvGraphicFramePr>
        <p:xfrm>
          <a:off x="870445" y="2646177"/>
          <a:ext cx="2183904" cy="19721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2496635079"/>
              </p:ext>
            </p:extLst>
          </p:nvPr>
        </p:nvGraphicFramePr>
        <p:xfrm>
          <a:off x="3407868" y="4077072"/>
          <a:ext cx="2543944" cy="19599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Диаграмма 8"/>
          <p:cNvGraphicFramePr/>
          <p:nvPr>
            <p:extLst>
              <p:ext uri="{D42A27DB-BD31-4B8C-83A1-F6EECF244321}">
                <p14:modId xmlns:p14="http://schemas.microsoft.com/office/powerpoint/2010/main" val="2530266892"/>
              </p:ext>
            </p:extLst>
          </p:nvPr>
        </p:nvGraphicFramePr>
        <p:xfrm>
          <a:off x="6516216" y="2708920"/>
          <a:ext cx="1823928" cy="16561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Стрелка вниз 9"/>
          <p:cNvSpPr/>
          <p:nvPr/>
        </p:nvSpPr>
        <p:spPr>
          <a:xfrm>
            <a:off x="4634121" y="1429439"/>
            <a:ext cx="45719" cy="1495506"/>
          </a:xfrm>
          <a:prstGeom prst="downArrow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 rot="2034248">
            <a:off x="3520427" y="1163530"/>
            <a:ext cx="45719" cy="1149026"/>
          </a:xfrm>
          <a:prstGeom prst="downArrow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низ 12"/>
          <p:cNvSpPr/>
          <p:nvPr/>
        </p:nvSpPr>
        <p:spPr>
          <a:xfrm rot="19316489">
            <a:off x="5615982" y="1178613"/>
            <a:ext cx="71818" cy="1149026"/>
          </a:xfrm>
          <a:prstGeom prst="downArrow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0627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Graphic spid="7" grpId="0">
        <p:bldAsOne/>
      </p:bldGraphic>
      <p:bldGraphic spid="8" grpId="0">
        <p:bldAsOne/>
      </p:bldGraphic>
      <p:bldGraphic spid="9" grpId="0">
        <p:bldAsOne/>
      </p:bldGraphic>
      <p:bldP spid="10" grpId="0" animBg="1"/>
      <p:bldP spid="11" grpId="0" animBg="1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Диаграмма 8"/>
          <p:cNvGraphicFramePr/>
          <p:nvPr>
            <p:extLst>
              <p:ext uri="{D42A27DB-BD31-4B8C-83A1-F6EECF244321}">
                <p14:modId xmlns:p14="http://schemas.microsoft.com/office/powerpoint/2010/main" val="720669621"/>
              </p:ext>
            </p:extLst>
          </p:nvPr>
        </p:nvGraphicFramePr>
        <p:xfrm>
          <a:off x="1115616" y="1052736"/>
          <a:ext cx="7056784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45193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9123272"/>
              </p:ext>
            </p:extLst>
          </p:nvPr>
        </p:nvGraphicFramePr>
        <p:xfrm>
          <a:off x="4572000" y="1124744"/>
          <a:ext cx="4176464" cy="5120640"/>
        </p:xfrm>
        <a:graphic>
          <a:graphicData uri="http://schemas.openxmlformats.org/drawingml/2006/table">
            <a:tbl>
              <a:tblPr firstRow="1" firstCol="1" bandRow="1"/>
              <a:tblGrid>
                <a:gridCol w="2071467"/>
                <a:gridCol w="2104997"/>
              </a:tblGrid>
              <a:tr h="48463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3200" b="1" dirty="0">
                          <a:effectLst/>
                          <a:latin typeface="Times New Roman"/>
                          <a:ea typeface="Times New Roman"/>
                        </a:rPr>
                        <a:t>овощи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3200" b="1" dirty="0" smtClean="0">
                          <a:effectLst/>
                          <a:latin typeface="Times New Roman"/>
                          <a:ea typeface="Times New Roman"/>
                        </a:rPr>
                        <a:t>цена</a:t>
                      </a:r>
                      <a:endParaRPr lang="ru-RU" sz="3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463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3200" dirty="0">
                          <a:effectLst/>
                          <a:latin typeface="Times New Roman"/>
                          <a:ea typeface="Times New Roman"/>
                        </a:rPr>
                        <a:t>свёкла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3200" dirty="0" smtClean="0">
                          <a:effectLst/>
                          <a:latin typeface="Times New Roman"/>
                          <a:ea typeface="Times New Roman"/>
                        </a:rPr>
                        <a:t>30 руб.</a:t>
                      </a:r>
                      <a:r>
                        <a:rPr lang="ru-RU" sz="3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463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3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3200" dirty="0" smtClean="0">
                          <a:effectLst/>
                          <a:latin typeface="Times New Roman"/>
                          <a:ea typeface="Times New Roman"/>
                        </a:rPr>
                        <a:t>огурцы</a:t>
                      </a:r>
                      <a:endParaRPr lang="ru-RU" sz="3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3200" dirty="0" smtClean="0">
                          <a:effectLst/>
                          <a:latin typeface="Times New Roman"/>
                          <a:ea typeface="Times New Roman"/>
                        </a:rPr>
                        <a:t>110 руб.</a:t>
                      </a:r>
                      <a:r>
                        <a:rPr lang="ru-RU" sz="3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463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3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3200" dirty="0" smtClean="0">
                          <a:effectLst/>
                          <a:latin typeface="Times New Roman"/>
                          <a:ea typeface="Times New Roman"/>
                        </a:rPr>
                        <a:t>морковь</a:t>
                      </a:r>
                      <a:endParaRPr lang="ru-RU" sz="3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3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3200" dirty="0" smtClean="0">
                          <a:effectLst/>
                          <a:latin typeface="Times New Roman"/>
                          <a:ea typeface="Times New Roman"/>
                        </a:rPr>
                        <a:t>30 руб.</a:t>
                      </a:r>
                      <a:endParaRPr lang="ru-RU" sz="3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463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3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3200" dirty="0" smtClean="0">
                          <a:effectLst/>
                          <a:latin typeface="Times New Roman"/>
                          <a:ea typeface="Times New Roman"/>
                        </a:rPr>
                        <a:t>картофель</a:t>
                      </a:r>
                      <a:endParaRPr lang="ru-RU" sz="3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3200" dirty="0">
                          <a:effectLst/>
                          <a:latin typeface="Times New Roman"/>
                          <a:ea typeface="Times New Roman"/>
                        </a:rPr>
                        <a:t>40 р.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463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3200" dirty="0" smtClean="0">
                          <a:effectLst/>
                          <a:latin typeface="Times New Roman"/>
                          <a:ea typeface="Times New Roman"/>
                        </a:rPr>
                        <a:t>лук</a:t>
                      </a:r>
                      <a:endParaRPr lang="ru-RU" sz="3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3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3200" dirty="0" smtClean="0">
                          <a:effectLst/>
                          <a:latin typeface="Times New Roman"/>
                          <a:ea typeface="Times New Roman"/>
                        </a:rPr>
                        <a:t>20 руб.</a:t>
                      </a:r>
                      <a:endParaRPr lang="ru-RU" sz="3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463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3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3200" dirty="0" smtClean="0">
                          <a:effectLst/>
                          <a:latin typeface="Times New Roman"/>
                          <a:ea typeface="Times New Roman"/>
                        </a:rPr>
                        <a:t>помидоры</a:t>
                      </a:r>
                      <a:endParaRPr lang="ru-RU" sz="3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3200" dirty="0">
                          <a:effectLst/>
                          <a:latin typeface="Times New Roman"/>
                          <a:ea typeface="Times New Roman"/>
                        </a:rPr>
                        <a:t>100 </a:t>
                      </a:r>
                      <a:r>
                        <a:rPr lang="ru-RU" sz="3200" dirty="0" smtClean="0">
                          <a:effectLst/>
                          <a:latin typeface="Times New Roman"/>
                          <a:ea typeface="Times New Roman"/>
                        </a:rPr>
                        <a:t>руб.</a:t>
                      </a:r>
                      <a:endParaRPr lang="ru-RU" sz="3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7" y="476672"/>
            <a:ext cx="4104456" cy="27783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8838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Выбираем диаграмму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414" y="727397"/>
            <a:ext cx="3960440" cy="1728192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" name="Группа 2"/>
          <p:cNvGrpSpPr>
            <a:grpSpLocks/>
          </p:cNvGrpSpPr>
          <p:nvPr/>
        </p:nvGrpSpPr>
        <p:grpSpPr>
          <a:xfrm>
            <a:off x="404499" y="3375748"/>
            <a:ext cx="4248472" cy="3096344"/>
            <a:chOff x="0" y="0"/>
            <a:chExt cx="4429125" cy="3067050"/>
          </a:xfrm>
        </p:grpSpPr>
        <p:pic>
          <p:nvPicPr>
            <p:cNvPr id="4" name="Рисунок 3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0" y="0"/>
              <a:ext cx="4429125" cy="306705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cxnSp>
          <p:nvCxnSpPr>
            <p:cNvPr id="5" name="Прямая со стрелкой 4"/>
            <p:cNvCxnSpPr/>
            <p:nvPr/>
          </p:nvCxnSpPr>
          <p:spPr>
            <a:xfrm flipH="1">
              <a:off x="1524000" y="485775"/>
              <a:ext cx="1714500" cy="238125"/>
            </a:xfrm>
            <a:prstGeom prst="straightConnector1">
              <a:avLst/>
            </a:prstGeom>
            <a:noFill/>
            <a:ln w="50800" cap="flat" cmpd="sng" algn="ctr">
              <a:solidFill>
                <a:srgbClr val="FF0000"/>
              </a:solidFill>
              <a:prstDash val="solid"/>
              <a:tailEnd type="arrow"/>
            </a:ln>
            <a:effectLst/>
          </p:spPr>
        </p:cxnSp>
      </p:grpSp>
      <p:sp>
        <p:nvSpPr>
          <p:cNvPr id="6" name="TextBox 5"/>
          <p:cNvSpPr txBox="1"/>
          <p:nvPr/>
        </p:nvSpPr>
        <p:spPr>
          <a:xfrm>
            <a:off x="2013826" y="259915"/>
            <a:ext cx="4122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/>
              <a:t>1</a:t>
            </a:r>
            <a:endParaRPr lang="ru-RU" sz="32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6753669" y="259915"/>
            <a:ext cx="4122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/>
              <a:t>3</a:t>
            </a:r>
            <a:endParaRPr lang="ru-RU" sz="32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989215" y="2833301"/>
            <a:ext cx="4122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/>
              <a:t>2</a:t>
            </a:r>
            <a:endParaRPr lang="ru-RU" sz="3200" b="1" dirty="0"/>
          </a:p>
        </p:txBody>
      </p:sp>
      <p:grpSp>
        <p:nvGrpSpPr>
          <p:cNvPr id="9" name="Группа 8"/>
          <p:cNvGrpSpPr>
            <a:grpSpLocks/>
          </p:cNvGrpSpPr>
          <p:nvPr/>
        </p:nvGrpSpPr>
        <p:grpSpPr bwMode="auto">
          <a:xfrm>
            <a:off x="4598895" y="758233"/>
            <a:ext cx="4462924" cy="2886792"/>
            <a:chOff x="0" y="0"/>
            <a:chExt cx="5143500" cy="3101801"/>
          </a:xfrm>
        </p:grpSpPr>
        <p:pic>
          <p:nvPicPr>
            <p:cNvPr id="15" name="Рисунок 15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0" y="0"/>
              <a:ext cx="4619625" cy="31018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20" name="Прямая со стрелкой 20"/>
            <p:cNvCxnSpPr>
              <a:cxnSpLocks noChangeShapeType="1"/>
            </p:cNvCxnSpPr>
            <p:nvPr/>
          </p:nvCxnSpPr>
          <p:spPr bwMode="auto">
            <a:xfrm flipH="1">
              <a:off x="3429000" y="800100"/>
              <a:ext cx="1714500" cy="238125"/>
            </a:xfrm>
            <a:prstGeom prst="straightConnector1">
              <a:avLst/>
            </a:prstGeom>
            <a:noFill/>
            <a:ln w="50800" algn="ctr">
              <a:solidFill>
                <a:srgbClr val="FF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pic>
        <p:nvPicPr>
          <p:cNvPr id="26629" name="Picture 5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019553" y="4149080"/>
            <a:ext cx="3468233" cy="21792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6876256" y="3596021"/>
            <a:ext cx="4122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/>
              <a:t>4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99697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91</TotalTime>
  <Words>53</Words>
  <Application>Microsoft Office PowerPoint</Application>
  <PresentationFormat>Экран (4:3)</PresentationFormat>
  <Paragraphs>30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Аспект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Оля</dc:creator>
  <cp:lastModifiedBy>Оля</cp:lastModifiedBy>
  <cp:revision>12</cp:revision>
  <dcterms:created xsi:type="dcterms:W3CDTF">2014-09-21T13:00:22Z</dcterms:created>
  <dcterms:modified xsi:type="dcterms:W3CDTF">2014-12-02T19:44:23Z</dcterms:modified>
</cp:coreProperties>
</file>