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1597378439464749"/>
          <c:h val="0.94179894179894164"/>
        </c:manualLayout>
      </c:layout>
      <c:pie3DChart>
        <c:varyColors val="1"/>
        <c:ser>
          <c:idx val="0"/>
          <c:order val="0"/>
          <c:val>
            <c:numRef>
              <c:f>Лист1!$C$3:$C$5</c:f>
              <c:numCache>
                <c:formatCode>0%</c:formatCode>
                <c:ptCount val="3"/>
                <c:pt idx="0">
                  <c:v>0.64000000000000012</c:v>
                </c:pt>
                <c:pt idx="1">
                  <c:v>0.21000000000000002</c:v>
                </c:pt>
                <c:pt idx="2">
                  <c:v>0.15000000000000002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7595170350187713E-2"/>
          <c:w val="0.91005239195301613"/>
          <c:h val="0.936645312614794"/>
        </c:manualLayout>
      </c:layout>
      <c:pie3DChart>
        <c:varyColors val="1"/>
        <c:ser>
          <c:idx val="0"/>
          <c:order val="0"/>
          <c:val>
            <c:numRef>
              <c:f>Лист1!$F$3:$F$6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val>
            <c:numRef>
              <c:f>Лист1!$G$3:$G$6</c:f>
              <c:numCache>
                <c:formatCode>0%</c:formatCode>
                <c:ptCount val="4"/>
                <c:pt idx="0">
                  <c:v>0.39000000000000007</c:v>
                </c:pt>
                <c:pt idx="1">
                  <c:v>0.30000000000000004</c:v>
                </c:pt>
                <c:pt idx="2">
                  <c:v>0.24000000000000002</c:v>
                </c:pt>
                <c:pt idx="3">
                  <c:v>7.0000000000000021E-2</c:v>
                </c:pt>
              </c:numCache>
            </c:numRef>
          </c:val>
        </c:ser>
      </c:pie3DChart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Лист2!$F$4</c:f>
              <c:strCache>
                <c:ptCount val="1"/>
                <c:pt idx="0">
                  <c:v>спец.пр.</c:v>
                </c:pt>
              </c:strCache>
            </c:strRef>
          </c:tx>
          <c:cat>
            <c:strRef>
              <c:f>Лист2!$G$3:$J$3</c:f>
              <c:strCache>
                <c:ptCount val="4"/>
                <c:pt idx="0">
                  <c:v>декабрь</c:v>
                </c:pt>
                <c:pt idx="1">
                  <c:v>июнь</c:v>
                </c:pt>
                <c:pt idx="2">
                  <c:v>декабрь</c:v>
                </c:pt>
                <c:pt idx="3">
                  <c:v>апрель</c:v>
                </c:pt>
              </c:strCache>
            </c:strRef>
          </c:cat>
          <c:val>
            <c:numRef>
              <c:f>Лист2!$G$4:$J$4</c:f>
              <c:numCache>
                <c:formatCode>General</c:formatCode>
                <c:ptCount val="4"/>
                <c:pt idx="0">
                  <c:v>58</c:v>
                </c:pt>
                <c:pt idx="1">
                  <c:v>62</c:v>
                </c:pt>
                <c:pt idx="2">
                  <c:v>65</c:v>
                </c:pt>
                <c:pt idx="3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Лист2!$F$5</c:f>
              <c:strCache>
                <c:ptCount val="1"/>
                <c:pt idx="0">
                  <c:v>УП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Лист2!$G$3:$J$3</c:f>
              <c:strCache>
                <c:ptCount val="4"/>
                <c:pt idx="0">
                  <c:v>декабрь</c:v>
                </c:pt>
                <c:pt idx="1">
                  <c:v>июнь</c:v>
                </c:pt>
                <c:pt idx="2">
                  <c:v>декабрь</c:v>
                </c:pt>
                <c:pt idx="3">
                  <c:v>апрель</c:v>
                </c:pt>
              </c:strCache>
            </c:strRef>
          </c:cat>
          <c:val>
            <c:numRef>
              <c:f>Лист2!$G$5:$J$5</c:f>
              <c:numCache>
                <c:formatCode>General</c:formatCode>
                <c:ptCount val="4"/>
                <c:pt idx="0">
                  <c:v>0</c:v>
                </c:pt>
                <c:pt idx="1">
                  <c:v>77</c:v>
                </c:pt>
                <c:pt idx="2">
                  <c:v>87</c:v>
                </c:pt>
                <c:pt idx="3">
                  <c:v>92</c:v>
                </c:pt>
              </c:numCache>
            </c:numRef>
          </c:val>
        </c:ser>
        <c:axId val="72763648"/>
        <c:axId val="72790016"/>
      </c:barChart>
      <c:catAx>
        <c:axId val="72763648"/>
        <c:scaling>
          <c:orientation val="minMax"/>
        </c:scaling>
        <c:axPos val="b"/>
        <c:tickLblPos val="nextTo"/>
        <c:crossAx val="72790016"/>
        <c:crosses val="autoZero"/>
        <c:auto val="1"/>
        <c:lblAlgn val="ctr"/>
        <c:lblOffset val="100"/>
      </c:catAx>
      <c:valAx>
        <c:axId val="72790016"/>
        <c:scaling>
          <c:orientation val="minMax"/>
        </c:scaling>
        <c:axPos val="l"/>
        <c:majorGridlines/>
        <c:numFmt formatCode="General" sourceLinked="1"/>
        <c:tickLblPos val="nextTo"/>
        <c:crossAx val="72763648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5458F0-7D54-4839-871F-AE2D3D7A76A4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A527EC-9E8C-4C9A-962B-DBB17DC559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642918"/>
            <a:ext cx="7386662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Тема исследования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«Факторы, влияющие на формирование готовности студентов к будущей профессиональной деятельности»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843738" cy="106679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Выполнил: </a:t>
            </a:r>
            <a:r>
              <a:rPr lang="ru-RU" sz="2400" b="1" dirty="0" smtClean="0">
                <a:solidFill>
                  <a:schemeClr val="tx1"/>
                </a:solidFill>
              </a:rPr>
              <a:t>ДЕРГАЧЕВ Александр Павлович</a:t>
            </a:r>
            <a:r>
              <a:rPr lang="ru-RU" sz="2400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</a:t>
            </a:r>
            <a:r>
              <a:rPr lang="ru-RU" sz="2400" dirty="0" smtClean="0">
                <a:solidFill>
                  <a:schemeClr val="tx1"/>
                </a:solidFill>
              </a:rPr>
              <a:t>астер производственного обучения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Енотаевского</a:t>
            </a:r>
            <a:r>
              <a:rPr lang="ru-RU" sz="2400" dirty="0" smtClean="0">
                <a:solidFill>
                  <a:schemeClr val="tx1"/>
                </a:solidFill>
              </a:rPr>
              <a:t> филиала ГАОУ АО ВПО АИСИ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«Почему вы пошли учиться в наш филиал?»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785926"/>
          <a:ext cx="642942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качества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DSC03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4643470" cy="31143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Рисунок 2" descr="F:\ФОТО\DSC031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86124"/>
            <a:ext cx="4714908" cy="321471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Научно-исследовательская конференция «Шаг в будущее»</a:t>
            </a:r>
            <a:endParaRPr lang="ru-RU" dirty="0"/>
          </a:p>
        </p:txBody>
      </p:sp>
      <p:pic>
        <p:nvPicPr>
          <p:cNvPr id="2050" name="Picture 2" descr="C:\Documents and Settings\Administrator\Рабочий стол\DSC046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4212188" cy="315914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51" name="Picture 3" descr="C:\Documents and Settings\Administrator\Рабочий стол\Конференция-2014г\DSC046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4686"/>
            <a:ext cx="4402689" cy="330201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Урок-экскурсия на региональную выставку сельхозтехники</a:t>
            </a:r>
            <a:endParaRPr lang="ru-RU" dirty="0"/>
          </a:p>
        </p:txBody>
      </p:sp>
      <p:pic>
        <p:nvPicPr>
          <p:cNvPr id="3075" name="Picture 3" descr="F:\SAM_15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61101"/>
            <a:ext cx="4286280" cy="321471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074" name="Picture 2" descr="F:\SAM_15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4214842" cy="31611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Волонтерские акции</a:t>
            </a:r>
            <a:endParaRPr lang="ru-RU" dirty="0"/>
          </a:p>
        </p:txBody>
      </p:sp>
      <p:pic>
        <p:nvPicPr>
          <p:cNvPr id="4098" name="Picture 2" descr="C:\Documents and Settings\Administrator\Рабочий стол\Уборка\DSC046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4214842" cy="3161132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099" name="Picture 3" descr="C:\Documents and Settings\Administrator\Рабочий стол\АКЦИЯ\DSC035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060" y="3000373"/>
            <a:ext cx="4286280" cy="321471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«Насколько вы удовлетворены организацией учебного процесса»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4676788"/>
          </a:xfrm>
        </p:spPr>
        <p:txBody>
          <a:bodyPr/>
          <a:lstStyle/>
          <a:p>
            <a:r>
              <a:rPr lang="ru-RU" sz="2800" dirty="0" smtClean="0"/>
              <a:t>Уроками практического обучения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sz="2800" dirty="0" smtClean="0"/>
              <a:t>%</a:t>
            </a:r>
          </a:p>
          <a:p>
            <a:r>
              <a:rPr lang="ru-RU" sz="2800" dirty="0" smtClean="0"/>
              <a:t>Качеством подготовки в филиале в целом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2800" dirty="0" smtClean="0"/>
              <a:t>%</a:t>
            </a:r>
          </a:p>
          <a:p>
            <a:r>
              <a:rPr lang="ru-RU" sz="2800" dirty="0" smtClean="0"/>
              <a:t>Организацией научно-исследовательской работы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2800" dirty="0" smtClean="0"/>
              <a:t>%</a:t>
            </a:r>
          </a:p>
          <a:p>
            <a:r>
              <a:rPr lang="ru-RU" sz="2800" dirty="0" smtClean="0"/>
              <a:t>Внеклассными мероприятиями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ru-RU" sz="2800" dirty="0" smtClean="0"/>
              <a:t>%</a:t>
            </a:r>
          </a:p>
          <a:p>
            <a:r>
              <a:rPr lang="ru-RU" sz="2800" dirty="0" smtClean="0"/>
              <a:t>Использование на уроках современных методов обучения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800" dirty="0" smtClean="0"/>
              <a:t>%</a:t>
            </a:r>
          </a:p>
          <a:p>
            <a:r>
              <a:rPr lang="ru-RU" sz="2800" dirty="0" smtClean="0"/>
              <a:t>Учебно-материальной базой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ru-RU" sz="2800" dirty="0" smtClean="0"/>
              <a:t>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«Насколько вы удовлетворены взаимоотношениями в филиале»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214554"/>
            <a:ext cx="7498080" cy="4033846"/>
          </a:xfrm>
        </p:spPr>
        <p:txBody>
          <a:bodyPr/>
          <a:lstStyle/>
          <a:p>
            <a:r>
              <a:rPr lang="ru-RU" dirty="0" smtClean="0"/>
              <a:t>Студент-мастер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dirty="0" smtClean="0"/>
              <a:t>%</a:t>
            </a:r>
          </a:p>
          <a:p>
            <a:r>
              <a:rPr lang="ru-RU" dirty="0" smtClean="0"/>
              <a:t>Студент-куратор группы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ru-RU" dirty="0" smtClean="0"/>
              <a:t>%</a:t>
            </a:r>
          </a:p>
          <a:p>
            <a:r>
              <a:rPr lang="ru-RU" dirty="0" smtClean="0"/>
              <a:t>Студент-преподаватель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dirty="0" smtClean="0"/>
              <a:t>%</a:t>
            </a:r>
          </a:p>
          <a:p>
            <a:r>
              <a:rPr lang="ru-RU" dirty="0" smtClean="0"/>
              <a:t>Студент-студент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80</a:t>
            </a:r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Р.А.Парфирьева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Макрофакторы</a:t>
            </a:r>
            <a:r>
              <a:rPr lang="ru-RU" dirty="0" smtClean="0"/>
              <a:t> (общество и государство)</a:t>
            </a:r>
          </a:p>
          <a:p>
            <a:r>
              <a:rPr lang="ru-RU" b="1" dirty="0" err="1" smtClean="0"/>
              <a:t>Мезофакторы</a:t>
            </a:r>
            <a:r>
              <a:rPr lang="ru-RU" dirty="0" smtClean="0"/>
              <a:t> (этнокультурные условия, в которых живет и развивается человек)</a:t>
            </a:r>
          </a:p>
          <a:p>
            <a:r>
              <a:rPr lang="ru-RU" b="1" dirty="0" err="1" smtClean="0"/>
              <a:t>Микрофакторы</a:t>
            </a:r>
            <a:r>
              <a:rPr lang="ru-RU" dirty="0" smtClean="0"/>
              <a:t> (семья, детские учреждения и др. институты социализации)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Н.Э.Касаткина, </a:t>
            </a:r>
            <a:r>
              <a:rPr lang="ru-RU" dirty="0" err="1" smtClean="0"/>
              <a:t>Т.М.Чурекова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51435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Общие</a:t>
            </a:r>
            <a:r>
              <a:rPr lang="ru-RU" dirty="0" smtClean="0"/>
              <a:t> (социально-экономические условия жизни людей, духовную культуру общества, СМИ и т.д.)</a:t>
            </a:r>
          </a:p>
          <a:p>
            <a:r>
              <a:rPr lang="ru-RU" b="1" dirty="0" smtClean="0"/>
              <a:t>Региональные</a:t>
            </a:r>
            <a:r>
              <a:rPr lang="ru-RU" dirty="0" smtClean="0"/>
              <a:t> (специфические особенности экономического и демографического развития региона, оказывающие влияние на выбор профессии)</a:t>
            </a:r>
          </a:p>
          <a:p>
            <a:r>
              <a:rPr lang="ru-RU" b="1" dirty="0" smtClean="0"/>
              <a:t>Психофизиологические</a:t>
            </a:r>
            <a:r>
              <a:rPr lang="ru-RU" dirty="0" smtClean="0"/>
              <a:t> (возрастные особенности молодежи, склонности, способности, интересы, уровень общеобразовательной подготовки и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А.Н.Леонтьев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r>
              <a:rPr lang="ru-RU" b="1" dirty="0" smtClean="0"/>
              <a:t>Объективные</a:t>
            </a:r>
            <a:r>
              <a:rPr lang="ru-RU" dirty="0" smtClean="0"/>
              <a:t> (факторы, зависящие от экономических, политических и культурных особенностей общества)</a:t>
            </a:r>
          </a:p>
          <a:p>
            <a:r>
              <a:rPr lang="ru-RU" b="1" dirty="0" smtClean="0"/>
              <a:t>Субъективные</a:t>
            </a:r>
            <a:r>
              <a:rPr lang="ru-RU" dirty="0" smtClean="0"/>
              <a:t> (</a:t>
            </a:r>
            <a:r>
              <a:rPr lang="ru-RU" dirty="0" err="1" smtClean="0"/>
              <a:t>мотивационно-потребностная</a:t>
            </a:r>
            <a:r>
              <a:rPr lang="ru-RU" dirty="0" smtClean="0"/>
              <a:t> сфера личности, ценности, личностные качества, способности)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Е.А.Кокшенева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Социально-экономические факторы</a:t>
            </a:r>
            <a:r>
              <a:rPr lang="ru-RU" dirty="0" smtClean="0"/>
              <a:t>:</a:t>
            </a:r>
          </a:p>
          <a:p>
            <a:r>
              <a:rPr lang="ru-RU" dirty="0" smtClean="0"/>
              <a:t>Состояние рынка труда в данном регионе; престиж профессии в обществе; </a:t>
            </a:r>
            <a:r>
              <a:rPr lang="ru-RU" dirty="0" err="1" smtClean="0"/>
              <a:t>востребованность</a:t>
            </a:r>
            <a:r>
              <a:rPr lang="ru-RU" dirty="0" smtClean="0"/>
              <a:t> кадров.</a:t>
            </a:r>
          </a:p>
          <a:p>
            <a:r>
              <a:rPr lang="ru-RU" dirty="0" smtClean="0"/>
              <a:t>Социальное положение и уровень образования родителей.</a:t>
            </a:r>
          </a:p>
          <a:p>
            <a:r>
              <a:rPr lang="ru-RU" dirty="0" smtClean="0"/>
              <a:t>Материальные возможности семьи.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Е.А.Кокшенева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43050"/>
            <a:ext cx="7498080" cy="460535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Психологические факторы:</a:t>
            </a:r>
          </a:p>
          <a:p>
            <a:r>
              <a:rPr lang="ru-RU" dirty="0" smtClean="0"/>
              <a:t>Мотивы выбора профессии.</a:t>
            </a:r>
          </a:p>
          <a:p>
            <a:r>
              <a:rPr lang="ru-RU" dirty="0" smtClean="0"/>
              <a:t>Стремление к успеху в деятельности.</a:t>
            </a:r>
          </a:p>
          <a:p>
            <a:r>
              <a:rPr lang="ru-RU" dirty="0" smtClean="0"/>
              <a:t>Наличие личностных качеств, способствующих осуществлению будущей профессиональной деятельности.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Е.А.Кокшенева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Организационно-педагогические</a:t>
            </a:r>
            <a:r>
              <a:rPr lang="ru-RU" dirty="0" smtClean="0"/>
              <a:t> факторы:</a:t>
            </a:r>
          </a:p>
          <a:p>
            <a:r>
              <a:rPr lang="ru-RU" dirty="0" smtClean="0"/>
              <a:t>Организация учебно-воспитательного процесса.</a:t>
            </a:r>
          </a:p>
          <a:p>
            <a:r>
              <a:rPr lang="ru-RU" dirty="0" smtClean="0"/>
              <a:t>Уровень преподавания.</a:t>
            </a:r>
          </a:p>
          <a:p>
            <a:r>
              <a:rPr lang="ru-RU" dirty="0" smtClean="0"/>
              <a:t>Тип взаимоотношений преподавателей и студентов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Востребованность</a:t>
            </a:r>
            <a:r>
              <a:rPr lang="ru-RU" dirty="0" smtClean="0"/>
              <a:t> профессий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Енотаевский</a:t>
            </a:r>
            <a:r>
              <a:rPr lang="ru-RU" dirty="0" smtClean="0"/>
              <a:t> </a:t>
            </a:r>
            <a:r>
              <a:rPr lang="ru-RU" b="1" dirty="0" smtClean="0"/>
              <a:t>районный</a:t>
            </a:r>
            <a:r>
              <a:rPr lang="ru-RU" dirty="0" smtClean="0"/>
              <a:t> центр занятости населения:</a:t>
            </a:r>
          </a:p>
          <a:p>
            <a:r>
              <a:rPr lang="ru-RU" dirty="0" smtClean="0"/>
              <a:t>Тракторист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/>
              <a:t> вакансии</a:t>
            </a:r>
          </a:p>
          <a:p>
            <a:r>
              <a:rPr lang="ru-RU" dirty="0" smtClean="0"/>
              <a:t>Электрики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/>
              <a:t> вакансий</a:t>
            </a:r>
          </a:p>
          <a:p>
            <a:pPr>
              <a:buNone/>
            </a:pPr>
            <a:r>
              <a:rPr lang="ru-RU" b="1" dirty="0" smtClean="0"/>
              <a:t>Областной</a:t>
            </a:r>
            <a:r>
              <a:rPr lang="ru-RU" dirty="0" smtClean="0"/>
              <a:t> центр занятости населения</a:t>
            </a:r>
          </a:p>
          <a:p>
            <a:r>
              <a:rPr lang="ru-RU" dirty="0" smtClean="0"/>
              <a:t>Тракторист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/>
              <a:t> вакансий</a:t>
            </a:r>
          </a:p>
          <a:p>
            <a:r>
              <a:rPr lang="ru-RU" dirty="0" smtClean="0"/>
              <a:t>Электрики, электромонтер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«Как вы оцениваете свои перспективы на рынке труда?»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928794" y="1785926"/>
          <a:ext cx="6500858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339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Тема исследования:  «Факторы, влияющие на формирование готовности студентов к будущей профессиональной деятельности»</vt:lpstr>
      <vt:lpstr>Р.А.Парфирьева</vt:lpstr>
      <vt:lpstr>Н.Э.Касаткина, Т.М.Чурекова</vt:lpstr>
      <vt:lpstr>А.Н.Леонтьев</vt:lpstr>
      <vt:lpstr>Е.А.Кокшенева</vt:lpstr>
      <vt:lpstr>Е.А.Кокшенева</vt:lpstr>
      <vt:lpstr>Е.А.Кокшенева</vt:lpstr>
      <vt:lpstr>Востребованность профессий</vt:lpstr>
      <vt:lpstr>«Как вы оцениваете свои перспективы на рынке труда?»</vt:lpstr>
      <vt:lpstr>«Почему вы пошли учиться в наш филиал?»</vt:lpstr>
      <vt:lpstr>Динамика результатов качества </vt:lpstr>
      <vt:lpstr>Слайд 12</vt:lpstr>
      <vt:lpstr>Научно-исследовательская конференция «Шаг в будущее»</vt:lpstr>
      <vt:lpstr>Урок-экскурсия на региональную выставку сельхозтехники</vt:lpstr>
      <vt:lpstr>Волонтерские акции</vt:lpstr>
      <vt:lpstr>«Насколько вы удовлетворены организацией учебного процесса»</vt:lpstr>
      <vt:lpstr>«Насколько вы удовлетворены взаимоотношениями в филиале»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исследования:  «Факторы, влияющие на формирование готовности студентов к будущей профессиональной деятельности»</dc:title>
  <dc:creator>Admin</dc:creator>
  <cp:lastModifiedBy>днс</cp:lastModifiedBy>
  <cp:revision>12</cp:revision>
  <dcterms:created xsi:type="dcterms:W3CDTF">2014-04-22T11:25:38Z</dcterms:created>
  <dcterms:modified xsi:type="dcterms:W3CDTF">2014-11-30T20:37:10Z</dcterms:modified>
</cp:coreProperties>
</file>