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2" r:id="rId3"/>
    <p:sldId id="285" r:id="rId4"/>
    <p:sldId id="292" r:id="rId5"/>
    <p:sldId id="259" r:id="rId6"/>
    <p:sldId id="290" r:id="rId7"/>
    <p:sldId id="266" r:id="rId8"/>
    <p:sldId id="287" r:id="rId9"/>
    <p:sldId id="288" r:id="rId10"/>
    <p:sldId id="279" r:id="rId11"/>
    <p:sldId id="299" r:id="rId12"/>
    <p:sldId id="278" r:id="rId13"/>
    <p:sldId id="260" r:id="rId14"/>
    <p:sldId id="282" r:id="rId15"/>
    <p:sldId id="281" r:id="rId16"/>
    <p:sldId id="295" r:id="rId17"/>
    <p:sldId id="296" r:id="rId18"/>
    <p:sldId id="265" r:id="rId19"/>
    <p:sldId id="264" r:id="rId20"/>
    <p:sldId id="271" r:id="rId21"/>
    <p:sldId id="270" r:id="rId22"/>
    <p:sldId id="297" r:id="rId23"/>
    <p:sldId id="298" r:id="rId24"/>
    <p:sldId id="284" r:id="rId25"/>
    <p:sldId id="283" r:id="rId26"/>
    <p:sldId id="274" r:id="rId27"/>
    <p:sldId id="272" r:id="rId28"/>
    <p:sldId id="261" r:id="rId2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00CC"/>
    <a:srgbClr val="0033CC"/>
    <a:srgbClr val="000000"/>
    <a:srgbClr val="FF99FF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900igr.net/prezentatsii/fizika/Plan-uroka-po-fizike/001-Vzaimodejstvie-uchitelja-i-uchenika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FFFF00"/>
                </a:solidFill>
              </a:rPr>
              <a:t>Теплопередача</a:t>
            </a:r>
            <a:endParaRPr lang="ru-RU" sz="8000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4572000"/>
            <a:ext cx="4953000" cy="17526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Презентацию подготовила 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учитель физики Ростовцева Л. Г. 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Г. Иркутск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Теплопроводность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u="sng" dirty="0" smtClean="0">
                <a:solidFill>
                  <a:srgbClr val="FFFF00"/>
                </a:solidFill>
              </a:rPr>
              <a:t>Причины возникновения:</a:t>
            </a:r>
            <a:endParaRPr lang="en-US" b="1" u="sng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b="1" u="sng" dirty="0" smtClean="0">
              <a:solidFill>
                <a:srgbClr val="FFFF00"/>
              </a:solidFill>
            </a:endParaRPr>
          </a:p>
          <a:p>
            <a:r>
              <a:rPr lang="ru-RU" b="1" dirty="0" smtClean="0">
                <a:solidFill>
                  <a:srgbClr val="FFFF00"/>
                </a:solidFill>
              </a:rPr>
              <a:t>тепловое движение молекул (атомов) 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взаимодействие молекул (атомов)</a:t>
            </a:r>
          </a:p>
          <a:p>
            <a:pPr>
              <a:buNone/>
            </a:pP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Теплопроводность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u="sng" dirty="0" smtClean="0">
                <a:solidFill>
                  <a:srgbClr val="FFFF00"/>
                </a:solidFill>
              </a:rPr>
              <a:t>Особенности:</a:t>
            </a:r>
            <a:endParaRPr lang="en-US" b="1" u="sng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b="1" u="sng" dirty="0" smtClean="0">
              <a:solidFill>
                <a:srgbClr val="FFFF00"/>
              </a:solidFill>
            </a:endParaRPr>
          </a:p>
          <a:p>
            <a:r>
              <a:rPr lang="ru-RU" b="1" dirty="0" smtClean="0">
                <a:solidFill>
                  <a:srgbClr val="FFFF00"/>
                </a:solidFill>
              </a:rPr>
              <a:t>передаётся в  твёрдых веществах, в жидкостях, в газах;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в</a:t>
            </a:r>
            <a:r>
              <a:rPr lang="ru-RU" b="1" dirty="0" smtClean="0">
                <a:solidFill>
                  <a:srgbClr val="FFFF00"/>
                </a:solidFill>
              </a:rPr>
              <a:t>ыравниваются  </a:t>
            </a:r>
            <a:r>
              <a:rPr lang="ru-RU" b="1" dirty="0" smtClean="0">
                <a:solidFill>
                  <a:srgbClr val="FFFF00"/>
                </a:solidFill>
              </a:rPr>
              <a:t>температуры </a:t>
            </a:r>
            <a:r>
              <a:rPr lang="ru-RU" b="1" dirty="0" smtClean="0">
                <a:solidFill>
                  <a:srgbClr val="FFFF00"/>
                </a:solidFill>
              </a:rPr>
              <a:t>тел при контакте;</a:t>
            </a:r>
            <a:endParaRPr lang="ru-RU" b="1" dirty="0" smtClean="0">
              <a:solidFill>
                <a:srgbClr val="FFFF00"/>
              </a:solidFill>
            </a:endParaRPr>
          </a:p>
          <a:p>
            <a:r>
              <a:rPr lang="ru-RU" b="1" dirty="0" smtClean="0">
                <a:solidFill>
                  <a:srgbClr val="FFFF00"/>
                </a:solidFill>
              </a:rPr>
              <a:t>разные вещества имеют разную теплопроводность;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само вещество не переносится.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Теплопроводность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600200"/>
            <a:ext cx="7772400" cy="4525963"/>
          </a:xfrm>
        </p:spPr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ru-RU" b="1" dirty="0" smtClean="0">
                <a:solidFill>
                  <a:srgbClr val="FFFF00"/>
                </a:solidFill>
              </a:rPr>
              <a:t>Ножницы и карандаш, лежащие на столе, имеют одинаковую температуру. Почему же на ощупь ножницы кажутся холоднее карандаша?</a:t>
            </a:r>
          </a:p>
          <a:p>
            <a:pPr marL="514350" indent="-514350" algn="just">
              <a:buAutoNum type="arabicPeriod"/>
            </a:pPr>
            <a:r>
              <a:rPr lang="ru-RU" b="1" dirty="0" smtClean="0">
                <a:solidFill>
                  <a:srgbClr val="FFFF00"/>
                </a:solidFill>
              </a:rPr>
              <a:t>В какой обуви больше мерзнут ноги зимой: в просторной или тесной?</a:t>
            </a:r>
          </a:p>
          <a:p>
            <a:pPr marL="514350" indent="-514350" algn="just">
              <a:buAutoNum type="arabicPeriod"/>
            </a:pPr>
            <a:r>
              <a:rPr lang="ru-RU" b="1" dirty="0" smtClean="0">
                <a:solidFill>
                  <a:srgbClr val="FFFF00"/>
                </a:solidFill>
              </a:rPr>
              <a:t>Почему на воздухе при температуре 25°С человеку жарко, а в воде, имеющей такую же температуру, ему прохладно?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Конвекция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4000" dirty="0" smtClean="0"/>
              <a:t> </a:t>
            </a:r>
          </a:p>
          <a:p>
            <a:pPr>
              <a:buNone/>
            </a:pPr>
            <a:r>
              <a:rPr lang="ru-RU" sz="4000" dirty="0" smtClean="0"/>
              <a:t> </a:t>
            </a:r>
            <a:r>
              <a:rPr lang="ru-RU" sz="4000" b="1" dirty="0" smtClean="0">
                <a:solidFill>
                  <a:srgbClr val="FFFF00"/>
                </a:solidFill>
              </a:rPr>
              <a:t>−  это явление передачи внутренней энергии перемещающимися струями или потоками самого вещества.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Конвекция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600200"/>
            <a:ext cx="7848600" cy="4525963"/>
          </a:xfrm>
        </p:spPr>
        <p:txBody>
          <a:bodyPr/>
          <a:lstStyle/>
          <a:p>
            <a:pPr algn="ctr">
              <a:buNone/>
            </a:pPr>
            <a:r>
              <a:rPr lang="ru-RU" b="1" u="sng" dirty="0" smtClean="0">
                <a:solidFill>
                  <a:srgbClr val="FFFF00"/>
                </a:solidFill>
              </a:rPr>
              <a:t>Причины возникновения: </a:t>
            </a:r>
          </a:p>
          <a:p>
            <a:pPr algn="ctr">
              <a:buNone/>
            </a:pPr>
            <a:endParaRPr lang="ru-RU" b="1" dirty="0" smtClean="0">
              <a:solidFill>
                <a:srgbClr val="FFFF00"/>
              </a:solidFill>
            </a:endParaRPr>
          </a:p>
          <a:p>
            <a:pPr algn="just"/>
            <a:r>
              <a:rPr lang="ru-RU" b="1" dirty="0" smtClean="0">
                <a:solidFill>
                  <a:srgbClr val="FFFF00"/>
                </a:solidFill>
              </a:rPr>
              <a:t>тепловое расширение (уменьшение  плотности) тел;</a:t>
            </a:r>
          </a:p>
          <a:p>
            <a:pPr algn="just"/>
            <a:r>
              <a:rPr lang="ru-RU" b="1" dirty="0" smtClean="0">
                <a:solidFill>
                  <a:srgbClr val="FFFF00"/>
                </a:solidFill>
              </a:rPr>
              <a:t>сила тяжести;</a:t>
            </a:r>
          </a:p>
          <a:p>
            <a:pPr algn="just"/>
            <a:r>
              <a:rPr lang="ru-RU" b="1" dirty="0" smtClean="0">
                <a:solidFill>
                  <a:srgbClr val="FFFF00"/>
                </a:solidFill>
              </a:rPr>
              <a:t>архимедова сила.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Конвекция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600200"/>
            <a:ext cx="7848600" cy="4525963"/>
          </a:xfrm>
        </p:spPr>
        <p:txBody>
          <a:bodyPr/>
          <a:lstStyle/>
          <a:p>
            <a:pPr algn="ctr">
              <a:buNone/>
            </a:pPr>
            <a:r>
              <a:rPr lang="ru-RU" b="1" u="sng" dirty="0" smtClean="0">
                <a:solidFill>
                  <a:srgbClr val="FFFF00"/>
                </a:solidFill>
              </a:rPr>
              <a:t>Особенности:</a:t>
            </a:r>
          </a:p>
          <a:p>
            <a:pPr algn="ctr">
              <a:buNone/>
            </a:pPr>
            <a:endParaRPr lang="ru-RU" b="1" dirty="0" smtClean="0">
              <a:solidFill>
                <a:srgbClr val="FFFF00"/>
              </a:solidFill>
            </a:endParaRPr>
          </a:p>
          <a:p>
            <a:pPr algn="just"/>
            <a:r>
              <a:rPr lang="ru-RU" b="1" dirty="0" smtClean="0">
                <a:solidFill>
                  <a:srgbClr val="FFFF00"/>
                </a:solidFill>
              </a:rPr>
              <a:t> в жидкостях и газах;</a:t>
            </a:r>
          </a:p>
          <a:p>
            <a:pPr algn="just"/>
            <a:r>
              <a:rPr lang="ru-RU" b="1" dirty="0" smtClean="0">
                <a:solidFill>
                  <a:srgbClr val="FFFF00"/>
                </a:solidFill>
              </a:rPr>
              <a:t>само вещество переносится;</a:t>
            </a:r>
          </a:p>
          <a:p>
            <a:pPr algn="just"/>
            <a:r>
              <a:rPr lang="ru-RU" b="1" dirty="0" smtClean="0">
                <a:solidFill>
                  <a:srgbClr val="FFFF00"/>
                </a:solidFill>
              </a:rPr>
              <a:t>нагревать вещество нужно снизу.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Конвекция в газах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0746" y="1981200"/>
            <a:ext cx="287285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Конвекция в жидкостях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81200"/>
            <a:ext cx="2445659" cy="3540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600200"/>
            <a:ext cx="225742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Конвекция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 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Естественная 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(свободная)</a:t>
            </a: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663" y="2819400"/>
            <a:ext cx="379306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Вынужденная 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(принудительная) 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1434" y="2743200"/>
            <a:ext cx="4081594" cy="259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Примеры конвекции в природе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848226" y="2743200"/>
            <a:ext cx="35433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2229" y="2743200"/>
            <a:ext cx="3524249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295400" y="1828800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Дневной бриз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1828800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Ночной бриз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Теплопередача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4000" b="1" dirty="0" smtClean="0"/>
              <a:t>      </a:t>
            </a:r>
          </a:p>
          <a:p>
            <a:pPr algn="just">
              <a:buNone/>
            </a:pPr>
            <a:r>
              <a:rPr lang="ru-RU" sz="4000" b="1" dirty="0" smtClean="0"/>
              <a:t>   </a:t>
            </a:r>
            <a:r>
              <a:rPr lang="ru-RU" sz="4000" b="1" dirty="0" smtClean="0">
                <a:solidFill>
                  <a:srgbClr val="FFFF00"/>
                </a:solidFill>
              </a:rPr>
              <a:t>Теплопередача (или теплообмен) − это способ изменения внутренней энергии тела.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Конвекция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FFFF00"/>
                </a:solidFill>
              </a:rPr>
              <a:t>Когда парусным судам удобнее входить в гавань: днём или ночью?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FFFF00"/>
                </a:solidFill>
              </a:rPr>
              <a:t>Почему  в безветрие пламя свечи устанавливается вертикально?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FFFF00"/>
                </a:solidFill>
              </a:rPr>
              <a:t>В тёплую комнату внесли холодный предмет. Изобразите на рисунке направление конвекционных потоков воздуха около этого предмета.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Излучение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ru-RU" sz="4000" b="1" dirty="0" smtClean="0"/>
          </a:p>
          <a:p>
            <a:pPr algn="just">
              <a:buNone/>
            </a:pPr>
            <a:r>
              <a:rPr lang="ru-RU" sz="4000" b="1" dirty="0" smtClean="0">
                <a:solidFill>
                  <a:srgbClr val="FFFF00"/>
                </a:solidFill>
              </a:rPr>
              <a:t>− это явление передачи внутренней  энергии путём электромагнитных волн.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Излучение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068938" y="1600200"/>
            <a:ext cx="500612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Излучение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362199"/>
            <a:ext cx="1905000" cy="2797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2438400"/>
            <a:ext cx="1905000" cy="2672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Излучение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600200"/>
            <a:ext cx="7848600" cy="4525963"/>
          </a:xfrm>
        </p:spPr>
        <p:txBody>
          <a:bodyPr/>
          <a:lstStyle/>
          <a:p>
            <a:pPr algn="ctr">
              <a:buNone/>
            </a:pPr>
            <a:r>
              <a:rPr lang="ru-RU" b="1" u="sng" dirty="0" smtClean="0">
                <a:solidFill>
                  <a:srgbClr val="FFFF00"/>
                </a:solidFill>
              </a:rPr>
              <a:t>Причина возникновения: </a:t>
            </a:r>
          </a:p>
          <a:p>
            <a:pPr algn="ctr">
              <a:buNone/>
            </a:pPr>
            <a:endParaRPr lang="ru-RU" b="1" dirty="0" smtClean="0">
              <a:solidFill>
                <a:srgbClr val="FFFF00"/>
              </a:solidFill>
            </a:endParaRPr>
          </a:p>
          <a:p>
            <a:r>
              <a:rPr lang="ru-RU" b="1" dirty="0" smtClean="0">
                <a:solidFill>
                  <a:srgbClr val="FFFF00"/>
                </a:solidFill>
              </a:rPr>
              <a:t>поглощение  веществом </a:t>
            </a:r>
            <a:r>
              <a:rPr lang="ru-RU" b="1" dirty="0" smtClean="0">
                <a:solidFill>
                  <a:srgbClr val="FFFF00"/>
                </a:solidFill>
              </a:rPr>
              <a:t>электромагнитных волн;</a:t>
            </a:r>
            <a:endParaRPr lang="ru-RU" b="1" dirty="0" smtClean="0">
              <a:solidFill>
                <a:srgbClr val="FFFF00"/>
              </a:solidFill>
            </a:endParaRPr>
          </a:p>
          <a:p>
            <a:r>
              <a:rPr lang="ru-RU" b="1" dirty="0" smtClean="0">
                <a:solidFill>
                  <a:srgbClr val="FFFF00"/>
                </a:solidFill>
              </a:rPr>
              <a:t> испускание веществом </a:t>
            </a:r>
            <a:r>
              <a:rPr lang="ru-RU" b="1" dirty="0" smtClean="0">
                <a:solidFill>
                  <a:srgbClr val="FFFF00"/>
                </a:solidFill>
              </a:rPr>
              <a:t>электромагнитных волн.</a:t>
            </a:r>
            <a:endParaRPr lang="ru-RU" b="1" dirty="0" smtClean="0">
              <a:solidFill>
                <a:srgbClr val="FFFF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Излучение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600200"/>
            <a:ext cx="7848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u="sng" dirty="0" smtClean="0">
                <a:solidFill>
                  <a:srgbClr val="FFFF00"/>
                </a:solidFill>
              </a:rPr>
              <a:t>Особенности:</a:t>
            </a:r>
          </a:p>
          <a:p>
            <a:pPr algn="ctr">
              <a:buNone/>
            </a:pPr>
            <a:endParaRPr lang="ru-RU" b="1" u="sng" dirty="0" smtClean="0">
              <a:solidFill>
                <a:srgbClr val="FFFF00"/>
              </a:solidFill>
            </a:endParaRPr>
          </a:p>
          <a:p>
            <a:pPr algn="just"/>
            <a:r>
              <a:rPr lang="ru-RU" b="1" dirty="0" smtClean="0">
                <a:solidFill>
                  <a:srgbClr val="FFFF00"/>
                </a:solidFill>
              </a:rPr>
              <a:t>в вакууме;</a:t>
            </a:r>
          </a:p>
          <a:p>
            <a:pPr algn="just"/>
            <a:r>
              <a:rPr lang="ru-RU" b="1" dirty="0" smtClean="0">
                <a:solidFill>
                  <a:srgbClr val="FFFF00"/>
                </a:solidFill>
              </a:rPr>
              <a:t>чем выше температура вещества, тем интенсивнее излучение;</a:t>
            </a:r>
          </a:p>
          <a:p>
            <a:pPr algn="just"/>
            <a:r>
              <a:rPr lang="ru-RU" b="1" dirty="0" smtClean="0">
                <a:solidFill>
                  <a:srgbClr val="FFFF00"/>
                </a:solidFill>
              </a:rPr>
              <a:t>темные тела лучше поглощают </a:t>
            </a:r>
            <a:r>
              <a:rPr lang="ru-RU" b="1" smtClean="0">
                <a:solidFill>
                  <a:srgbClr val="FFFF00"/>
                </a:solidFill>
              </a:rPr>
              <a:t>и </a:t>
            </a:r>
            <a:r>
              <a:rPr lang="ru-RU" b="1" smtClean="0">
                <a:solidFill>
                  <a:srgbClr val="FFFF00"/>
                </a:solidFill>
              </a:rPr>
              <a:t>излучают, </a:t>
            </a:r>
            <a:r>
              <a:rPr lang="ru-RU" b="1" dirty="0" smtClean="0">
                <a:solidFill>
                  <a:srgbClr val="FFFF00"/>
                </a:solidFill>
              </a:rPr>
              <a:t>чем светлые.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Излучение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Хуже теплообмен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Медленнее нагревается, медленнее остывает 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Лучше теплообмен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Быстрее нагревается, быстрее остывает </a:t>
            </a:r>
          </a:p>
          <a:p>
            <a:endParaRPr lang="ru-RU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124200"/>
            <a:ext cx="2895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3352800"/>
            <a:ext cx="2362200" cy="274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Излучение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525963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ru-RU" b="1" dirty="0" smtClean="0">
                <a:solidFill>
                  <a:srgbClr val="FFFF00"/>
                </a:solidFill>
              </a:rPr>
              <a:t>Почему вспаханное поле сильнее нагревается солнечным излучением, чем зелёный луг?</a:t>
            </a:r>
          </a:p>
          <a:p>
            <a:pPr marL="514350" indent="-514350" algn="just">
              <a:buAutoNum type="arabicPeriod"/>
            </a:pPr>
            <a:r>
              <a:rPr lang="ru-RU" b="1" dirty="0" smtClean="0">
                <a:solidFill>
                  <a:srgbClr val="FFFF00"/>
                </a:solidFill>
              </a:rPr>
              <a:t>Почему грязный снег в солнечную погоду тает быстрее, чем чистый?</a:t>
            </a:r>
          </a:p>
          <a:p>
            <a:pPr marL="514350" indent="-514350" algn="just">
              <a:buAutoNum type="arabicPeriod"/>
            </a:pPr>
            <a:r>
              <a:rPr lang="ru-RU" b="1" dirty="0" smtClean="0">
                <a:solidFill>
                  <a:srgbClr val="FFFF00"/>
                </a:solidFill>
              </a:rPr>
              <a:t>Почему летом становится прохладно, когда облака закрывают солнце?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Литература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hlinkClick r:id="rId2"/>
              </a:rPr>
              <a:t>http://900igr.net/prezentatsii/fizika/Plan-uroka-po-fizike/001-Vzaimodejstvie-uchitelja-i-uchenika.html</a:t>
            </a:r>
            <a:endParaRPr lang="ru-RU" sz="1800" dirty="0" smtClean="0">
              <a:solidFill>
                <a:srgbClr val="FFFF00"/>
              </a:solidFill>
            </a:endParaRPr>
          </a:p>
          <a:p>
            <a:r>
              <a:rPr lang="en-US" sz="1800" dirty="0" smtClean="0">
                <a:solidFill>
                  <a:srgbClr val="FFFF00"/>
                </a:solidFill>
              </a:rPr>
              <a:t>School-collection.edu.ru/catalog/res669b7973-e921-11dc-95ff…/view/</a:t>
            </a:r>
          </a:p>
          <a:p>
            <a:r>
              <a:rPr lang="en-US" sz="1800" dirty="0" smtClean="0">
                <a:solidFill>
                  <a:srgbClr val="FFFF00"/>
                </a:solidFill>
              </a:rPr>
              <a:t>Img2_314…jpg</a:t>
            </a:r>
          </a:p>
          <a:p>
            <a:r>
              <a:rPr lang="en-US" sz="1800" dirty="0" smtClean="0">
                <a:solidFill>
                  <a:srgbClr val="FFFF00"/>
                </a:solidFill>
              </a:rPr>
              <a:t>School.[vatit.com/</a:t>
            </a:r>
            <a:r>
              <a:rPr lang="en-US" sz="1800" dirty="0" err="1" smtClean="0">
                <a:solidFill>
                  <a:srgbClr val="FFFF00"/>
                </a:solidFill>
              </a:rPr>
              <a:t>inde</a:t>
            </a:r>
            <a:r>
              <a:rPr lang="en-US" sz="1800" dirty="0" smtClean="0">
                <a:solidFill>
                  <a:srgbClr val="FFFF00"/>
                </a:solidFill>
              </a:rPr>
              <a:t>[.php7title</a:t>
            </a:r>
          </a:p>
          <a:p>
            <a:r>
              <a:rPr lang="en-US" sz="1800" dirty="0" smtClean="0">
                <a:solidFill>
                  <a:srgbClr val="FFFF00"/>
                </a:solidFill>
              </a:rPr>
              <a:t>20-11-2012-5.pdf.</a:t>
            </a:r>
          </a:p>
          <a:p>
            <a:r>
              <a:rPr lang="en-US" sz="1800" dirty="0" smtClean="0">
                <a:solidFill>
                  <a:srgbClr val="FFFF00"/>
                </a:solidFill>
              </a:rPr>
              <a:t>Znanija.com/task/25545505</a:t>
            </a:r>
          </a:p>
          <a:p>
            <a:r>
              <a:rPr lang="en-US" sz="1800" dirty="0" smtClean="0">
                <a:solidFill>
                  <a:srgbClr val="FFFF00"/>
                </a:solidFill>
              </a:rPr>
              <a:t>Nado5.ru/e-book/</a:t>
            </a:r>
            <a:r>
              <a:rPr lang="en-US" sz="1800" dirty="0" err="1" smtClean="0">
                <a:solidFill>
                  <a:srgbClr val="FFFF00"/>
                </a:solidFill>
              </a:rPr>
              <a:t>izluchenie</a:t>
            </a:r>
            <a:endParaRPr lang="en-US" sz="1800" dirty="0" smtClean="0">
              <a:solidFill>
                <a:srgbClr val="FFFF00"/>
              </a:solidFill>
            </a:endParaRPr>
          </a:p>
          <a:p>
            <a:endParaRPr lang="en-US" sz="1400" dirty="0" smtClean="0"/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Теплопередача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4000" dirty="0" smtClean="0"/>
              <a:t>     </a:t>
            </a:r>
          </a:p>
          <a:p>
            <a:pPr algn="just">
              <a:buNone/>
            </a:pPr>
            <a:r>
              <a:rPr lang="ru-RU" sz="4000" dirty="0" smtClean="0"/>
              <a:t>  </a:t>
            </a:r>
            <a:r>
              <a:rPr lang="ru-RU" sz="4000" b="1" dirty="0" smtClean="0">
                <a:solidFill>
                  <a:srgbClr val="FFFF00"/>
                </a:solidFill>
              </a:rPr>
              <a:t>Энергия путём теплообмена всегда передается от тела с более высокой температурой к телам с более низкой температурой.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Теплопередача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326245" y="2378384"/>
            <a:ext cx="6522355" cy="2955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Теплопроводность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2133600"/>
            <a:ext cx="8001000" cy="3657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4000" b="1" dirty="0" smtClean="0"/>
              <a:t> </a:t>
            </a:r>
            <a:r>
              <a:rPr lang="ru-RU" sz="4000" b="1" dirty="0" smtClean="0">
                <a:solidFill>
                  <a:srgbClr val="FFFF00"/>
                </a:solidFill>
              </a:rPr>
              <a:t>− это явление передачи внутренней энергии от одной части тела к другой или от одного тела к другому при их непосредственном контакте.</a:t>
            </a:r>
          </a:p>
          <a:p>
            <a:pPr>
              <a:buNone/>
            </a:pP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Теплопроводность твёрдых тел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1978" y="2232274"/>
            <a:ext cx="5621822" cy="2796926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Теплопроводность твёрдых тел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3322" y="2362200"/>
            <a:ext cx="4904678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2667000"/>
            <a:ext cx="268214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solidFill>
                  <a:srgbClr val="FF99FF"/>
                </a:solidFill>
              </a:rPr>
              <a:t>Дерево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solidFill>
                  <a:schemeClr val="bg1">
                    <a:lumMod val="75000"/>
                  </a:schemeClr>
                </a:solidFill>
              </a:rPr>
              <a:t>Стекло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Железо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solidFill>
                  <a:schemeClr val="bg1">
                    <a:lumMod val="50000"/>
                  </a:schemeClr>
                </a:solidFill>
              </a:rPr>
              <a:t>Алюминий</a:t>
            </a:r>
          </a:p>
          <a:p>
            <a:pPr marL="342900" indent="-342900">
              <a:buAutoNum type="arabicPeriod"/>
            </a:pPr>
            <a:r>
              <a:rPr lang="ru-RU" sz="4000" dirty="0" smtClean="0">
                <a:solidFill>
                  <a:srgbClr val="993300"/>
                </a:solidFill>
              </a:rPr>
              <a:t>Медь</a:t>
            </a:r>
            <a:endParaRPr lang="ru-RU" sz="4000" dirty="0">
              <a:solidFill>
                <a:srgbClr val="99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Теплопроводность жидкостей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2050" name="Picture 2" descr="C:\Users\Admin\Desktop\теплопередача 8 класс\фото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719512" y="2520156"/>
            <a:ext cx="1704975" cy="2686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Теплопроводность газов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3074" name="Picture 2" descr="C:\Users\Admin\Desktop\11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9185" y="2362200"/>
            <a:ext cx="4373218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1607</TotalTime>
  <Words>430</Words>
  <Application>Microsoft Office PowerPoint</Application>
  <PresentationFormat>Экран (4:3)</PresentationFormat>
  <Paragraphs>103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Office Theme</vt:lpstr>
      <vt:lpstr>Теплопередача</vt:lpstr>
      <vt:lpstr>Теплопередача</vt:lpstr>
      <vt:lpstr>Теплопередача</vt:lpstr>
      <vt:lpstr>Теплопередача</vt:lpstr>
      <vt:lpstr>Теплопроводность</vt:lpstr>
      <vt:lpstr>Теплопроводность твёрдых тел</vt:lpstr>
      <vt:lpstr>Теплопроводность твёрдых тел</vt:lpstr>
      <vt:lpstr>Теплопроводность жидкостей</vt:lpstr>
      <vt:lpstr>Теплопроводность газов</vt:lpstr>
      <vt:lpstr>Теплопроводность</vt:lpstr>
      <vt:lpstr>Теплопроводность</vt:lpstr>
      <vt:lpstr>Теплопроводность</vt:lpstr>
      <vt:lpstr>Конвекция</vt:lpstr>
      <vt:lpstr>Конвекция</vt:lpstr>
      <vt:lpstr>Конвекция</vt:lpstr>
      <vt:lpstr>Конвекция в газах</vt:lpstr>
      <vt:lpstr>Конвекция в жидкостях</vt:lpstr>
      <vt:lpstr>Конвекция</vt:lpstr>
      <vt:lpstr>Примеры конвекции в природе</vt:lpstr>
      <vt:lpstr>Конвекция</vt:lpstr>
      <vt:lpstr>Излучение</vt:lpstr>
      <vt:lpstr>Излучение</vt:lpstr>
      <vt:lpstr>Излучение</vt:lpstr>
      <vt:lpstr>Излучение</vt:lpstr>
      <vt:lpstr>Излучение</vt:lpstr>
      <vt:lpstr>Излучение</vt:lpstr>
      <vt:lpstr>Излучение</vt:lpstr>
      <vt:lpstr>Литература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Теплопередача</dc:title>
  <dc:creator>Admin</dc:creator>
  <cp:lastModifiedBy>Admin</cp:lastModifiedBy>
  <cp:revision>102</cp:revision>
  <dcterms:created xsi:type="dcterms:W3CDTF">2014-08-01T23:59:05Z</dcterms:created>
  <dcterms:modified xsi:type="dcterms:W3CDTF">2014-11-09T10:33:19Z</dcterms:modified>
</cp:coreProperties>
</file>